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56" r:id="rId3"/>
    <p:sldId id="257" r:id="rId4"/>
    <p:sldId id="258" r:id="rId5"/>
    <p:sldId id="259" r:id="rId6"/>
    <p:sldId id="265" r:id="rId7"/>
    <p:sldId id="260" r:id="rId8"/>
    <p:sldId id="266" r:id="rId9"/>
    <p:sldId id="261" r:id="rId10"/>
    <p:sldId id="267" r:id="rId11"/>
    <p:sldId id="268" r:id="rId12"/>
    <p:sldId id="269" r:id="rId13"/>
    <p:sldId id="272" r:id="rId14"/>
    <p:sldId id="278" r:id="rId15"/>
    <p:sldId id="277" r:id="rId16"/>
    <p:sldId id="279" r:id="rId17"/>
    <p:sldId id="273" r:id="rId18"/>
    <p:sldId id="274" r:id="rId19"/>
    <p:sldId id="275" r:id="rId20"/>
    <p:sldId id="276" r:id="rId21"/>
    <p:sldId id="280" r:id="rId22"/>
    <p:sldId id="281" r:id="rId23"/>
    <p:sldId id="372" r:id="rId24"/>
    <p:sldId id="332" r:id="rId25"/>
    <p:sldId id="400" r:id="rId26"/>
    <p:sldId id="393" r:id="rId27"/>
    <p:sldId id="395" r:id="rId28"/>
    <p:sldId id="401" r:id="rId29"/>
    <p:sldId id="402" r:id="rId30"/>
    <p:sldId id="403" r:id="rId31"/>
    <p:sldId id="404" r:id="rId32"/>
    <p:sldId id="405" r:id="rId3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866A"/>
    <a:srgbClr val="52C404"/>
    <a:srgbClr val="A828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9" autoAdjust="0"/>
    <p:restoredTop sz="94660"/>
  </p:normalViewPr>
  <p:slideViewPr>
    <p:cSldViewPr snapToGrid="0">
      <p:cViewPr varScale="1">
        <p:scale>
          <a:sx n="52" d="100"/>
          <a:sy n="52" d="100"/>
        </p:scale>
        <p:origin x="83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DISKSTATION\Komfort\Folyamatban\2014-06%20-%20Energetikai%20p&#225;ly&#225;zat\C.3%20tanulm&#225;ny%20tervek\C.3.2%20munkak&#246;zi%20v&#225;zlatok\grafikonok%20K03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325938423416695"/>
          <c:y val="7.3545769205051278E-2"/>
          <c:w val="0.83953018372703003"/>
          <c:h val="0.72088764946048711"/>
        </c:manualLayout>
      </c:layout>
      <c:scatterChart>
        <c:scatterStyle val="lineMarker"/>
        <c:varyColors val="0"/>
        <c:ser>
          <c:idx val="0"/>
          <c:order val="0"/>
          <c:tx>
            <c:strRef>
              <c:f>Lakóépületek!$B$1</c:f>
              <c:strCache>
                <c:ptCount val="1"/>
                <c:pt idx="0">
                  <c:v>faelgázosító tnm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Lakóépületek!$A$3:$A$12</c:f>
              <c:numCache>
                <c:formatCode>0.00</c:formatCode>
                <c:ptCount val="10"/>
                <c:pt idx="0">
                  <c:v>4</c:v>
                </c:pt>
                <c:pt idx="1">
                  <c:v>5</c:v>
                </c:pt>
                <c:pt idx="2">
                  <c:v>7</c:v>
                </c:pt>
                <c:pt idx="3">
                  <c:v>12</c:v>
                </c:pt>
                <c:pt idx="4">
                  <c:v>20</c:v>
                </c:pt>
                <c:pt idx="5">
                  <c:v>22</c:v>
                </c:pt>
                <c:pt idx="6">
                  <c:v>25</c:v>
                </c:pt>
                <c:pt idx="7">
                  <c:v>30</c:v>
                </c:pt>
                <c:pt idx="8">
                  <c:v>34</c:v>
                </c:pt>
                <c:pt idx="9">
                  <c:v>49</c:v>
                </c:pt>
              </c:numCache>
            </c:numRef>
          </c:xVal>
          <c:yVal>
            <c:numRef>
              <c:f>Lakóépületek!$C$3:$C$12</c:f>
              <c:numCache>
                <c:formatCode>General</c:formatCode>
                <c:ptCount val="10"/>
                <c:pt idx="0">
                  <c:v>2717500</c:v>
                </c:pt>
                <c:pt idx="1">
                  <c:v>2717500</c:v>
                </c:pt>
                <c:pt idx="2">
                  <c:v>2717500</c:v>
                </c:pt>
                <c:pt idx="3">
                  <c:v>2717500</c:v>
                </c:pt>
                <c:pt idx="4">
                  <c:v>4139500</c:v>
                </c:pt>
                <c:pt idx="5">
                  <c:v>4139500</c:v>
                </c:pt>
                <c:pt idx="6">
                  <c:v>4139500</c:v>
                </c:pt>
                <c:pt idx="7">
                  <c:v>5435000</c:v>
                </c:pt>
                <c:pt idx="8">
                  <c:v>5435000</c:v>
                </c:pt>
                <c:pt idx="9">
                  <c:v>8279000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F06-43E9-A8FF-7C11020B42ED}"/>
            </c:ext>
          </c:extLst>
        </c:ser>
        <c:ser>
          <c:idx val="1"/>
          <c:order val="1"/>
          <c:tx>
            <c:strRef>
              <c:f>Lakóépületek!$N$1</c:f>
              <c:strCache>
                <c:ptCount val="1"/>
                <c:pt idx="0">
                  <c:v>faelgázosító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Lakóépületek!$M$3:$M$7</c:f>
              <c:numCache>
                <c:formatCode>General</c:formatCode>
                <c:ptCount val="5"/>
                <c:pt idx="0">
                  <c:v>11</c:v>
                </c:pt>
                <c:pt idx="1">
                  <c:v>38</c:v>
                </c:pt>
                <c:pt idx="2">
                  <c:v>81</c:v>
                </c:pt>
                <c:pt idx="3">
                  <c:v>106</c:v>
                </c:pt>
                <c:pt idx="4">
                  <c:v>160</c:v>
                </c:pt>
              </c:numCache>
            </c:numRef>
          </c:xVal>
          <c:yVal>
            <c:numRef>
              <c:f>Lakóépületek!$O$3:$O$7</c:f>
              <c:numCache>
                <c:formatCode>General</c:formatCode>
                <c:ptCount val="5"/>
                <c:pt idx="0">
                  <c:v>2717500</c:v>
                </c:pt>
                <c:pt idx="1">
                  <c:v>5435000</c:v>
                </c:pt>
                <c:pt idx="2">
                  <c:v>13714000</c:v>
                </c:pt>
                <c:pt idx="3">
                  <c:v>16558000</c:v>
                </c:pt>
                <c:pt idx="4">
                  <c:v>24837000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F06-43E9-A8FF-7C11020B42ED}"/>
            </c:ext>
          </c:extLst>
        </c:ser>
        <c:ser>
          <c:idx val="2"/>
          <c:order val="2"/>
          <c:tx>
            <c:strRef>
              <c:f>Lakóépületek!$D$1</c:f>
              <c:strCache>
                <c:ptCount val="1"/>
                <c:pt idx="0">
                  <c:v>pellet tnm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Lakóépületek!$A$3:$A$12</c:f>
              <c:numCache>
                <c:formatCode>0.00</c:formatCode>
                <c:ptCount val="10"/>
                <c:pt idx="0">
                  <c:v>4</c:v>
                </c:pt>
                <c:pt idx="1">
                  <c:v>5</c:v>
                </c:pt>
                <c:pt idx="2">
                  <c:v>7</c:v>
                </c:pt>
                <c:pt idx="3">
                  <c:v>12</c:v>
                </c:pt>
                <c:pt idx="4">
                  <c:v>20</c:v>
                </c:pt>
                <c:pt idx="5">
                  <c:v>22</c:v>
                </c:pt>
                <c:pt idx="6">
                  <c:v>25</c:v>
                </c:pt>
                <c:pt idx="7">
                  <c:v>30</c:v>
                </c:pt>
                <c:pt idx="8">
                  <c:v>34</c:v>
                </c:pt>
                <c:pt idx="9">
                  <c:v>49</c:v>
                </c:pt>
              </c:numCache>
            </c:numRef>
          </c:xVal>
          <c:yVal>
            <c:numRef>
              <c:f>Lakóépületek!$E$3:$E$12</c:f>
              <c:numCache>
                <c:formatCode>General</c:formatCode>
                <c:ptCount val="10"/>
                <c:pt idx="0">
                  <c:v>2757500</c:v>
                </c:pt>
                <c:pt idx="1">
                  <c:v>2757500</c:v>
                </c:pt>
                <c:pt idx="2">
                  <c:v>2757500</c:v>
                </c:pt>
                <c:pt idx="3">
                  <c:v>2757500</c:v>
                </c:pt>
                <c:pt idx="4">
                  <c:v>5700000</c:v>
                </c:pt>
                <c:pt idx="5">
                  <c:v>5700000</c:v>
                </c:pt>
                <c:pt idx="6">
                  <c:v>5700000</c:v>
                </c:pt>
                <c:pt idx="7">
                  <c:v>5700000</c:v>
                </c:pt>
                <c:pt idx="8">
                  <c:v>5700000</c:v>
                </c:pt>
                <c:pt idx="9">
                  <c:v>7243500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F06-43E9-A8FF-7C11020B42ED}"/>
            </c:ext>
          </c:extLst>
        </c:ser>
        <c:ser>
          <c:idx val="3"/>
          <c:order val="3"/>
          <c:tx>
            <c:strRef>
              <c:f>Lakóépületek!$P$1</c:f>
              <c:strCache>
                <c:ptCount val="1"/>
                <c:pt idx="0">
                  <c:v>pellet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4"/>
              </a:solidFill>
              <a:ln w="9525">
                <a:solidFill>
                  <a:schemeClr val="accent4"/>
                </a:solidFill>
                <a:round/>
              </a:ln>
              <a:effectLst/>
            </c:spPr>
          </c:marker>
          <c:xVal>
            <c:numRef>
              <c:f>Lakóépületek!$M$3:$M$7</c:f>
              <c:numCache>
                <c:formatCode>General</c:formatCode>
                <c:ptCount val="5"/>
                <c:pt idx="0">
                  <c:v>11</c:v>
                </c:pt>
                <c:pt idx="1">
                  <c:v>38</c:v>
                </c:pt>
                <c:pt idx="2">
                  <c:v>81</c:v>
                </c:pt>
                <c:pt idx="3">
                  <c:v>106</c:v>
                </c:pt>
                <c:pt idx="4">
                  <c:v>160</c:v>
                </c:pt>
              </c:numCache>
            </c:numRef>
          </c:xVal>
          <c:yVal>
            <c:numRef>
              <c:f>Lakóépületek!$Q$3:$Q$7</c:f>
              <c:numCache>
                <c:formatCode>General</c:formatCode>
                <c:ptCount val="5"/>
                <c:pt idx="0">
                  <c:v>2757500</c:v>
                </c:pt>
                <c:pt idx="1">
                  <c:v>5700000</c:v>
                </c:pt>
                <c:pt idx="2">
                  <c:v>12943500</c:v>
                </c:pt>
                <c:pt idx="3">
                  <c:v>16558000</c:v>
                </c:pt>
                <c:pt idx="4">
                  <c:v>21730500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F06-43E9-A8FF-7C11020B42ED}"/>
            </c:ext>
          </c:extLst>
        </c:ser>
        <c:ser>
          <c:idx val="4"/>
          <c:order val="4"/>
          <c:tx>
            <c:strRef>
              <c:f>Lakóépületek!$F$1</c:f>
              <c:strCache>
                <c:ptCount val="1"/>
                <c:pt idx="0">
                  <c:v>vegyes tnm</c:v>
                </c:pt>
              </c:strCache>
            </c:strRef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5"/>
                </a:solidFill>
                <a:round/>
              </a:ln>
              <a:effectLst/>
            </c:spPr>
          </c:marker>
          <c:xVal>
            <c:numRef>
              <c:f>Lakóépületek!$A$3:$A$12</c:f>
              <c:numCache>
                <c:formatCode>0.00</c:formatCode>
                <c:ptCount val="10"/>
                <c:pt idx="0">
                  <c:v>4</c:v>
                </c:pt>
                <c:pt idx="1">
                  <c:v>5</c:v>
                </c:pt>
                <c:pt idx="2">
                  <c:v>7</c:v>
                </c:pt>
                <c:pt idx="3">
                  <c:v>12</c:v>
                </c:pt>
                <c:pt idx="4">
                  <c:v>20</c:v>
                </c:pt>
                <c:pt idx="5">
                  <c:v>22</c:v>
                </c:pt>
                <c:pt idx="6">
                  <c:v>25</c:v>
                </c:pt>
                <c:pt idx="7">
                  <c:v>30</c:v>
                </c:pt>
                <c:pt idx="8">
                  <c:v>34</c:v>
                </c:pt>
                <c:pt idx="9">
                  <c:v>49</c:v>
                </c:pt>
              </c:numCache>
            </c:numRef>
          </c:xVal>
          <c:yVal>
            <c:numRef>
              <c:f>Lakóépületek!$G$3:$G$12</c:f>
              <c:numCache>
                <c:formatCode>General</c:formatCode>
                <c:ptCount val="10"/>
                <c:pt idx="0">
                  <c:v>2625000</c:v>
                </c:pt>
                <c:pt idx="1">
                  <c:v>2625000</c:v>
                </c:pt>
                <c:pt idx="2">
                  <c:v>2625000</c:v>
                </c:pt>
                <c:pt idx="3">
                  <c:v>2625000</c:v>
                </c:pt>
                <c:pt idx="4">
                  <c:v>4308300</c:v>
                </c:pt>
                <c:pt idx="5">
                  <c:v>4308300</c:v>
                </c:pt>
                <c:pt idx="6">
                  <c:v>4308300</c:v>
                </c:pt>
                <c:pt idx="7">
                  <c:v>5382170</c:v>
                </c:pt>
                <c:pt idx="8">
                  <c:v>5382170</c:v>
                </c:pt>
                <c:pt idx="9">
                  <c:v>8020000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F06-43E9-A8FF-7C11020B42ED}"/>
            </c:ext>
          </c:extLst>
        </c:ser>
        <c:ser>
          <c:idx val="5"/>
          <c:order val="5"/>
          <c:tx>
            <c:strRef>
              <c:f>Lakóépületek!$R$1</c:f>
              <c:strCache>
                <c:ptCount val="1"/>
                <c:pt idx="0">
                  <c:v>vegyes</c:v>
                </c:pt>
              </c:strCache>
            </c:strRef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xVal>
            <c:numRef>
              <c:f>Lakóépületek!$M$3:$M$7</c:f>
              <c:numCache>
                <c:formatCode>General</c:formatCode>
                <c:ptCount val="5"/>
                <c:pt idx="0">
                  <c:v>11</c:v>
                </c:pt>
                <c:pt idx="1">
                  <c:v>38</c:v>
                </c:pt>
                <c:pt idx="2">
                  <c:v>81</c:v>
                </c:pt>
                <c:pt idx="3">
                  <c:v>106</c:v>
                </c:pt>
                <c:pt idx="4">
                  <c:v>160</c:v>
                </c:pt>
              </c:numCache>
            </c:numRef>
          </c:xVal>
          <c:yVal>
            <c:numRef>
              <c:f>Lakóépületek!$S$3:$S$7</c:f>
              <c:numCache>
                <c:formatCode>General</c:formatCode>
                <c:ptCount val="5"/>
                <c:pt idx="0">
                  <c:v>2625000</c:v>
                </c:pt>
                <c:pt idx="1">
                  <c:v>5382170</c:v>
                </c:pt>
                <c:pt idx="2">
                  <c:v>13402170</c:v>
                </c:pt>
                <c:pt idx="3">
                  <c:v>16040000</c:v>
                </c:pt>
                <c:pt idx="4">
                  <c:v>24060000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5F06-43E9-A8FF-7C11020B42ED}"/>
            </c:ext>
          </c:extLst>
        </c:ser>
        <c:ser>
          <c:idx val="6"/>
          <c:order val="6"/>
          <c:tx>
            <c:strRef>
              <c:f>Lakóépületek!$H$1</c:f>
              <c:strCache>
                <c:ptCount val="1"/>
                <c:pt idx="0">
                  <c:v>víz-víz hőszivattyú tnm</c:v>
                </c:pt>
              </c:strCache>
            </c:strRef>
          </c:tx>
          <c:spPr>
            <a:ln w="222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plus"/>
            <c:size val="6"/>
            <c:spPr>
              <a:noFill/>
              <a:ln w="9525">
                <a:solidFill>
                  <a:schemeClr val="accent1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Lakóépületek!$A$3:$A$12</c:f>
              <c:numCache>
                <c:formatCode>0.00</c:formatCode>
                <c:ptCount val="10"/>
                <c:pt idx="0">
                  <c:v>4</c:v>
                </c:pt>
                <c:pt idx="1">
                  <c:v>5</c:v>
                </c:pt>
                <c:pt idx="2">
                  <c:v>7</c:v>
                </c:pt>
                <c:pt idx="3">
                  <c:v>12</c:v>
                </c:pt>
                <c:pt idx="4">
                  <c:v>20</c:v>
                </c:pt>
                <c:pt idx="5">
                  <c:v>22</c:v>
                </c:pt>
                <c:pt idx="6">
                  <c:v>25</c:v>
                </c:pt>
                <c:pt idx="7">
                  <c:v>30</c:v>
                </c:pt>
                <c:pt idx="8">
                  <c:v>34</c:v>
                </c:pt>
                <c:pt idx="9">
                  <c:v>49</c:v>
                </c:pt>
              </c:numCache>
            </c:numRef>
          </c:xVal>
          <c:yVal>
            <c:numRef>
              <c:f>Lakóépületek!$I$3:$I$12</c:f>
              <c:numCache>
                <c:formatCode>#,##0</c:formatCode>
                <c:ptCount val="10"/>
                <c:pt idx="0">
                  <c:v>4067815</c:v>
                </c:pt>
                <c:pt idx="1">
                  <c:v>4067815</c:v>
                </c:pt>
                <c:pt idx="2">
                  <c:v>4576765</c:v>
                </c:pt>
                <c:pt idx="3">
                  <c:v>5724529</c:v>
                </c:pt>
                <c:pt idx="4">
                  <c:v>6459518</c:v>
                </c:pt>
                <c:pt idx="5">
                  <c:v>6459518</c:v>
                </c:pt>
                <c:pt idx="6">
                  <c:v>10809058</c:v>
                </c:pt>
                <c:pt idx="7">
                  <c:v>10809058</c:v>
                </c:pt>
                <c:pt idx="8">
                  <c:v>10809058</c:v>
                </c:pt>
                <c:pt idx="9">
                  <c:v>16356607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5F06-43E9-A8FF-7C11020B42ED}"/>
            </c:ext>
          </c:extLst>
        </c:ser>
        <c:ser>
          <c:idx val="7"/>
          <c:order val="7"/>
          <c:tx>
            <c:strRef>
              <c:f>Lakóépületek!$T$1</c:f>
              <c:strCache>
                <c:ptCount val="1"/>
                <c:pt idx="0">
                  <c:v>víz-víz hőszivattyú</c:v>
                </c:pt>
              </c:strCache>
            </c:strRef>
          </c:tx>
          <c:spPr>
            <a:ln w="222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Lakóépületek!$M$3:$M$7</c:f>
              <c:numCache>
                <c:formatCode>General</c:formatCode>
                <c:ptCount val="5"/>
                <c:pt idx="0">
                  <c:v>11</c:v>
                </c:pt>
                <c:pt idx="1">
                  <c:v>38</c:v>
                </c:pt>
                <c:pt idx="2">
                  <c:v>81</c:v>
                </c:pt>
                <c:pt idx="3">
                  <c:v>106</c:v>
                </c:pt>
                <c:pt idx="4">
                  <c:v>160</c:v>
                </c:pt>
              </c:numCache>
            </c:numRef>
          </c:xVal>
          <c:yVal>
            <c:numRef>
              <c:f>Lakóépületek!$U$3:$U$7</c:f>
              <c:numCache>
                <c:formatCode>#,##0</c:formatCode>
                <c:ptCount val="5"/>
                <c:pt idx="0">
                  <c:v>5724529</c:v>
                </c:pt>
                <c:pt idx="1">
                  <c:v>10809058</c:v>
                </c:pt>
                <c:pt idx="2">
                  <c:v>23082178</c:v>
                </c:pt>
                <c:pt idx="3">
                  <c:v>26128100</c:v>
                </c:pt>
                <c:pt idx="4">
                  <c:v>35441158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5F06-43E9-A8FF-7C11020B42ED}"/>
            </c:ext>
          </c:extLst>
        </c:ser>
        <c:ser>
          <c:idx val="8"/>
          <c:order val="8"/>
          <c:tx>
            <c:strRef>
              <c:f>Lakóépületek!$J$1</c:f>
              <c:strCache>
                <c:ptCount val="1"/>
                <c:pt idx="0">
                  <c:v>levegő-víz hőszivattyú tnm</c:v>
                </c:pt>
              </c:strCache>
            </c:strRef>
          </c:tx>
          <c:spPr>
            <a:ln w="2222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dash"/>
            <c:size val="6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Lakóépületek!$A$3:$A$12</c:f>
              <c:numCache>
                <c:formatCode>0.00</c:formatCode>
                <c:ptCount val="10"/>
                <c:pt idx="0">
                  <c:v>4</c:v>
                </c:pt>
                <c:pt idx="1">
                  <c:v>5</c:v>
                </c:pt>
                <c:pt idx="2">
                  <c:v>7</c:v>
                </c:pt>
                <c:pt idx="3">
                  <c:v>12</c:v>
                </c:pt>
                <c:pt idx="4">
                  <c:v>20</c:v>
                </c:pt>
                <c:pt idx="5">
                  <c:v>22</c:v>
                </c:pt>
                <c:pt idx="6">
                  <c:v>25</c:v>
                </c:pt>
                <c:pt idx="7">
                  <c:v>30</c:v>
                </c:pt>
                <c:pt idx="8">
                  <c:v>34</c:v>
                </c:pt>
                <c:pt idx="9">
                  <c:v>49</c:v>
                </c:pt>
              </c:numCache>
            </c:numRef>
          </c:xVal>
          <c:yVal>
            <c:numRef>
              <c:f>Lakóépületek!$K$3:$K$12</c:f>
              <c:numCache>
                <c:formatCode>#,##0</c:formatCode>
                <c:ptCount val="10"/>
                <c:pt idx="0">
                  <c:v>3255117</c:v>
                </c:pt>
                <c:pt idx="1">
                  <c:v>3423621</c:v>
                </c:pt>
                <c:pt idx="2">
                  <c:v>3423621</c:v>
                </c:pt>
                <c:pt idx="3">
                  <c:v>3825196</c:v>
                </c:pt>
                <c:pt idx="4">
                  <c:v>4979000</c:v>
                </c:pt>
                <c:pt idx="5">
                  <c:v>5664000</c:v>
                </c:pt>
                <c:pt idx="6">
                  <c:v>6471000</c:v>
                </c:pt>
                <c:pt idx="7">
                  <c:v>7190000</c:v>
                </c:pt>
                <c:pt idx="8">
                  <c:v>7190000</c:v>
                </c:pt>
                <c:pt idx="9">
                  <c:v>10121000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5F06-43E9-A8FF-7C11020B42ED}"/>
            </c:ext>
          </c:extLst>
        </c:ser>
        <c:ser>
          <c:idx val="9"/>
          <c:order val="9"/>
          <c:tx>
            <c:strRef>
              <c:f>Lakóépületek!$V$1</c:f>
              <c:strCache>
                <c:ptCount val="1"/>
                <c:pt idx="0">
                  <c:v>levegő-víz hőszivattyú</c:v>
                </c:pt>
              </c:strCache>
            </c:strRef>
          </c:tx>
          <c:spPr>
            <a:ln w="2222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4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Lakóépületek!$M$3:$M$7</c:f>
              <c:numCache>
                <c:formatCode>General</c:formatCode>
                <c:ptCount val="5"/>
                <c:pt idx="0">
                  <c:v>11</c:v>
                </c:pt>
                <c:pt idx="1">
                  <c:v>38</c:v>
                </c:pt>
                <c:pt idx="2">
                  <c:v>81</c:v>
                </c:pt>
                <c:pt idx="3">
                  <c:v>106</c:v>
                </c:pt>
                <c:pt idx="4">
                  <c:v>160</c:v>
                </c:pt>
              </c:numCache>
            </c:numRef>
          </c:xVal>
          <c:yVal>
            <c:numRef>
              <c:f>Lakóépületek!$W$3:$W$7</c:f>
              <c:numCache>
                <c:formatCode>#,##0</c:formatCode>
                <c:ptCount val="5"/>
                <c:pt idx="0">
                  <c:v>3825196</c:v>
                </c:pt>
                <c:pt idx="1">
                  <c:v>7190000</c:v>
                </c:pt>
                <c:pt idx="2">
                  <c:v>13525000</c:v>
                </c:pt>
                <c:pt idx="3">
                  <c:v>16235000</c:v>
                </c:pt>
                <c:pt idx="4">
                  <c:v>19934000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5F06-43E9-A8FF-7C11020B42ED}"/>
            </c:ext>
          </c:extLst>
        </c:ser>
        <c:ser>
          <c:idx val="10"/>
          <c:order val="10"/>
          <c:tx>
            <c:v>TNM szerinti teljesítmény tartomány</c:v>
          </c:tx>
          <c:spPr>
            <a:ln w="38100">
              <a:solidFill>
                <a:schemeClr val="bg2">
                  <a:lumMod val="10000"/>
                </a:schemeClr>
              </a:solidFill>
            </a:ln>
          </c:spPr>
          <c:marker>
            <c:symbol val="none"/>
          </c:marker>
          <c:xVal>
            <c:numRef>
              <c:f>Lakóépületek!$A$3:$A$12</c:f>
              <c:numCache>
                <c:formatCode>0.00</c:formatCode>
                <c:ptCount val="10"/>
                <c:pt idx="0">
                  <c:v>4</c:v>
                </c:pt>
                <c:pt idx="1">
                  <c:v>5</c:v>
                </c:pt>
                <c:pt idx="2">
                  <c:v>7</c:v>
                </c:pt>
                <c:pt idx="3">
                  <c:v>12</c:v>
                </c:pt>
                <c:pt idx="4">
                  <c:v>20</c:v>
                </c:pt>
                <c:pt idx="5">
                  <c:v>22</c:v>
                </c:pt>
                <c:pt idx="6">
                  <c:v>25</c:v>
                </c:pt>
                <c:pt idx="7">
                  <c:v>30</c:v>
                </c:pt>
                <c:pt idx="8">
                  <c:v>34</c:v>
                </c:pt>
                <c:pt idx="9">
                  <c:v>49</c:v>
                </c:pt>
              </c:numCache>
            </c:numRef>
          </c:xVal>
          <c:yVal>
            <c:numRef>
              <c:f>Lakóépületek!$Y$3:$Y$12</c:f>
              <c:numCache>
                <c:formatCode>General</c:formatCode>
                <c:ptCount val="10"/>
                <c:pt idx="0">
                  <c:v>1500000</c:v>
                </c:pt>
                <c:pt idx="1">
                  <c:v>1500000</c:v>
                </c:pt>
                <c:pt idx="2">
                  <c:v>1500000</c:v>
                </c:pt>
                <c:pt idx="3">
                  <c:v>1500000</c:v>
                </c:pt>
                <c:pt idx="4">
                  <c:v>1500000</c:v>
                </c:pt>
                <c:pt idx="5">
                  <c:v>1500000</c:v>
                </c:pt>
                <c:pt idx="6">
                  <c:v>1500000</c:v>
                </c:pt>
                <c:pt idx="7">
                  <c:v>1500000</c:v>
                </c:pt>
                <c:pt idx="8">
                  <c:v>1500000</c:v>
                </c:pt>
                <c:pt idx="9">
                  <c:v>1500000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5F06-43E9-A8FF-7C11020B42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744768"/>
        <c:axId val="75746688"/>
        <c:extLst/>
      </c:scatterChart>
      <c:valAx>
        <c:axId val="757447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sz="900" b="0" i="0" u="none" strike="noStrike" cap="all" baseline="0"/>
                  <a:t>Fűtési TELJESÍTMÉNY [kW</a:t>
                </a:r>
                <a:r>
                  <a:rPr lang="hu-HU"/>
                  <a:t>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75746688"/>
        <c:crosses val="autoZero"/>
        <c:crossBetween val="midCat"/>
      </c:valAx>
      <c:valAx>
        <c:axId val="75746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Ár [Ft]</a:t>
                </a:r>
              </a:p>
            </c:rich>
          </c:tx>
          <c:layout>
            <c:manualLayout>
              <c:xMode val="edge"/>
              <c:yMode val="edge"/>
              <c:x val="2.2045855379188802E-3"/>
              <c:y val="0.7658322238234376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75744768"/>
        <c:crosses val="autoZero"/>
        <c:crossBetween val="midCat"/>
        <c:majorUnit val="250000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1673714396811573"/>
          <c:y val="2.2861743387879802E-2"/>
          <c:w val="0.82481791338582922"/>
          <c:h val="0.257886660390449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solidFill>
      <a:sysClr val="window" lastClr="FFFFFF"/>
    </a:solidFill>
    <a:ln w="19050" cap="flat" cmpd="sng" algn="ctr">
      <a:solidFill>
        <a:sysClr val="windowText" lastClr="000000"/>
      </a:solidFill>
      <a:round/>
    </a:ln>
    <a:effectLst>
      <a:softEdge rad="0"/>
    </a:effectLst>
  </c:spPr>
  <c:txPr>
    <a:bodyPr/>
    <a:lstStyle/>
    <a:p>
      <a:pPr>
        <a:defRPr/>
      </a:pPr>
      <a:endParaRPr lang="hu-HU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111E21-387F-404D-9822-24D77758EF1A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4B75F94B-3D59-45B1-BD0A-408A2EF60D3B}">
      <dgm:prSet phldrT="[Szöveg]" custT="1"/>
      <dgm:spPr/>
      <dgm:t>
        <a:bodyPr/>
        <a:lstStyle/>
        <a:p>
          <a:r>
            <a:rPr lang="hu-HU" sz="1400" b="1" dirty="0">
              <a:solidFill>
                <a:schemeClr val="tx1"/>
              </a:solidFill>
            </a:rPr>
            <a:t> Komfort </a:t>
          </a:r>
          <a:r>
            <a:rPr lang="hu-HU" sz="1400" dirty="0">
              <a:solidFill>
                <a:schemeClr val="tx1"/>
              </a:solidFill>
            </a:rPr>
            <a:t>humán</a:t>
          </a:r>
        </a:p>
      </dgm:t>
    </dgm:pt>
    <dgm:pt modelId="{41292621-EA11-4B50-95DF-2B855D402100}" type="parTrans" cxnId="{2399BC6B-7A5D-4FA6-A5BB-70CC8F76ADCB}">
      <dgm:prSet/>
      <dgm:spPr/>
      <dgm:t>
        <a:bodyPr/>
        <a:lstStyle/>
        <a:p>
          <a:endParaRPr lang="hu-HU">
            <a:solidFill>
              <a:srgbClr val="92D050"/>
            </a:solidFill>
          </a:endParaRPr>
        </a:p>
      </dgm:t>
    </dgm:pt>
    <dgm:pt modelId="{8AA9674C-F41F-4E91-A275-95917AAAD8C7}" type="sibTrans" cxnId="{2399BC6B-7A5D-4FA6-A5BB-70CC8F76ADCB}">
      <dgm:prSet/>
      <dgm:spPr/>
      <dgm:t>
        <a:bodyPr/>
        <a:lstStyle/>
        <a:p>
          <a:endParaRPr lang="hu-HU">
            <a:solidFill>
              <a:srgbClr val="92D050"/>
            </a:solidFill>
          </a:endParaRPr>
        </a:p>
      </dgm:t>
    </dgm:pt>
    <dgm:pt modelId="{16CDBD14-F6C2-419A-B5CE-E896DC59AEAA}">
      <dgm:prSet phldrT="[Szöveg]" custT="1"/>
      <dgm:spPr/>
      <dgm:t>
        <a:bodyPr/>
        <a:lstStyle/>
        <a:p>
          <a:r>
            <a:rPr lang="hu-HU" sz="1400" dirty="0">
              <a:solidFill>
                <a:schemeClr val="tx1"/>
              </a:solidFill>
            </a:rPr>
            <a:t>f (Öl,Ön)</a:t>
          </a:r>
        </a:p>
      </dgm:t>
    </dgm:pt>
    <dgm:pt modelId="{CE59A378-8E2B-46FF-B0CD-3AD3134CCBB1}" type="parTrans" cxnId="{55A39130-1229-49EC-A6A1-2B8AA4CFDDE6}">
      <dgm:prSet/>
      <dgm:spPr/>
      <dgm:t>
        <a:bodyPr/>
        <a:lstStyle/>
        <a:p>
          <a:endParaRPr lang="hu-HU">
            <a:solidFill>
              <a:srgbClr val="92D050"/>
            </a:solidFill>
          </a:endParaRPr>
        </a:p>
      </dgm:t>
    </dgm:pt>
    <dgm:pt modelId="{946D82B2-B3F7-454B-868D-7AF063B73BFB}" type="sibTrans" cxnId="{55A39130-1229-49EC-A6A1-2B8AA4CFDDE6}">
      <dgm:prSet/>
      <dgm:spPr/>
      <dgm:t>
        <a:bodyPr/>
        <a:lstStyle/>
        <a:p>
          <a:endParaRPr lang="hu-HU">
            <a:solidFill>
              <a:srgbClr val="92D050"/>
            </a:solidFill>
          </a:endParaRPr>
        </a:p>
      </dgm:t>
    </dgm:pt>
    <dgm:pt modelId="{0A7A9373-71D5-44A2-A303-E3A647A9EA79}">
      <dgm:prSet phldrT="[Szöveg]"/>
      <dgm:spPr/>
      <dgm:t>
        <a:bodyPr/>
        <a:lstStyle/>
        <a:p>
          <a:r>
            <a:rPr lang="hu-HU" dirty="0" err="1">
              <a:solidFill>
                <a:srgbClr val="92D050"/>
              </a:solidFill>
            </a:rPr>
            <a:t>K</a:t>
          </a:r>
          <a:r>
            <a:rPr lang="hu-HU" baseline="-25000" dirty="0" err="1">
              <a:solidFill>
                <a:srgbClr val="92D050"/>
              </a:solidFill>
            </a:rPr>
            <a:t>mh</a:t>
          </a:r>
          <a:r>
            <a:rPr lang="hu-HU" baseline="-25000" dirty="0">
              <a:solidFill>
                <a:srgbClr val="92D050"/>
              </a:solidFill>
            </a:rPr>
            <a:t>(1...n)</a:t>
          </a:r>
          <a:endParaRPr lang="hu-HU" dirty="0">
            <a:solidFill>
              <a:srgbClr val="92D050"/>
            </a:solidFill>
          </a:endParaRPr>
        </a:p>
      </dgm:t>
    </dgm:pt>
    <dgm:pt modelId="{E7F9A479-9141-4D85-8537-2EEF48F23D2A}" type="parTrans" cxnId="{B267B0D8-5E5C-4757-957A-8841241A20A2}">
      <dgm:prSet/>
      <dgm:spPr/>
      <dgm:t>
        <a:bodyPr/>
        <a:lstStyle/>
        <a:p>
          <a:endParaRPr lang="hu-HU">
            <a:solidFill>
              <a:srgbClr val="92D050"/>
            </a:solidFill>
          </a:endParaRPr>
        </a:p>
      </dgm:t>
    </dgm:pt>
    <dgm:pt modelId="{5133CDA4-075E-4012-842E-7F6B4C525C1F}" type="sibTrans" cxnId="{B267B0D8-5E5C-4757-957A-8841241A20A2}">
      <dgm:prSet/>
      <dgm:spPr/>
      <dgm:t>
        <a:bodyPr/>
        <a:lstStyle/>
        <a:p>
          <a:endParaRPr lang="hu-HU">
            <a:solidFill>
              <a:srgbClr val="92D050"/>
            </a:solidFill>
          </a:endParaRPr>
        </a:p>
      </dgm:t>
    </dgm:pt>
    <dgm:pt modelId="{FFFC77DD-C2ED-405A-AA0D-A052F61A6B1C}">
      <dgm:prSet phldrT="[Szöveg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hu-HU" sz="1400" b="1" dirty="0">
              <a:solidFill>
                <a:schemeClr val="tx1"/>
              </a:solidFill>
            </a:rPr>
            <a:t>Komfort munkahely</a:t>
          </a:r>
        </a:p>
      </dgm:t>
    </dgm:pt>
    <dgm:pt modelId="{C506A7CC-1752-4811-9ED1-504CD385B18A}" type="parTrans" cxnId="{42EE8A83-CFCD-4A87-9865-312E9D617614}">
      <dgm:prSet/>
      <dgm:spPr/>
      <dgm:t>
        <a:bodyPr/>
        <a:lstStyle/>
        <a:p>
          <a:endParaRPr lang="hu-HU">
            <a:solidFill>
              <a:srgbClr val="92D050"/>
            </a:solidFill>
          </a:endParaRPr>
        </a:p>
      </dgm:t>
    </dgm:pt>
    <dgm:pt modelId="{34D536CE-A387-4C35-9005-72DC5F3A6267}" type="sibTrans" cxnId="{42EE8A83-CFCD-4A87-9865-312E9D617614}">
      <dgm:prSet/>
      <dgm:spPr/>
      <dgm:t>
        <a:bodyPr/>
        <a:lstStyle/>
        <a:p>
          <a:endParaRPr lang="hu-HU">
            <a:solidFill>
              <a:srgbClr val="92D050"/>
            </a:solidFill>
          </a:endParaRPr>
        </a:p>
      </dgm:t>
    </dgm:pt>
    <dgm:pt modelId="{FEC72304-3600-4B6A-B00A-50DFA73A29D7}">
      <dgm:prSet phldrT="[Szöveg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hu-HU" sz="1400" b="1" dirty="0">
              <a:solidFill>
                <a:schemeClr val="tx1"/>
              </a:solidFill>
            </a:rPr>
            <a:t>f(</a:t>
          </a:r>
          <a:r>
            <a:rPr lang="hu-HU" sz="1400" b="1" dirty="0" err="1">
              <a:solidFill>
                <a:schemeClr val="tx1"/>
              </a:solidFill>
            </a:rPr>
            <a:t>Kh</a:t>
          </a:r>
          <a:r>
            <a:rPr lang="hu-HU" sz="1400" b="1" dirty="0">
              <a:solidFill>
                <a:schemeClr val="tx1"/>
              </a:solidFill>
            </a:rPr>
            <a:t>, m)</a:t>
          </a:r>
        </a:p>
      </dgm:t>
    </dgm:pt>
    <dgm:pt modelId="{604FB4DA-39E9-4C1E-836C-303E47FA93AD}" type="parTrans" cxnId="{33F7AAC0-FFEB-417B-9916-C5997487A30D}">
      <dgm:prSet/>
      <dgm:spPr/>
      <dgm:t>
        <a:bodyPr/>
        <a:lstStyle/>
        <a:p>
          <a:endParaRPr lang="hu-HU">
            <a:solidFill>
              <a:srgbClr val="92D050"/>
            </a:solidFill>
          </a:endParaRPr>
        </a:p>
      </dgm:t>
    </dgm:pt>
    <dgm:pt modelId="{2A7588B4-ADBE-404A-B035-86AD036E4C74}" type="sibTrans" cxnId="{33F7AAC0-FFEB-417B-9916-C5997487A30D}">
      <dgm:prSet/>
      <dgm:spPr/>
      <dgm:t>
        <a:bodyPr/>
        <a:lstStyle/>
        <a:p>
          <a:endParaRPr lang="hu-HU">
            <a:solidFill>
              <a:srgbClr val="92D050"/>
            </a:solidFill>
          </a:endParaRPr>
        </a:p>
      </dgm:t>
    </dgm:pt>
    <dgm:pt modelId="{8E8F654E-5325-42F4-95E1-DB6E55FA2B5A}">
      <dgm:prSet phldrT="[Szöveg]"/>
      <dgm:spPr/>
      <dgm:t>
        <a:bodyPr/>
        <a:lstStyle/>
        <a:p>
          <a:r>
            <a:rPr lang="hu-HU" dirty="0" err="1">
              <a:solidFill>
                <a:srgbClr val="92D050"/>
              </a:solidFill>
            </a:rPr>
            <a:t>K</a:t>
          </a:r>
          <a:r>
            <a:rPr lang="hu-HU" baseline="-25000" dirty="0" err="1">
              <a:solidFill>
                <a:srgbClr val="92D050"/>
              </a:solidFill>
            </a:rPr>
            <a:t>tech</a:t>
          </a:r>
          <a:r>
            <a:rPr lang="hu-HU" baseline="-25000" dirty="0">
              <a:solidFill>
                <a:srgbClr val="92D050"/>
              </a:solidFill>
            </a:rPr>
            <a:t>(1…n)</a:t>
          </a:r>
          <a:endParaRPr lang="hu-HU" dirty="0">
            <a:solidFill>
              <a:srgbClr val="92D050"/>
            </a:solidFill>
          </a:endParaRPr>
        </a:p>
      </dgm:t>
    </dgm:pt>
    <dgm:pt modelId="{DBFB871E-85BB-4609-BE3E-A286FB96B7B6}" type="parTrans" cxnId="{3183420D-143B-473F-8E99-06E1184D08B7}">
      <dgm:prSet/>
      <dgm:spPr/>
      <dgm:t>
        <a:bodyPr/>
        <a:lstStyle/>
        <a:p>
          <a:endParaRPr lang="hu-HU">
            <a:solidFill>
              <a:srgbClr val="92D050"/>
            </a:solidFill>
          </a:endParaRPr>
        </a:p>
      </dgm:t>
    </dgm:pt>
    <dgm:pt modelId="{3B22C404-3180-4A8E-9DD7-7F208E13D479}" type="sibTrans" cxnId="{3183420D-143B-473F-8E99-06E1184D08B7}">
      <dgm:prSet/>
      <dgm:spPr/>
      <dgm:t>
        <a:bodyPr/>
        <a:lstStyle/>
        <a:p>
          <a:endParaRPr lang="hu-HU">
            <a:solidFill>
              <a:srgbClr val="92D050"/>
            </a:solidFill>
          </a:endParaRPr>
        </a:p>
      </dgm:t>
    </dgm:pt>
    <dgm:pt modelId="{CDC4591E-527F-4174-8B27-361223664E66}">
      <dgm:prSet phldrT="[Szöveg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hu-HU" sz="1400" b="1" dirty="0">
              <a:solidFill>
                <a:schemeClr val="tx1"/>
              </a:solidFill>
            </a:rPr>
            <a:t>Komfort technológia</a:t>
          </a:r>
        </a:p>
      </dgm:t>
    </dgm:pt>
    <dgm:pt modelId="{30F318BD-DF16-4C5D-B121-7FE2D7C89E53}" type="parTrans" cxnId="{338BE871-2012-4ED4-BC4D-BC2BCC5437E3}">
      <dgm:prSet/>
      <dgm:spPr/>
      <dgm:t>
        <a:bodyPr/>
        <a:lstStyle/>
        <a:p>
          <a:endParaRPr lang="hu-HU">
            <a:solidFill>
              <a:srgbClr val="92D050"/>
            </a:solidFill>
          </a:endParaRPr>
        </a:p>
      </dgm:t>
    </dgm:pt>
    <dgm:pt modelId="{797CBC9D-EEB8-46A3-97AC-CBDC919D4234}" type="sibTrans" cxnId="{338BE871-2012-4ED4-BC4D-BC2BCC5437E3}">
      <dgm:prSet/>
      <dgm:spPr/>
      <dgm:t>
        <a:bodyPr/>
        <a:lstStyle/>
        <a:p>
          <a:endParaRPr lang="hu-HU">
            <a:solidFill>
              <a:srgbClr val="92D050"/>
            </a:solidFill>
          </a:endParaRPr>
        </a:p>
      </dgm:t>
    </dgm:pt>
    <dgm:pt modelId="{E1AC6117-4761-4652-AD00-1B87E3E56CAD}">
      <dgm:prSet phldrT="[Szöveg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hu-HU" sz="1400" b="1" dirty="0">
              <a:solidFill>
                <a:schemeClr val="tx1"/>
              </a:solidFill>
            </a:rPr>
            <a:t>f(</a:t>
          </a:r>
          <a:r>
            <a:rPr lang="hu-HU" sz="1400" b="1" dirty="0" err="1">
              <a:solidFill>
                <a:schemeClr val="tx1"/>
              </a:solidFill>
            </a:rPr>
            <a:t>tech</a:t>
          </a:r>
          <a:r>
            <a:rPr lang="hu-HU" sz="1400" b="1" dirty="0">
              <a:solidFill>
                <a:schemeClr val="tx1"/>
              </a:solidFill>
            </a:rPr>
            <a:t>)</a:t>
          </a:r>
        </a:p>
      </dgm:t>
    </dgm:pt>
    <dgm:pt modelId="{42F646C1-E680-404F-8FBD-91E4C29F7745}" type="parTrans" cxnId="{D9247D78-62F4-4A48-8195-43D216CD5C3E}">
      <dgm:prSet/>
      <dgm:spPr/>
      <dgm:t>
        <a:bodyPr/>
        <a:lstStyle/>
        <a:p>
          <a:endParaRPr lang="hu-HU">
            <a:solidFill>
              <a:srgbClr val="92D050"/>
            </a:solidFill>
          </a:endParaRPr>
        </a:p>
      </dgm:t>
    </dgm:pt>
    <dgm:pt modelId="{1CA79E25-8402-49C4-8143-BF4B2B3D0511}" type="sibTrans" cxnId="{D9247D78-62F4-4A48-8195-43D216CD5C3E}">
      <dgm:prSet/>
      <dgm:spPr/>
      <dgm:t>
        <a:bodyPr/>
        <a:lstStyle/>
        <a:p>
          <a:endParaRPr lang="hu-HU">
            <a:solidFill>
              <a:srgbClr val="92D050"/>
            </a:solidFill>
          </a:endParaRPr>
        </a:p>
      </dgm:t>
    </dgm:pt>
    <dgm:pt modelId="{43330346-6A7F-4E5F-82C6-8788BFBADBBA}">
      <dgm:prSet phldrT="[Szöveg]"/>
      <dgm:spPr/>
      <dgm:t>
        <a:bodyPr/>
        <a:lstStyle/>
        <a:p>
          <a:r>
            <a:rPr lang="hu-HU" baseline="0" dirty="0" err="1">
              <a:solidFill>
                <a:srgbClr val="92D050"/>
              </a:solidFill>
            </a:rPr>
            <a:t>K</a:t>
          </a:r>
          <a:r>
            <a:rPr lang="hu-HU" baseline="-25000" dirty="0" err="1">
              <a:solidFill>
                <a:srgbClr val="92D050"/>
              </a:solidFill>
            </a:rPr>
            <a:t>l</a:t>
          </a:r>
          <a:r>
            <a:rPr lang="hu-HU" baseline="-25000" dirty="0">
              <a:solidFill>
                <a:srgbClr val="92D050"/>
              </a:solidFill>
            </a:rPr>
            <a:t>(1...n)</a:t>
          </a:r>
        </a:p>
      </dgm:t>
    </dgm:pt>
    <dgm:pt modelId="{20F0D360-6708-46DC-8F61-FB36CC739119}" type="parTrans" cxnId="{8DB2EA4F-FADA-4209-83BF-1082A15FF123}">
      <dgm:prSet/>
      <dgm:spPr/>
      <dgm:t>
        <a:bodyPr/>
        <a:lstStyle/>
        <a:p>
          <a:endParaRPr lang="hu-HU">
            <a:solidFill>
              <a:srgbClr val="92D050"/>
            </a:solidFill>
          </a:endParaRPr>
        </a:p>
      </dgm:t>
    </dgm:pt>
    <dgm:pt modelId="{40C4F168-F590-4B8F-BEB5-EE00BACBE292}" type="sibTrans" cxnId="{8DB2EA4F-FADA-4209-83BF-1082A15FF123}">
      <dgm:prSet custLinFactNeighborX="1756" custLinFactNeighborY="439"/>
      <dgm:spPr/>
      <dgm:t>
        <a:bodyPr/>
        <a:lstStyle/>
        <a:p>
          <a:endParaRPr lang="hu-HU">
            <a:solidFill>
              <a:srgbClr val="92D050"/>
            </a:solidFill>
          </a:endParaRPr>
        </a:p>
      </dgm:t>
    </dgm:pt>
    <dgm:pt modelId="{06254E9A-45D5-45BD-9C1B-F328DE11B8C3}">
      <dgm:prSet phldrT="[Szöveg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hu-HU" sz="1400" b="1" dirty="0">
              <a:solidFill>
                <a:schemeClr val="bg1"/>
              </a:solidFill>
            </a:rPr>
            <a:t> </a:t>
          </a:r>
          <a:r>
            <a:rPr lang="hu-HU" sz="1400" b="1" dirty="0">
              <a:solidFill>
                <a:schemeClr val="tx1"/>
              </a:solidFill>
            </a:rPr>
            <a:t>Komfort  logisztika</a:t>
          </a:r>
        </a:p>
      </dgm:t>
    </dgm:pt>
    <dgm:pt modelId="{6B776835-986C-4984-B814-01E5D6510E2B}" type="parTrans" cxnId="{D07E6B4B-5DDB-47AB-827A-ECF85A8BEC55}">
      <dgm:prSet/>
      <dgm:spPr/>
      <dgm:t>
        <a:bodyPr/>
        <a:lstStyle/>
        <a:p>
          <a:endParaRPr lang="hu-HU">
            <a:solidFill>
              <a:srgbClr val="92D050"/>
            </a:solidFill>
          </a:endParaRPr>
        </a:p>
      </dgm:t>
    </dgm:pt>
    <dgm:pt modelId="{A825E579-1A04-491D-9055-86EF146ACE21}" type="sibTrans" cxnId="{D07E6B4B-5DDB-47AB-827A-ECF85A8BEC55}">
      <dgm:prSet/>
      <dgm:spPr/>
      <dgm:t>
        <a:bodyPr/>
        <a:lstStyle/>
        <a:p>
          <a:endParaRPr lang="hu-HU">
            <a:solidFill>
              <a:srgbClr val="92D050"/>
            </a:solidFill>
          </a:endParaRPr>
        </a:p>
      </dgm:t>
    </dgm:pt>
    <dgm:pt modelId="{5A51AD79-4161-400F-B97C-191DADB24573}">
      <dgm:prSet phldrT="[Szöveg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hu-HU" sz="1400" b="1" dirty="0">
              <a:solidFill>
                <a:schemeClr val="tx1"/>
              </a:solidFill>
            </a:rPr>
            <a:t>f (</a:t>
          </a:r>
          <a:r>
            <a:rPr lang="hu-HU" sz="1400" b="1" dirty="0" err="1">
              <a:solidFill>
                <a:schemeClr val="tx1"/>
              </a:solidFill>
            </a:rPr>
            <a:t>Ltech</a:t>
          </a:r>
          <a:r>
            <a:rPr lang="hu-HU" sz="1400" b="1" dirty="0">
              <a:solidFill>
                <a:schemeClr val="tx1"/>
              </a:solidFill>
            </a:rPr>
            <a:t>)</a:t>
          </a:r>
        </a:p>
      </dgm:t>
    </dgm:pt>
    <dgm:pt modelId="{81FB8C84-379A-476D-A3BE-BAD9DFC37153}" type="parTrans" cxnId="{C8B5D066-4106-4B8C-8E92-7B51808AA259}">
      <dgm:prSet/>
      <dgm:spPr/>
      <dgm:t>
        <a:bodyPr/>
        <a:lstStyle/>
        <a:p>
          <a:endParaRPr lang="hu-HU">
            <a:solidFill>
              <a:srgbClr val="92D050"/>
            </a:solidFill>
          </a:endParaRPr>
        </a:p>
      </dgm:t>
    </dgm:pt>
    <dgm:pt modelId="{FA53BE7B-C891-4D45-A425-F827D7A8ECF6}" type="sibTrans" cxnId="{C8B5D066-4106-4B8C-8E92-7B51808AA259}">
      <dgm:prSet/>
      <dgm:spPr/>
      <dgm:t>
        <a:bodyPr/>
        <a:lstStyle/>
        <a:p>
          <a:endParaRPr lang="hu-HU">
            <a:solidFill>
              <a:srgbClr val="92D050"/>
            </a:solidFill>
          </a:endParaRPr>
        </a:p>
      </dgm:t>
    </dgm:pt>
    <dgm:pt modelId="{D9A11DB0-D4E9-4222-9E5F-D64298282C31}">
      <dgm:prSet phldrT="[Szöveg]"/>
      <dgm:spPr/>
      <dgm:t>
        <a:bodyPr/>
        <a:lstStyle/>
        <a:p>
          <a:r>
            <a:rPr lang="hu-HU" baseline="0" dirty="0" err="1">
              <a:solidFill>
                <a:srgbClr val="92D050"/>
              </a:solidFill>
            </a:rPr>
            <a:t>K</a:t>
          </a:r>
          <a:r>
            <a:rPr lang="hu-HU" baseline="-25000" dirty="0" err="1">
              <a:solidFill>
                <a:srgbClr val="92D050"/>
              </a:solidFill>
            </a:rPr>
            <a:t>h</a:t>
          </a:r>
          <a:r>
            <a:rPr lang="hu-HU" baseline="-25000" dirty="0">
              <a:solidFill>
                <a:srgbClr val="92D050"/>
              </a:solidFill>
            </a:rPr>
            <a:t>(1...n)</a:t>
          </a:r>
        </a:p>
      </dgm:t>
    </dgm:pt>
    <dgm:pt modelId="{2A3C0DC1-4E2E-47ED-BD77-A5914FF23052}" type="sibTrans" cxnId="{5B52F67C-3788-438F-B0D6-673F1159D733}">
      <dgm:prSet/>
      <dgm:spPr/>
      <dgm:t>
        <a:bodyPr/>
        <a:lstStyle/>
        <a:p>
          <a:endParaRPr lang="hu-HU">
            <a:solidFill>
              <a:srgbClr val="92D050"/>
            </a:solidFill>
          </a:endParaRPr>
        </a:p>
      </dgm:t>
    </dgm:pt>
    <dgm:pt modelId="{B325E422-DA6F-4471-8E36-6E10813875BF}" type="parTrans" cxnId="{5B52F67C-3788-438F-B0D6-673F1159D733}">
      <dgm:prSet/>
      <dgm:spPr/>
      <dgm:t>
        <a:bodyPr/>
        <a:lstStyle/>
        <a:p>
          <a:endParaRPr lang="hu-HU">
            <a:solidFill>
              <a:srgbClr val="92D050"/>
            </a:solidFill>
          </a:endParaRPr>
        </a:p>
      </dgm:t>
    </dgm:pt>
    <dgm:pt modelId="{CD62FDE5-EE00-42FF-8AC8-F08A03336628}" type="pres">
      <dgm:prSet presAssocID="{93111E21-387F-404D-9822-24D77758EF1A}" presName="Name0" presStyleCnt="0">
        <dgm:presLayoutVars>
          <dgm:dir/>
          <dgm:animLvl val="lvl"/>
          <dgm:resizeHandles val="exact"/>
        </dgm:presLayoutVars>
      </dgm:prSet>
      <dgm:spPr/>
    </dgm:pt>
    <dgm:pt modelId="{B612E49A-D0A2-401D-BEF3-A731919C0F8A}" type="pres">
      <dgm:prSet presAssocID="{93111E21-387F-404D-9822-24D77758EF1A}" presName="tSp" presStyleCnt="0"/>
      <dgm:spPr/>
    </dgm:pt>
    <dgm:pt modelId="{000477FA-1697-41B3-916F-0E24EC7CE166}" type="pres">
      <dgm:prSet presAssocID="{93111E21-387F-404D-9822-24D77758EF1A}" presName="bSp" presStyleCnt="0"/>
      <dgm:spPr/>
    </dgm:pt>
    <dgm:pt modelId="{2AEF8043-010E-406F-BAAE-5B0E0F95C3AF}" type="pres">
      <dgm:prSet presAssocID="{93111E21-387F-404D-9822-24D77758EF1A}" presName="process" presStyleCnt="0"/>
      <dgm:spPr/>
    </dgm:pt>
    <dgm:pt modelId="{4E65A064-8B03-44EE-BD72-57783AE61666}" type="pres">
      <dgm:prSet presAssocID="{D9A11DB0-D4E9-4222-9E5F-D64298282C31}" presName="composite1" presStyleCnt="0"/>
      <dgm:spPr/>
    </dgm:pt>
    <dgm:pt modelId="{D64A5993-A7E6-4E75-8CF6-5FA601A1CB80}" type="pres">
      <dgm:prSet presAssocID="{D9A11DB0-D4E9-4222-9E5F-D64298282C31}" presName="dummyNode1" presStyleLbl="node1" presStyleIdx="0" presStyleCnt="4"/>
      <dgm:spPr/>
    </dgm:pt>
    <dgm:pt modelId="{4ACEFEF8-512C-41C5-A96D-D0B323E72100}" type="pres">
      <dgm:prSet presAssocID="{D9A11DB0-D4E9-4222-9E5F-D64298282C31}" presName="childNode1" presStyleLbl="bgAcc1" presStyleIdx="0" presStyleCnt="4" custScaleX="114074" custScaleY="106492">
        <dgm:presLayoutVars>
          <dgm:bulletEnabled val="1"/>
        </dgm:presLayoutVars>
      </dgm:prSet>
      <dgm:spPr/>
    </dgm:pt>
    <dgm:pt modelId="{4E8C01BC-4894-41BB-ABE2-9AFC4AF23BCB}" type="pres">
      <dgm:prSet presAssocID="{D9A11DB0-D4E9-4222-9E5F-D64298282C31}" presName="childNode1tx" presStyleLbl="bgAcc1" presStyleIdx="0" presStyleCnt="4">
        <dgm:presLayoutVars>
          <dgm:bulletEnabled val="1"/>
        </dgm:presLayoutVars>
      </dgm:prSet>
      <dgm:spPr/>
    </dgm:pt>
    <dgm:pt modelId="{4AE94845-1A0B-439D-84EB-A91614879965}" type="pres">
      <dgm:prSet presAssocID="{D9A11DB0-D4E9-4222-9E5F-D64298282C31}" presName="parentNode1" presStyleLbl="node1" presStyleIdx="0" presStyleCnt="4" custLinFactNeighborX="4058">
        <dgm:presLayoutVars>
          <dgm:chMax val="1"/>
          <dgm:bulletEnabled val="1"/>
        </dgm:presLayoutVars>
      </dgm:prSet>
      <dgm:spPr/>
    </dgm:pt>
    <dgm:pt modelId="{71A6E0E5-07F0-477C-8D8F-F7547146ECD1}" type="pres">
      <dgm:prSet presAssocID="{D9A11DB0-D4E9-4222-9E5F-D64298282C31}" presName="connSite1" presStyleCnt="0"/>
      <dgm:spPr/>
    </dgm:pt>
    <dgm:pt modelId="{36764CF2-601E-4388-BBB3-39E3CC2CFD07}" type="pres">
      <dgm:prSet presAssocID="{2A3C0DC1-4E2E-47ED-BD77-A5914FF23052}" presName="Name9" presStyleLbl="sibTrans2D1" presStyleIdx="0" presStyleCnt="3" custAng="20884963" custLinFactNeighborX="1756" custLinFactNeighborY="-2088"/>
      <dgm:spPr/>
    </dgm:pt>
    <dgm:pt modelId="{1094781D-AD04-4A10-BA6C-1640BADFE863}" type="pres">
      <dgm:prSet presAssocID="{0A7A9373-71D5-44A2-A303-E3A647A9EA79}" presName="composite2" presStyleCnt="0"/>
      <dgm:spPr/>
    </dgm:pt>
    <dgm:pt modelId="{02F22BDC-D738-454B-B6C9-9C6ABC6A7ABC}" type="pres">
      <dgm:prSet presAssocID="{0A7A9373-71D5-44A2-A303-E3A647A9EA79}" presName="dummyNode2" presStyleLbl="node1" presStyleIdx="0" presStyleCnt="4"/>
      <dgm:spPr/>
    </dgm:pt>
    <dgm:pt modelId="{BD63EBA4-8449-4987-B5A1-A60BFE36B3AE}" type="pres">
      <dgm:prSet presAssocID="{0A7A9373-71D5-44A2-A303-E3A647A9EA79}" presName="childNode2" presStyleLbl="bgAcc1" presStyleIdx="1" presStyleCnt="4" custScaleX="107281" custScaleY="106492">
        <dgm:presLayoutVars>
          <dgm:bulletEnabled val="1"/>
        </dgm:presLayoutVars>
      </dgm:prSet>
      <dgm:spPr/>
    </dgm:pt>
    <dgm:pt modelId="{A5BCC304-81E7-4C3A-B684-656FC030E7C7}" type="pres">
      <dgm:prSet presAssocID="{0A7A9373-71D5-44A2-A303-E3A647A9EA79}" presName="childNode2tx" presStyleLbl="bgAcc1" presStyleIdx="1" presStyleCnt="4">
        <dgm:presLayoutVars>
          <dgm:bulletEnabled val="1"/>
        </dgm:presLayoutVars>
      </dgm:prSet>
      <dgm:spPr/>
    </dgm:pt>
    <dgm:pt modelId="{14C56BCE-6138-41C1-B737-63ADE413D0B4}" type="pres">
      <dgm:prSet presAssocID="{0A7A9373-71D5-44A2-A303-E3A647A9EA79}" presName="parentNode2" presStyleLbl="node1" presStyleIdx="1" presStyleCnt="4">
        <dgm:presLayoutVars>
          <dgm:chMax val="0"/>
          <dgm:bulletEnabled val="1"/>
        </dgm:presLayoutVars>
      </dgm:prSet>
      <dgm:spPr/>
    </dgm:pt>
    <dgm:pt modelId="{892D6D5B-4B0D-43FC-BF4E-4BFF57B67969}" type="pres">
      <dgm:prSet presAssocID="{0A7A9373-71D5-44A2-A303-E3A647A9EA79}" presName="connSite2" presStyleCnt="0"/>
      <dgm:spPr/>
    </dgm:pt>
    <dgm:pt modelId="{D15A35DC-FE06-4813-A005-DF63BF3D8E95}" type="pres">
      <dgm:prSet presAssocID="{5133CDA4-075E-4012-842E-7F6B4C525C1F}" presName="Name18" presStyleLbl="sibTrans2D1" presStyleIdx="1" presStyleCnt="3" custAng="463917"/>
      <dgm:spPr/>
    </dgm:pt>
    <dgm:pt modelId="{1CBEFE89-DC5A-4B75-A5FE-F378A77E1323}" type="pres">
      <dgm:prSet presAssocID="{8E8F654E-5325-42F4-95E1-DB6E55FA2B5A}" presName="composite1" presStyleCnt="0"/>
      <dgm:spPr/>
    </dgm:pt>
    <dgm:pt modelId="{86C6652D-4574-4F64-B5BA-E31530129054}" type="pres">
      <dgm:prSet presAssocID="{8E8F654E-5325-42F4-95E1-DB6E55FA2B5A}" presName="dummyNode1" presStyleLbl="node1" presStyleIdx="1" presStyleCnt="4"/>
      <dgm:spPr/>
    </dgm:pt>
    <dgm:pt modelId="{B531DC78-350B-4D08-8E42-4A83E382A202}" type="pres">
      <dgm:prSet presAssocID="{8E8F654E-5325-42F4-95E1-DB6E55FA2B5A}" presName="childNode1" presStyleLbl="bgAcc1" presStyleIdx="2" presStyleCnt="4" custScaleX="108851" custScaleY="106492">
        <dgm:presLayoutVars>
          <dgm:bulletEnabled val="1"/>
        </dgm:presLayoutVars>
      </dgm:prSet>
      <dgm:spPr/>
    </dgm:pt>
    <dgm:pt modelId="{98C4E495-76BC-426D-B883-588A75901DD9}" type="pres">
      <dgm:prSet presAssocID="{8E8F654E-5325-42F4-95E1-DB6E55FA2B5A}" presName="childNode1tx" presStyleLbl="bgAcc1" presStyleIdx="2" presStyleCnt="4">
        <dgm:presLayoutVars>
          <dgm:bulletEnabled val="1"/>
        </dgm:presLayoutVars>
      </dgm:prSet>
      <dgm:spPr/>
    </dgm:pt>
    <dgm:pt modelId="{E9ED98F7-903F-4BA3-9EDA-611251D408B8}" type="pres">
      <dgm:prSet presAssocID="{8E8F654E-5325-42F4-95E1-DB6E55FA2B5A}" presName="parentNode1" presStyleLbl="node1" presStyleIdx="2" presStyleCnt="4" custLinFactNeighborX="4718" custLinFactNeighborY="8808">
        <dgm:presLayoutVars>
          <dgm:chMax val="1"/>
          <dgm:bulletEnabled val="1"/>
        </dgm:presLayoutVars>
      </dgm:prSet>
      <dgm:spPr/>
    </dgm:pt>
    <dgm:pt modelId="{9A544FDE-4E31-460A-9704-ACD84AFB1D30}" type="pres">
      <dgm:prSet presAssocID="{8E8F654E-5325-42F4-95E1-DB6E55FA2B5A}" presName="connSite1" presStyleCnt="0"/>
      <dgm:spPr/>
    </dgm:pt>
    <dgm:pt modelId="{3A89067E-3061-42E8-8DB2-4AC231010F58}" type="pres">
      <dgm:prSet presAssocID="{3B22C404-3180-4A8E-9DD7-7F208E13D479}" presName="Name9" presStyleLbl="sibTrans2D1" presStyleIdx="2" presStyleCnt="3" custAng="20739926" custLinFactNeighborX="8509" custLinFactNeighborY="-504"/>
      <dgm:spPr/>
    </dgm:pt>
    <dgm:pt modelId="{73999C98-F4DF-4145-A98B-D9EEAAFBEE02}" type="pres">
      <dgm:prSet presAssocID="{43330346-6A7F-4E5F-82C6-8788BFBADBBA}" presName="composite2" presStyleCnt="0"/>
      <dgm:spPr/>
    </dgm:pt>
    <dgm:pt modelId="{AA491E68-B650-4293-9D86-429F0A3AF238}" type="pres">
      <dgm:prSet presAssocID="{43330346-6A7F-4E5F-82C6-8788BFBADBBA}" presName="dummyNode2" presStyleLbl="node1" presStyleIdx="2" presStyleCnt="4"/>
      <dgm:spPr/>
    </dgm:pt>
    <dgm:pt modelId="{77D49EA5-64C5-42B3-82B4-AE697D159BEC}" type="pres">
      <dgm:prSet presAssocID="{43330346-6A7F-4E5F-82C6-8788BFBADBBA}" presName="childNode2" presStyleLbl="bgAcc1" presStyleIdx="3" presStyleCnt="4" custScaleY="106493" custLinFactNeighborY="6">
        <dgm:presLayoutVars>
          <dgm:bulletEnabled val="1"/>
        </dgm:presLayoutVars>
      </dgm:prSet>
      <dgm:spPr/>
    </dgm:pt>
    <dgm:pt modelId="{942B872E-1CE5-448F-A00E-C711FFCBD290}" type="pres">
      <dgm:prSet presAssocID="{43330346-6A7F-4E5F-82C6-8788BFBADBBA}" presName="childNode2tx" presStyleLbl="bgAcc1" presStyleIdx="3" presStyleCnt="4">
        <dgm:presLayoutVars>
          <dgm:bulletEnabled val="1"/>
        </dgm:presLayoutVars>
      </dgm:prSet>
      <dgm:spPr/>
    </dgm:pt>
    <dgm:pt modelId="{D3CD1EB0-6E41-44C8-9ADC-8FE2D2B43E5C}" type="pres">
      <dgm:prSet presAssocID="{43330346-6A7F-4E5F-82C6-8788BFBADBBA}" presName="parentNode2" presStyleLbl="node1" presStyleIdx="3" presStyleCnt="4" custLinFactNeighborX="4058">
        <dgm:presLayoutVars>
          <dgm:chMax val="0"/>
          <dgm:bulletEnabled val="1"/>
        </dgm:presLayoutVars>
      </dgm:prSet>
      <dgm:spPr/>
    </dgm:pt>
    <dgm:pt modelId="{CDD3B168-2B5D-4C65-83E3-0930CCC3C633}" type="pres">
      <dgm:prSet presAssocID="{43330346-6A7F-4E5F-82C6-8788BFBADBBA}" presName="connSite2" presStyleCnt="0"/>
      <dgm:spPr/>
    </dgm:pt>
  </dgm:ptLst>
  <dgm:cxnLst>
    <dgm:cxn modelId="{108BCA02-AE3E-4982-8F6D-9D973B4CD7C1}" type="presOf" srcId="{16CDBD14-F6C2-419A-B5CE-E896DC59AEAA}" destId="{4E8C01BC-4894-41BB-ABE2-9AFC4AF23BCB}" srcOrd="1" destOrd="1" presId="urn:microsoft.com/office/officeart/2005/8/layout/hProcess4"/>
    <dgm:cxn modelId="{3E45E406-D7E5-41F5-B43B-C5A6E0A13390}" type="presOf" srcId="{CDC4591E-527F-4174-8B27-361223664E66}" destId="{98C4E495-76BC-426D-B883-588A75901DD9}" srcOrd="1" destOrd="0" presId="urn:microsoft.com/office/officeart/2005/8/layout/hProcess4"/>
    <dgm:cxn modelId="{3183420D-143B-473F-8E99-06E1184D08B7}" srcId="{93111E21-387F-404D-9822-24D77758EF1A}" destId="{8E8F654E-5325-42F4-95E1-DB6E55FA2B5A}" srcOrd="2" destOrd="0" parTransId="{DBFB871E-85BB-4609-BE3E-A286FB96B7B6}" sibTransId="{3B22C404-3180-4A8E-9DD7-7F208E13D479}"/>
    <dgm:cxn modelId="{3D34F014-94FA-4EFC-8360-0103BF05D01D}" type="presOf" srcId="{2A3C0DC1-4E2E-47ED-BD77-A5914FF23052}" destId="{36764CF2-601E-4388-BBB3-39E3CC2CFD07}" srcOrd="0" destOrd="0" presId="urn:microsoft.com/office/officeart/2005/8/layout/hProcess4"/>
    <dgm:cxn modelId="{DF6ECE27-04B6-44F6-A2B2-8A5AA90CDA3D}" type="presOf" srcId="{16CDBD14-F6C2-419A-B5CE-E896DC59AEAA}" destId="{4ACEFEF8-512C-41C5-A96D-D0B323E72100}" srcOrd="0" destOrd="1" presId="urn:microsoft.com/office/officeart/2005/8/layout/hProcess4"/>
    <dgm:cxn modelId="{278F982B-628F-49EF-A246-F31D3832706C}" type="presOf" srcId="{5A51AD79-4161-400F-B97C-191DADB24573}" destId="{942B872E-1CE5-448F-A00E-C711FFCBD290}" srcOrd="1" destOrd="1" presId="urn:microsoft.com/office/officeart/2005/8/layout/hProcess4"/>
    <dgm:cxn modelId="{3CC9A22E-AD84-4F64-8BE8-544EA24EB493}" type="presOf" srcId="{06254E9A-45D5-45BD-9C1B-F328DE11B8C3}" destId="{77D49EA5-64C5-42B3-82B4-AE697D159BEC}" srcOrd="0" destOrd="0" presId="urn:microsoft.com/office/officeart/2005/8/layout/hProcess4"/>
    <dgm:cxn modelId="{55A39130-1229-49EC-A6A1-2B8AA4CFDDE6}" srcId="{D9A11DB0-D4E9-4222-9E5F-D64298282C31}" destId="{16CDBD14-F6C2-419A-B5CE-E896DC59AEAA}" srcOrd="1" destOrd="0" parTransId="{CE59A378-8E2B-46FF-B0CD-3AD3134CCBB1}" sibTransId="{946D82B2-B3F7-454B-868D-7AF063B73BFB}"/>
    <dgm:cxn modelId="{51EA1D3A-EA01-408B-9F83-C6C0A1293E94}" type="presOf" srcId="{FEC72304-3600-4B6A-B00A-50DFA73A29D7}" destId="{BD63EBA4-8449-4987-B5A1-A60BFE36B3AE}" srcOrd="0" destOrd="1" presId="urn:microsoft.com/office/officeart/2005/8/layout/hProcess4"/>
    <dgm:cxn modelId="{E873E561-5724-4D35-AE71-19D28CE9C83D}" type="presOf" srcId="{FFFC77DD-C2ED-405A-AA0D-A052F61A6B1C}" destId="{A5BCC304-81E7-4C3A-B684-656FC030E7C7}" srcOrd="1" destOrd="0" presId="urn:microsoft.com/office/officeart/2005/8/layout/hProcess4"/>
    <dgm:cxn modelId="{C8B5D066-4106-4B8C-8E92-7B51808AA259}" srcId="{43330346-6A7F-4E5F-82C6-8788BFBADBBA}" destId="{5A51AD79-4161-400F-B97C-191DADB24573}" srcOrd="1" destOrd="0" parTransId="{81FB8C84-379A-476D-A3BE-BAD9DFC37153}" sibTransId="{FA53BE7B-C891-4D45-A425-F827D7A8ECF6}"/>
    <dgm:cxn modelId="{C0E45D4A-8131-4A9F-A577-100CE9370078}" type="presOf" srcId="{E1AC6117-4761-4652-AD00-1B87E3E56CAD}" destId="{B531DC78-350B-4D08-8E42-4A83E382A202}" srcOrd="0" destOrd="1" presId="urn:microsoft.com/office/officeart/2005/8/layout/hProcess4"/>
    <dgm:cxn modelId="{D07E6B4B-5DDB-47AB-827A-ECF85A8BEC55}" srcId="{43330346-6A7F-4E5F-82C6-8788BFBADBBA}" destId="{06254E9A-45D5-45BD-9C1B-F328DE11B8C3}" srcOrd="0" destOrd="0" parTransId="{6B776835-986C-4984-B814-01E5D6510E2B}" sibTransId="{A825E579-1A04-491D-9055-86EF146ACE21}"/>
    <dgm:cxn modelId="{2399BC6B-7A5D-4FA6-A5BB-70CC8F76ADCB}" srcId="{D9A11DB0-D4E9-4222-9E5F-D64298282C31}" destId="{4B75F94B-3D59-45B1-BD0A-408A2EF60D3B}" srcOrd="0" destOrd="0" parTransId="{41292621-EA11-4B50-95DF-2B855D402100}" sibTransId="{8AA9674C-F41F-4E91-A275-95917AAAD8C7}"/>
    <dgm:cxn modelId="{E130114C-D8BD-4B4F-80EE-CBB4E4697F5F}" type="presOf" srcId="{3B22C404-3180-4A8E-9DD7-7F208E13D479}" destId="{3A89067E-3061-42E8-8DB2-4AC231010F58}" srcOrd="0" destOrd="0" presId="urn:microsoft.com/office/officeart/2005/8/layout/hProcess4"/>
    <dgm:cxn modelId="{8DB2EA4F-FADA-4209-83BF-1082A15FF123}" srcId="{93111E21-387F-404D-9822-24D77758EF1A}" destId="{43330346-6A7F-4E5F-82C6-8788BFBADBBA}" srcOrd="3" destOrd="0" parTransId="{20F0D360-6708-46DC-8F61-FB36CC739119}" sibTransId="{40C4F168-F590-4B8F-BEB5-EE00BACBE292}"/>
    <dgm:cxn modelId="{338BE871-2012-4ED4-BC4D-BC2BCC5437E3}" srcId="{8E8F654E-5325-42F4-95E1-DB6E55FA2B5A}" destId="{CDC4591E-527F-4174-8B27-361223664E66}" srcOrd="0" destOrd="0" parTransId="{30F318BD-DF16-4C5D-B121-7FE2D7C89E53}" sibTransId="{797CBC9D-EEB8-46A3-97AC-CBDC919D4234}"/>
    <dgm:cxn modelId="{D9247D78-62F4-4A48-8195-43D216CD5C3E}" srcId="{8E8F654E-5325-42F4-95E1-DB6E55FA2B5A}" destId="{E1AC6117-4761-4652-AD00-1B87E3E56CAD}" srcOrd="1" destOrd="0" parTransId="{42F646C1-E680-404F-8FBD-91E4C29F7745}" sibTransId="{1CA79E25-8402-49C4-8143-BF4B2B3D0511}"/>
    <dgm:cxn modelId="{61DDC258-21BC-4FF2-A3F5-3365CD779ADD}" type="presOf" srcId="{93111E21-387F-404D-9822-24D77758EF1A}" destId="{CD62FDE5-EE00-42FF-8AC8-F08A03336628}" srcOrd="0" destOrd="0" presId="urn:microsoft.com/office/officeart/2005/8/layout/hProcess4"/>
    <dgm:cxn modelId="{5B52F67C-3788-438F-B0D6-673F1159D733}" srcId="{93111E21-387F-404D-9822-24D77758EF1A}" destId="{D9A11DB0-D4E9-4222-9E5F-D64298282C31}" srcOrd="0" destOrd="0" parTransId="{B325E422-DA6F-4471-8E36-6E10813875BF}" sibTransId="{2A3C0DC1-4E2E-47ED-BD77-A5914FF23052}"/>
    <dgm:cxn modelId="{9F87B57F-09FA-4713-8DDE-E465AF0C608E}" type="presOf" srcId="{5133CDA4-075E-4012-842E-7F6B4C525C1F}" destId="{D15A35DC-FE06-4813-A005-DF63BF3D8E95}" srcOrd="0" destOrd="0" presId="urn:microsoft.com/office/officeart/2005/8/layout/hProcess4"/>
    <dgm:cxn modelId="{42EE8A83-CFCD-4A87-9865-312E9D617614}" srcId="{0A7A9373-71D5-44A2-A303-E3A647A9EA79}" destId="{FFFC77DD-C2ED-405A-AA0D-A052F61A6B1C}" srcOrd="0" destOrd="0" parTransId="{C506A7CC-1752-4811-9ED1-504CD385B18A}" sibTransId="{34D536CE-A387-4C35-9005-72DC5F3A6267}"/>
    <dgm:cxn modelId="{439F3E87-ADEA-4825-B31F-C7229A1E42E1}" type="presOf" srcId="{FEC72304-3600-4B6A-B00A-50DFA73A29D7}" destId="{A5BCC304-81E7-4C3A-B684-656FC030E7C7}" srcOrd="1" destOrd="1" presId="urn:microsoft.com/office/officeart/2005/8/layout/hProcess4"/>
    <dgm:cxn modelId="{B89A0E9F-B852-48B3-9C29-1A922628C218}" type="presOf" srcId="{5A51AD79-4161-400F-B97C-191DADB24573}" destId="{77D49EA5-64C5-42B3-82B4-AE697D159BEC}" srcOrd="0" destOrd="1" presId="urn:microsoft.com/office/officeart/2005/8/layout/hProcess4"/>
    <dgm:cxn modelId="{5B359CA3-22CC-4B8B-BD01-BB4624152450}" type="presOf" srcId="{4B75F94B-3D59-45B1-BD0A-408A2EF60D3B}" destId="{4E8C01BC-4894-41BB-ABE2-9AFC4AF23BCB}" srcOrd="1" destOrd="0" presId="urn:microsoft.com/office/officeart/2005/8/layout/hProcess4"/>
    <dgm:cxn modelId="{B51BDFB9-9D17-4831-9710-817C4BD01B11}" type="presOf" srcId="{D9A11DB0-D4E9-4222-9E5F-D64298282C31}" destId="{4AE94845-1A0B-439D-84EB-A91614879965}" srcOrd="0" destOrd="0" presId="urn:microsoft.com/office/officeart/2005/8/layout/hProcess4"/>
    <dgm:cxn modelId="{02048CBE-9A7B-4E12-98EC-53FF40B8E6D9}" type="presOf" srcId="{E1AC6117-4761-4652-AD00-1B87E3E56CAD}" destId="{98C4E495-76BC-426D-B883-588A75901DD9}" srcOrd="1" destOrd="1" presId="urn:microsoft.com/office/officeart/2005/8/layout/hProcess4"/>
    <dgm:cxn modelId="{33F7AAC0-FFEB-417B-9916-C5997487A30D}" srcId="{0A7A9373-71D5-44A2-A303-E3A647A9EA79}" destId="{FEC72304-3600-4B6A-B00A-50DFA73A29D7}" srcOrd="1" destOrd="0" parTransId="{604FB4DA-39E9-4C1E-836C-303E47FA93AD}" sibTransId="{2A7588B4-ADBE-404A-B035-86AD036E4C74}"/>
    <dgm:cxn modelId="{C37190C8-49E3-4119-B8AA-8B3391AE3D12}" type="presOf" srcId="{8E8F654E-5325-42F4-95E1-DB6E55FA2B5A}" destId="{E9ED98F7-903F-4BA3-9EDA-611251D408B8}" srcOrd="0" destOrd="0" presId="urn:microsoft.com/office/officeart/2005/8/layout/hProcess4"/>
    <dgm:cxn modelId="{B267B0D8-5E5C-4757-957A-8841241A20A2}" srcId="{93111E21-387F-404D-9822-24D77758EF1A}" destId="{0A7A9373-71D5-44A2-A303-E3A647A9EA79}" srcOrd="1" destOrd="0" parTransId="{E7F9A479-9141-4D85-8537-2EEF48F23D2A}" sibTransId="{5133CDA4-075E-4012-842E-7F6B4C525C1F}"/>
    <dgm:cxn modelId="{462D25DA-A51E-4E12-A3D0-B4E5833A826F}" type="presOf" srcId="{FFFC77DD-C2ED-405A-AA0D-A052F61A6B1C}" destId="{BD63EBA4-8449-4987-B5A1-A60BFE36B3AE}" srcOrd="0" destOrd="0" presId="urn:microsoft.com/office/officeart/2005/8/layout/hProcess4"/>
    <dgm:cxn modelId="{E98E8CDE-29A7-49AD-8B8E-4CA4FCD6C160}" type="presOf" srcId="{06254E9A-45D5-45BD-9C1B-F328DE11B8C3}" destId="{942B872E-1CE5-448F-A00E-C711FFCBD290}" srcOrd="1" destOrd="0" presId="urn:microsoft.com/office/officeart/2005/8/layout/hProcess4"/>
    <dgm:cxn modelId="{05D28CE3-327E-4CE2-9256-1CCD0695468A}" type="presOf" srcId="{0A7A9373-71D5-44A2-A303-E3A647A9EA79}" destId="{14C56BCE-6138-41C1-B737-63ADE413D0B4}" srcOrd="0" destOrd="0" presId="urn:microsoft.com/office/officeart/2005/8/layout/hProcess4"/>
    <dgm:cxn modelId="{1212F8EC-BEF1-4895-91BC-94C7C4F7872E}" type="presOf" srcId="{CDC4591E-527F-4174-8B27-361223664E66}" destId="{B531DC78-350B-4D08-8E42-4A83E382A202}" srcOrd="0" destOrd="0" presId="urn:microsoft.com/office/officeart/2005/8/layout/hProcess4"/>
    <dgm:cxn modelId="{E7587AF0-69C5-4FDF-A6F7-73D25449FEC5}" type="presOf" srcId="{43330346-6A7F-4E5F-82C6-8788BFBADBBA}" destId="{D3CD1EB0-6E41-44C8-9ADC-8FE2D2B43E5C}" srcOrd="0" destOrd="0" presId="urn:microsoft.com/office/officeart/2005/8/layout/hProcess4"/>
    <dgm:cxn modelId="{807CF5F7-9B31-4A14-9BE0-0D19067FC8A9}" type="presOf" srcId="{4B75F94B-3D59-45B1-BD0A-408A2EF60D3B}" destId="{4ACEFEF8-512C-41C5-A96D-D0B323E72100}" srcOrd="0" destOrd="0" presId="urn:microsoft.com/office/officeart/2005/8/layout/hProcess4"/>
    <dgm:cxn modelId="{8AB9FBAC-86CB-4F31-8E53-2DD63F4F005E}" type="presParOf" srcId="{CD62FDE5-EE00-42FF-8AC8-F08A03336628}" destId="{B612E49A-D0A2-401D-BEF3-A731919C0F8A}" srcOrd="0" destOrd="0" presId="urn:microsoft.com/office/officeart/2005/8/layout/hProcess4"/>
    <dgm:cxn modelId="{EB1ACF38-ECA1-49C0-8E5B-19BDCBDE9CD6}" type="presParOf" srcId="{CD62FDE5-EE00-42FF-8AC8-F08A03336628}" destId="{000477FA-1697-41B3-916F-0E24EC7CE166}" srcOrd="1" destOrd="0" presId="urn:microsoft.com/office/officeart/2005/8/layout/hProcess4"/>
    <dgm:cxn modelId="{67EFEC69-D511-40E1-B5A9-E129952A8A9A}" type="presParOf" srcId="{CD62FDE5-EE00-42FF-8AC8-F08A03336628}" destId="{2AEF8043-010E-406F-BAAE-5B0E0F95C3AF}" srcOrd="2" destOrd="0" presId="urn:microsoft.com/office/officeart/2005/8/layout/hProcess4"/>
    <dgm:cxn modelId="{9FB0CA24-6733-4AB4-BA80-27453736AE5A}" type="presParOf" srcId="{2AEF8043-010E-406F-BAAE-5B0E0F95C3AF}" destId="{4E65A064-8B03-44EE-BD72-57783AE61666}" srcOrd="0" destOrd="0" presId="urn:microsoft.com/office/officeart/2005/8/layout/hProcess4"/>
    <dgm:cxn modelId="{D084242F-E4FC-4036-996D-4A238BECB909}" type="presParOf" srcId="{4E65A064-8B03-44EE-BD72-57783AE61666}" destId="{D64A5993-A7E6-4E75-8CF6-5FA601A1CB80}" srcOrd="0" destOrd="0" presId="urn:microsoft.com/office/officeart/2005/8/layout/hProcess4"/>
    <dgm:cxn modelId="{D92FB7D0-A325-44EE-9555-93F451E72F51}" type="presParOf" srcId="{4E65A064-8B03-44EE-BD72-57783AE61666}" destId="{4ACEFEF8-512C-41C5-A96D-D0B323E72100}" srcOrd="1" destOrd="0" presId="urn:microsoft.com/office/officeart/2005/8/layout/hProcess4"/>
    <dgm:cxn modelId="{B235FF0C-8C8D-4F46-894A-1A53B8D0289B}" type="presParOf" srcId="{4E65A064-8B03-44EE-BD72-57783AE61666}" destId="{4E8C01BC-4894-41BB-ABE2-9AFC4AF23BCB}" srcOrd="2" destOrd="0" presId="urn:microsoft.com/office/officeart/2005/8/layout/hProcess4"/>
    <dgm:cxn modelId="{1A7C8644-5BDF-42F7-8172-5BD67EC12BFA}" type="presParOf" srcId="{4E65A064-8B03-44EE-BD72-57783AE61666}" destId="{4AE94845-1A0B-439D-84EB-A91614879965}" srcOrd="3" destOrd="0" presId="urn:microsoft.com/office/officeart/2005/8/layout/hProcess4"/>
    <dgm:cxn modelId="{DC87BC8C-B9B0-4E7A-9916-1F04F6BB8D0A}" type="presParOf" srcId="{4E65A064-8B03-44EE-BD72-57783AE61666}" destId="{71A6E0E5-07F0-477C-8D8F-F7547146ECD1}" srcOrd="4" destOrd="0" presId="urn:microsoft.com/office/officeart/2005/8/layout/hProcess4"/>
    <dgm:cxn modelId="{7FD7FD13-7D65-416E-8E0E-AE1A85096970}" type="presParOf" srcId="{2AEF8043-010E-406F-BAAE-5B0E0F95C3AF}" destId="{36764CF2-601E-4388-BBB3-39E3CC2CFD07}" srcOrd="1" destOrd="0" presId="urn:microsoft.com/office/officeart/2005/8/layout/hProcess4"/>
    <dgm:cxn modelId="{9841EF82-6C9E-4273-920F-E5674ECC4D5C}" type="presParOf" srcId="{2AEF8043-010E-406F-BAAE-5B0E0F95C3AF}" destId="{1094781D-AD04-4A10-BA6C-1640BADFE863}" srcOrd="2" destOrd="0" presId="urn:microsoft.com/office/officeart/2005/8/layout/hProcess4"/>
    <dgm:cxn modelId="{0937CE03-F609-4F5B-9EE7-63300074E935}" type="presParOf" srcId="{1094781D-AD04-4A10-BA6C-1640BADFE863}" destId="{02F22BDC-D738-454B-B6C9-9C6ABC6A7ABC}" srcOrd="0" destOrd="0" presId="urn:microsoft.com/office/officeart/2005/8/layout/hProcess4"/>
    <dgm:cxn modelId="{DE55253D-7704-4D14-B31C-B9C6DCDE8098}" type="presParOf" srcId="{1094781D-AD04-4A10-BA6C-1640BADFE863}" destId="{BD63EBA4-8449-4987-B5A1-A60BFE36B3AE}" srcOrd="1" destOrd="0" presId="urn:microsoft.com/office/officeart/2005/8/layout/hProcess4"/>
    <dgm:cxn modelId="{B0D73D35-C218-4FD7-BFE1-79B1B7C2B770}" type="presParOf" srcId="{1094781D-AD04-4A10-BA6C-1640BADFE863}" destId="{A5BCC304-81E7-4C3A-B684-656FC030E7C7}" srcOrd="2" destOrd="0" presId="urn:microsoft.com/office/officeart/2005/8/layout/hProcess4"/>
    <dgm:cxn modelId="{483FCCF2-9427-4452-894D-CE88A0D2D545}" type="presParOf" srcId="{1094781D-AD04-4A10-BA6C-1640BADFE863}" destId="{14C56BCE-6138-41C1-B737-63ADE413D0B4}" srcOrd="3" destOrd="0" presId="urn:microsoft.com/office/officeart/2005/8/layout/hProcess4"/>
    <dgm:cxn modelId="{7899E557-064F-4F2F-98B6-F4DB36D7A0FC}" type="presParOf" srcId="{1094781D-AD04-4A10-BA6C-1640BADFE863}" destId="{892D6D5B-4B0D-43FC-BF4E-4BFF57B67969}" srcOrd="4" destOrd="0" presId="urn:microsoft.com/office/officeart/2005/8/layout/hProcess4"/>
    <dgm:cxn modelId="{AAD41386-057C-4E4B-9AE9-226F9B394AAB}" type="presParOf" srcId="{2AEF8043-010E-406F-BAAE-5B0E0F95C3AF}" destId="{D15A35DC-FE06-4813-A005-DF63BF3D8E95}" srcOrd="3" destOrd="0" presId="urn:microsoft.com/office/officeart/2005/8/layout/hProcess4"/>
    <dgm:cxn modelId="{FF5A8936-74B7-4A43-8D1B-1E15AD692133}" type="presParOf" srcId="{2AEF8043-010E-406F-BAAE-5B0E0F95C3AF}" destId="{1CBEFE89-DC5A-4B75-A5FE-F378A77E1323}" srcOrd="4" destOrd="0" presId="urn:microsoft.com/office/officeart/2005/8/layout/hProcess4"/>
    <dgm:cxn modelId="{41F36A57-4BA6-4093-B6E3-E28EDA81CC9C}" type="presParOf" srcId="{1CBEFE89-DC5A-4B75-A5FE-F378A77E1323}" destId="{86C6652D-4574-4F64-B5BA-E31530129054}" srcOrd="0" destOrd="0" presId="urn:microsoft.com/office/officeart/2005/8/layout/hProcess4"/>
    <dgm:cxn modelId="{794AD5AA-793A-46B4-8561-CFE734953C5E}" type="presParOf" srcId="{1CBEFE89-DC5A-4B75-A5FE-F378A77E1323}" destId="{B531DC78-350B-4D08-8E42-4A83E382A202}" srcOrd="1" destOrd="0" presId="urn:microsoft.com/office/officeart/2005/8/layout/hProcess4"/>
    <dgm:cxn modelId="{A2C7ED1D-560B-41A7-9D11-C723972E8BD2}" type="presParOf" srcId="{1CBEFE89-DC5A-4B75-A5FE-F378A77E1323}" destId="{98C4E495-76BC-426D-B883-588A75901DD9}" srcOrd="2" destOrd="0" presId="urn:microsoft.com/office/officeart/2005/8/layout/hProcess4"/>
    <dgm:cxn modelId="{8F988559-CA65-4176-A82D-331044226B2C}" type="presParOf" srcId="{1CBEFE89-DC5A-4B75-A5FE-F378A77E1323}" destId="{E9ED98F7-903F-4BA3-9EDA-611251D408B8}" srcOrd="3" destOrd="0" presId="urn:microsoft.com/office/officeart/2005/8/layout/hProcess4"/>
    <dgm:cxn modelId="{5109F748-3123-400C-BD6D-5E4494C5FFAE}" type="presParOf" srcId="{1CBEFE89-DC5A-4B75-A5FE-F378A77E1323}" destId="{9A544FDE-4E31-460A-9704-ACD84AFB1D30}" srcOrd="4" destOrd="0" presId="urn:microsoft.com/office/officeart/2005/8/layout/hProcess4"/>
    <dgm:cxn modelId="{7685C9F6-7511-49AA-A144-F49A92551820}" type="presParOf" srcId="{2AEF8043-010E-406F-BAAE-5B0E0F95C3AF}" destId="{3A89067E-3061-42E8-8DB2-4AC231010F58}" srcOrd="5" destOrd="0" presId="urn:microsoft.com/office/officeart/2005/8/layout/hProcess4"/>
    <dgm:cxn modelId="{FFB537DF-3D54-404D-AFB0-D8698C8E24E4}" type="presParOf" srcId="{2AEF8043-010E-406F-BAAE-5B0E0F95C3AF}" destId="{73999C98-F4DF-4145-A98B-D9EEAAFBEE02}" srcOrd="6" destOrd="0" presId="urn:microsoft.com/office/officeart/2005/8/layout/hProcess4"/>
    <dgm:cxn modelId="{1F0D851C-FD75-4E09-BAE3-5A3CFC236266}" type="presParOf" srcId="{73999C98-F4DF-4145-A98B-D9EEAAFBEE02}" destId="{AA491E68-B650-4293-9D86-429F0A3AF238}" srcOrd="0" destOrd="0" presId="urn:microsoft.com/office/officeart/2005/8/layout/hProcess4"/>
    <dgm:cxn modelId="{636EDC9C-AE44-4063-BFD4-66FABF9CD15A}" type="presParOf" srcId="{73999C98-F4DF-4145-A98B-D9EEAAFBEE02}" destId="{77D49EA5-64C5-42B3-82B4-AE697D159BEC}" srcOrd="1" destOrd="0" presId="urn:microsoft.com/office/officeart/2005/8/layout/hProcess4"/>
    <dgm:cxn modelId="{CCE4FDDD-3374-44C4-BD6F-8A0ACA297DFF}" type="presParOf" srcId="{73999C98-F4DF-4145-A98B-D9EEAAFBEE02}" destId="{942B872E-1CE5-448F-A00E-C711FFCBD290}" srcOrd="2" destOrd="0" presId="urn:microsoft.com/office/officeart/2005/8/layout/hProcess4"/>
    <dgm:cxn modelId="{5C608BBF-757E-4ADE-9F9B-83CE6F3E9872}" type="presParOf" srcId="{73999C98-F4DF-4145-A98B-D9EEAAFBEE02}" destId="{D3CD1EB0-6E41-44C8-9ADC-8FE2D2B43E5C}" srcOrd="3" destOrd="0" presId="urn:microsoft.com/office/officeart/2005/8/layout/hProcess4"/>
    <dgm:cxn modelId="{DE3BBD8D-1EAA-4450-8208-81933A36C3E3}" type="presParOf" srcId="{73999C98-F4DF-4145-A98B-D9EEAAFBEE02}" destId="{CDD3B168-2B5D-4C65-83E3-0930CCC3C633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408DCE-C35F-45EF-98E4-83AB3F9C652E}" type="doc">
      <dgm:prSet loTypeId="urn:microsoft.com/office/officeart/2005/8/layout/hProcess4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0780267B-DBC5-46C4-AB56-E4832AC6C56A}">
      <dgm:prSet phldrT="[Szöveg]"/>
      <dgm:spPr/>
      <dgm:t>
        <a:bodyPr/>
        <a:lstStyle/>
        <a:p>
          <a:r>
            <a:rPr lang="hu-HU" dirty="0">
              <a:solidFill>
                <a:schemeClr val="accent2">
                  <a:lumMod val="60000"/>
                  <a:lumOff val="40000"/>
                </a:schemeClr>
              </a:solidFill>
            </a:rPr>
            <a:t>E</a:t>
          </a:r>
          <a:r>
            <a:rPr lang="hu-HU" baseline="-25000" dirty="0">
              <a:solidFill>
                <a:schemeClr val="accent2">
                  <a:lumMod val="60000"/>
                  <a:lumOff val="40000"/>
                </a:schemeClr>
              </a:solidFill>
            </a:rPr>
            <a:t>h</a:t>
          </a:r>
        </a:p>
      </dgm:t>
    </dgm:pt>
    <dgm:pt modelId="{333C5A8E-6C13-4234-864E-E53DD9609D07}" type="parTrans" cxnId="{4E0B963A-0939-48FB-A103-453DE07AB385}">
      <dgm:prSet/>
      <dgm:spPr/>
      <dgm:t>
        <a:bodyPr/>
        <a:lstStyle/>
        <a:p>
          <a:endParaRPr lang="hu-H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2A58E182-6DB1-40ED-B8D4-A02B8A2846F5}" type="sibTrans" cxnId="{4E0B963A-0939-48FB-A103-453DE07AB385}">
      <dgm:prSet/>
      <dgm:spPr/>
      <dgm:t>
        <a:bodyPr/>
        <a:lstStyle/>
        <a:p>
          <a:endParaRPr lang="hu-H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8C933D9A-60E9-42B5-A195-7B7185F6D25D}">
      <dgm:prSet phldrT="[Szöveg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hu-HU" sz="1400" b="1" dirty="0">
              <a:solidFill>
                <a:schemeClr val="tx1"/>
              </a:solidFill>
            </a:rPr>
            <a:t>Energia humán</a:t>
          </a:r>
        </a:p>
      </dgm:t>
    </dgm:pt>
    <dgm:pt modelId="{54811BCA-5359-4B2C-B99C-6649279E6141}" type="parTrans" cxnId="{1306F169-0D9E-484E-A492-991ED1DB6435}">
      <dgm:prSet/>
      <dgm:spPr/>
      <dgm:t>
        <a:bodyPr/>
        <a:lstStyle/>
        <a:p>
          <a:endParaRPr lang="hu-H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5ECBAB0B-B87E-480F-A55F-32F6541A8CA0}" type="sibTrans" cxnId="{1306F169-0D9E-484E-A492-991ED1DB6435}">
      <dgm:prSet/>
      <dgm:spPr/>
      <dgm:t>
        <a:bodyPr/>
        <a:lstStyle/>
        <a:p>
          <a:endParaRPr lang="hu-H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FC2B656F-43CC-418B-8565-55921002669B}">
      <dgm:prSet phldrT="[Szöveg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hu-HU" sz="1400" b="1" dirty="0">
              <a:solidFill>
                <a:schemeClr val="tx1"/>
              </a:solidFill>
            </a:rPr>
            <a:t>f(</a:t>
          </a:r>
          <a:r>
            <a:rPr lang="hu-HU" sz="1400" b="1" dirty="0" err="1">
              <a:solidFill>
                <a:schemeClr val="tx1"/>
              </a:solidFill>
            </a:rPr>
            <a:t>Kh</a:t>
          </a:r>
          <a:r>
            <a:rPr lang="hu-HU" sz="1400" b="1" dirty="0">
              <a:solidFill>
                <a:schemeClr val="tx1"/>
              </a:solidFill>
            </a:rPr>
            <a:t>)</a:t>
          </a:r>
        </a:p>
      </dgm:t>
    </dgm:pt>
    <dgm:pt modelId="{7AFDB9EF-F6EE-4DC4-947B-1AF82C700EF1}" type="parTrans" cxnId="{8CCD4F21-3773-4196-B05D-D9ED6B450E7E}">
      <dgm:prSet/>
      <dgm:spPr/>
      <dgm:t>
        <a:bodyPr/>
        <a:lstStyle/>
        <a:p>
          <a:endParaRPr lang="hu-H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5F689E32-0A97-4B87-BEA1-EE340A301325}" type="sibTrans" cxnId="{8CCD4F21-3773-4196-B05D-D9ED6B450E7E}">
      <dgm:prSet/>
      <dgm:spPr/>
      <dgm:t>
        <a:bodyPr/>
        <a:lstStyle/>
        <a:p>
          <a:endParaRPr lang="hu-H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2A153172-86C3-4D44-9BD1-9D79B3D8475C}">
      <dgm:prSet phldrT="[Szöveg]"/>
      <dgm:spPr/>
      <dgm:t>
        <a:bodyPr/>
        <a:lstStyle/>
        <a:p>
          <a:r>
            <a:rPr lang="hu-HU" dirty="0" err="1">
              <a:solidFill>
                <a:schemeClr val="accent2">
                  <a:lumMod val="60000"/>
                  <a:lumOff val="40000"/>
                </a:schemeClr>
              </a:solidFill>
            </a:rPr>
            <a:t>E</a:t>
          </a:r>
          <a:r>
            <a:rPr lang="hu-HU" baseline="-25000" dirty="0" err="1">
              <a:solidFill>
                <a:schemeClr val="accent2">
                  <a:lumMod val="60000"/>
                  <a:lumOff val="40000"/>
                </a:schemeClr>
              </a:solidFill>
            </a:rPr>
            <a:t>mh</a:t>
          </a:r>
          <a:endParaRPr lang="hu-HU" dirty="0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D52C8604-6C1B-4E50-A9D8-E08C9925151D}" type="parTrans" cxnId="{2F1EE012-D9C7-4912-970F-386091FA1002}">
      <dgm:prSet/>
      <dgm:spPr/>
      <dgm:t>
        <a:bodyPr/>
        <a:lstStyle/>
        <a:p>
          <a:endParaRPr lang="hu-H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11CC1CCF-64DF-442E-86FB-B60B46FF4EC3}" type="sibTrans" cxnId="{2F1EE012-D9C7-4912-970F-386091FA1002}">
      <dgm:prSet/>
      <dgm:spPr/>
      <dgm:t>
        <a:bodyPr/>
        <a:lstStyle/>
        <a:p>
          <a:endParaRPr lang="hu-H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E949EE7F-171E-4194-9C8A-6FB3F417E06F}">
      <dgm:prSet phldrT="[Szöveg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hu-HU" sz="1400" b="1" dirty="0">
              <a:solidFill>
                <a:schemeClr val="tx1"/>
              </a:solidFill>
            </a:rPr>
            <a:t>Energia munkahely</a:t>
          </a:r>
        </a:p>
      </dgm:t>
    </dgm:pt>
    <dgm:pt modelId="{2CA2830B-5E06-4B2C-AE33-88BA4189B277}" type="parTrans" cxnId="{4C775A26-66EB-4335-A7A6-E8890DFE29A3}">
      <dgm:prSet/>
      <dgm:spPr/>
      <dgm:t>
        <a:bodyPr/>
        <a:lstStyle/>
        <a:p>
          <a:endParaRPr lang="hu-H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839C762F-D1F1-474D-BB7E-D9B80DFAB779}" type="sibTrans" cxnId="{4C775A26-66EB-4335-A7A6-E8890DFE29A3}">
      <dgm:prSet/>
      <dgm:spPr/>
      <dgm:t>
        <a:bodyPr/>
        <a:lstStyle/>
        <a:p>
          <a:endParaRPr lang="hu-H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C0901F80-00B0-4E40-A636-FB03ED5B6FB8}">
      <dgm:prSet phldrT="[Szöveg]"/>
      <dgm:spPr/>
      <dgm:t>
        <a:bodyPr/>
        <a:lstStyle/>
        <a:p>
          <a:r>
            <a:rPr lang="hu-HU" dirty="0" err="1">
              <a:solidFill>
                <a:schemeClr val="accent2">
                  <a:lumMod val="60000"/>
                  <a:lumOff val="40000"/>
                </a:schemeClr>
              </a:solidFill>
            </a:rPr>
            <a:t>E</a:t>
          </a:r>
          <a:r>
            <a:rPr lang="hu-HU" baseline="-25000" dirty="0" err="1">
              <a:solidFill>
                <a:schemeClr val="accent2">
                  <a:lumMod val="60000"/>
                  <a:lumOff val="40000"/>
                </a:schemeClr>
              </a:solidFill>
            </a:rPr>
            <a:t>tech</a:t>
          </a:r>
          <a:endParaRPr lang="hu-HU" dirty="0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C90AD33F-EFAE-4647-AFA8-B6101B55E49F}" type="parTrans" cxnId="{F19BDD66-DD6D-488B-8572-355F08CF0E95}">
      <dgm:prSet/>
      <dgm:spPr/>
      <dgm:t>
        <a:bodyPr/>
        <a:lstStyle/>
        <a:p>
          <a:endParaRPr lang="hu-H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D5FEFDF6-6841-420E-B689-6C316D238F9C}" type="sibTrans" cxnId="{F19BDD66-DD6D-488B-8572-355F08CF0E95}">
      <dgm:prSet/>
      <dgm:spPr/>
      <dgm:t>
        <a:bodyPr/>
        <a:lstStyle/>
        <a:p>
          <a:endParaRPr lang="hu-H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6AFA96B4-3768-4908-8C14-D8A673D4C86B}">
      <dgm:prSet phldrT="[Szöveg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hu-HU" sz="1400" b="1" dirty="0">
              <a:solidFill>
                <a:schemeClr val="tx1"/>
              </a:solidFill>
            </a:rPr>
            <a:t>Energia technológia</a:t>
          </a:r>
        </a:p>
      </dgm:t>
    </dgm:pt>
    <dgm:pt modelId="{45C88759-0AC4-450B-98A9-73297AC4B314}" type="parTrans" cxnId="{B8D239AB-23DE-41EB-934D-4D960B0EB48F}">
      <dgm:prSet/>
      <dgm:spPr/>
      <dgm:t>
        <a:bodyPr/>
        <a:lstStyle/>
        <a:p>
          <a:endParaRPr lang="hu-H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1DF2D1F9-FDD3-4BF4-833A-8F25E21DC78A}" type="sibTrans" cxnId="{B8D239AB-23DE-41EB-934D-4D960B0EB48F}">
      <dgm:prSet/>
      <dgm:spPr/>
      <dgm:t>
        <a:bodyPr/>
        <a:lstStyle/>
        <a:p>
          <a:endParaRPr lang="hu-H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5C5127C4-85FF-4312-8707-726D27B631E6}">
      <dgm:prSet phldrT="[Szöveg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hu-HU" sz="1400" b="1" dirty="0">
              <a:solidFill>
                <a:schemeClr val="tx1"/>
              </a:solidFill>
            </a:rPr>
            <a:t>f (</a:t>
          </a:r>
          <a:r>
            <a:rPr lang="hu-HU" sz="1400" b="1" dirty="0" err="1">
              <a:solidFill>
                <a:schemeClr val="tx1"/>
              </a:solidFill>
            </a:rPr>
            <a:t>Ktech</a:t>
          </a:r>
          <a:r>
            <a:rPr lang="hu-HU" sz="1400" b="1" dirty="0">
              <a:solidFill>
                <a:schemeClr val="tx1"/>
              </a:solidFill>
            </a:rPr>
            <a:t>)</a:t>
          </a:r>
        </a:p>
      </dgm:t>
    </dgm:pt>
    <dgm:pt modelId="{97E42A1F-BC4F-4AE2-80D0-79105A34178E}" type="parTrans" cxnId="{DE1A7D9C-9AF2-47C9-86E6-B520D6F7DB88}">
      <dgm:prSet/>
      <dgm:spPr/>
      <dgm:t>
        <a:bodyPr/>
        <a:lstStyle/>
        <a:p>
          <a:endParaRPr lang="hu-H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44EFD307-05B0-4E53-A4BA-F30498FF7E26}" type="sibTrans" cxnId="{DE1A7D9C-9AF2-47C9-86E6-B520D6F7DB88}">
      <dgm:prSet/>
      <dgm:spPr/>
      <dgm:t>
        <a:bodyPr/>
        <a:lstStyle/>
        <a:p>
          <a:endParaRPr lang="hu-H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1417F2B0-79C6-41B1-A751-07E8395C4204}">
      <dgm:prSet phldrT="[Szöveg]"/>
      <dgm:spPr/>
      <dgm:t>
        <a:bodyPr/>
        <a:lstStyle/>
        <a:p>
          <a:r>
            <a:rPr lang="hu-HU" dirty="0">
              <a:solidFill>
                <a:schemeClr val="accent2">
                  <a:lumMod val="60000"/>
                  <a:lumOff val="40000"/>
                </a:schemeClr>
              </a:solidFill>
            </a:rPr>
            <a:t>E</a:t>
          </a:r>
          <a:r>
            <a:rPr lang="hu-HU" baseline="-25000" dirty="0">
              <a:solidFill>
                <a:schemeClr val="accent2">
                  <a:lumMod val="60000"/>
                  <a:lumOff val="40000"/>
                </a:schemeClr>
              </a:solidFill>
            </a:rPr>
            <a:t>l</a:t>
          </a:r>
        </a:p>
      </dgm:t>
    </dgm:pt>
    <dgm:pt modelId="{948DECFD-B803-451B-8287-CD3275D58216}" type="parTrans" cxnId="{79D067C1-0104-4EE1-B570-681EB3182282}">
      <dgm:prSet/>
      <dgm:spPr/>
      <dgm:t>
        <a:bodyPr/>
        <a:lstStyle/>
        <a:p>
          <a:endParaRPr lang="hu-HU"/>
        </a:p>
      </dgm:t>
    </dgm:pt>
    <dgm:pt modelId="{DD8CF208-DA69-4A76-970F-63F9F598B6EE}" type="sibTrans" cxnId="{79D067C1-0104-4EE1-B570-681EB3182282}">
      <dgm:prSet/>
      <dgm:spPr/>
      <dgm:t>
        <a:bodyPr/>
        <a:lstStyle/>
        <a:p>
          <a:endParaRPr lang="hu-HU"/>
        </a:p>
      </dgm:t>
    </dgm:pt>
    <dgm:pt modelId="{FAC91248-1C7D-4346-B246-D08B03C2AC57}">
      <dgm:prSet phldrT="[Szöveg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hu-HU" sz="1400" b="1" dirty="0">
              <a:solidFill>
                <a:schemeClr val="tx1"/>
              </a:solidFill>
            </a:rPr>
            <a:t>Energia logisztika</a:t>
          </a:r>
        </a:p>
      </dgm:t>
    </dgm:pt>
    <dgm:pt modelId="{D40E1CA4-6B81-4F8F-B660-19EBB0CADA72}" type="parTrans" cxnId="{75317FB4-78AF-40FF-8601-7CACE1062730}">
      <dgm:prSet/>
      <dgm:spPr/>
      <dgm:t>
        <a:bodyPr/>
        <a:lstStyle/>
        <a:p>
          <a:endParaRPr lang="hu-HU"/>
        </a:p>
      </dgm:t>
    </dgm:pt>
    <dgm:pt modelId="{6AFAA47C-A553-4AEE-A2C6-327078F5F64D}" type="sibTrans" cxnId="{75317FB4-78AF-40FF-8601-7CACE1062730}">
      <dgm:prSet/>
      <dgm:spPr/>
      <dgm:t>
        <a:bodyPr/>
        <a:lstStyle/>
        <a:p>
          <a:endParaRPr lang="hu-HU"/>
        </a:p>
      </dgm:t>
    </dgm:pt>
    <dgm:pt modelId="{4E6B874F-3029-42A6-B210-56FB629C84DB}">
      <dgm:prSet phldrT="[Szöveg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hu-HU" sz="1400" b="1" dirty="0">
              <a:solidFill>
                <a:schemeClr val="tx1"/>
              </a:solidFill>
            </a:rPr>
            <a:t>f(</a:t>
          </a:r>
          <a:r>
            <a:rPr lang="hu-HU" sz="1400" b="1" dirty="0" err="1">
              <a:solidFill>
                <a:schemeClr val="tx1"/>
              </a:solidFill>
            </a:rPr>
            <a:t>Kl</a:t>
          </a:r>
          <a:r>
            <a:rPr lang="hu-HU" sz="1400" b="1" dirty="0">
              <a:solidFill>
                <a:schemeClr val="tx1"/>
              </a:solidFill>
            </a:rPr>
            <a:t>)</a:t>
          </a:r>
        </a:p>
      </dgm:t>
    </dgm:pt>
    <dgm:pt modelId="{2A78E2FF-8FF9-4274-98EF-F767BABF9F2F}" type="parTrans" cxnId="{34FD4883-2806-4C64-BF66-929D4A70519D}">
      <dgm:prSet/>
      <dgm:spPr/>
      <dgm:t>
        <a:bodyPr/>
        <a:lstStyle/>
        <a:p>
          <a:endParaRPr lang="hu-HU"/>
        </a:p>
      </dgm:t>
    </dgm:pt>
    <dgm:pt modelId="{485178B7-05FF-49A3-BE58-060CB0F1675C}" type="sibTrans" cxnId="{34FD4883-2806-4C64-BF66-929D4A70519D}">
      <dgm:prSet/>
      <dgm:spPr/>
      <dgm:t>
        <a:bodyPr/>
        <a:lstStyle/>
        <a:p>
          <a:endParaRPr lang="hu-HU"/>
        </a:p>
      </dgm:t>
    </dgm:pt>
    <dgm:pt modelId="{313187EB-160E-4DB6-8A80-50C85067F1D0}">
      <dgm:prSet phldrT="[Szöveg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hu-HU" sz="1400" b="1" dirty="0">
              <a:solidFill>
                <a:schemeClr val="tx1"/>
              </a:solidFill>
            </a:rPr>
            <a:t>f(</a:t>
          </a:r>
          <a:r>
            <a:rPr lang="hu-HU" sz="1400" b="1" dirty="0" err="1">
              <a:solidFill>
                <a:schemeClr val="tx1"/>
              </a:solidFill>
            </a:rPr>
            <a:t>Kmh</a:t>
          </a:r>
          <a:r>
            <a:rPr lang="hu-HU" sz="1400" b="1" dirty="0">
              <a:solidFill>
                <a:schemeClr val="tx1"/>
              </a:solidFill>
            </a:rPr>
            <a:t>)</a:t>
          </a:r>
        </a:p>
      </dgm:t>
    </dgm:pt>
    <dgm:pt modelId="{4332CB2E-7DB8-4D6A-8757-7EFC8C49B24C}" type="sibTrans" cxnId="{6A2B75AE-312E-46BD-8631-2449E58E5F24}">
      <dgm:prSet/>
      <dgm:spPr/>
      <dgm:t>
        <a:bodyPr/>
        <a:lstStyle/>
        <a:p>
          <a:endParaRPr lang="hu-H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5613BE2C-DD25-4FEC-8F79-6DF53A73C10E}" type="parTrans" cxnId="{6A2B75AE-312E-46BD-8631-2449E58E5F24}">
      <dgm:prSet/>
      <dgm:spPr/>
      <dgm:t>
        <a:bodyPr/>
        <a:lstStyle/>
        <a:p>
          <a:endParaRPr lang="hu-H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F44C102F-C78F-4ADB-BBD0-7157DB9110B8}" type="pres">
      <dgm:prSet presAssocID="{E4408DCE-C35F-45EF-98E4-83AB3F9C652E}" presName="Name0" presStyleCnt="0">
        <dgm:presLayoutVars>
          <dgm:dir/>
          <dgm:animLvl val="lvl"/>
          <dgm:resizeHandles val="exact"/>
        </dgm:presLayoutVars>
      </dgm:prSet>
      <dgm:spPr/>
    </dgm:pt>
    <dgm:pt modelId="{CDE796BA-3E08-4B9C-88E8-619E50BAC24B}" type="pres">
      <dgm:prSet presAssocID="{E4408DCE-C35F-45EF-98E4-83AB3F9C652E}" presName="tSp" presStyleCnt="0"/>
      <dgm:spPr/>
    </dgm:pt>
    <dgm:pt modelId="{41923E77-6BEE-42A6-BB6E-0DE7473DED94}" type="pres">
      <dgm:prSet presAssocID="{E4408DCE-C35F-45EF-98E4-83AB3F9C652E}" presName="bSp" presStyleCnt="0"/>
      <dgm:spPr/>
    </dgm:pt>
    <dgm:pt modelId="{DDD15D14-2387-4165-AFC0-B6E36037340C}" type="pres">
      <dgm:prSet presAssocID="{E4408DCE-C35F-45EF-98E4-83AB3F9C652E}" presName="process" presStyleCnt="0"/>
      <dgm:spPr/>
    </dgm:pt>
    <dgm:pt modelId="{7DE48820-96F5-44FB-8B2E-A77BBC58417C}" type="pres">
      <dgm:prSet presAssocID="{0780267B-DBC5-46C4-AB56-E4832AC6C56A}" presName="composite1" presStyleCnt="0"/>
      <dgm:spPr/>
    </dgm:pt>
    <dgm:pt modelId="{EF153477-F58A-44A5-B21C-1E4D69B51010}" type="pres">
      <dgm:prSet presAssocID="{0780267B-DBC5-46C4-AB56-E4832AC6C56A}" presName="dummyNode1" presStyleLbl="node1" presStyleIdx="0" presStyleCnt="4"/>
      <dgm:spPr/>
    </dgm:pt>
    <dgm:pt modelId="{93B8B494-960B-45A8-AF00-8ADC8AF9A2B4}" type="pres">
      <dgm:prSet presAssocID="{0780267B-DBC5-46C4-AB56-E4832AC6C56A}" presName="childNode1" presStyleLbl="bgAcc1" presStyleIdx="0" presStyleCnt="4" custScaleX="130598" custScaleY="127210" custLinFactNeighborX="-18673" custLinFactNeighborY="590">
        <dgm:presLayoutVars>
          <dgm:bulletEnabled val="1"/>
        </dgm:presLayoutVars>
      </dgm:prSet>
      <dgm:spPr/>
    </dgm:pt>
    <dgm:pt modelId="{36A14034-D7B9-4A2A-8AB8-A98C802359FE}" type="pres">
      <dgm:prSet presAssocID="{0780267B-DBC5-46C4-AB56-E4832AC6C56A}" presName="childNode1tx" presStyleLbl="bgAcc1" presStyleIdx="0" presStyleCnt="4">
        <dgm:presLayoutVars>
          <dgm:bulletEnabled val="1"/>
        </dgm:presLayoutVars>
      </dgm:prSet>
      <dgm:spPr/>
    </dgm:pt>
    <dgm:pt modelId="{FB27E4D4-00BE-4E74-8805-60D0265B14E1}" type="pres">
      <dgm:prSet presAssocID="{0780267B-DBC5-46C4-AB56-E4832AC6C56A}" presName="parentNode1" presStyleLbl="node1" presStyleIdx="0" presStyleCnt="4" custLinFactNeighborX="6855" custLinFactNeighborY="2753">
        <dgm:presLayoutVars>
          <dgm:chMax val="1"/>
          <dgm:bulletEnabled val="1"/>
        </dgm:presLayoutVars>
      </dgm:prSet>
      <dgm:spPr/>
    </dgm:pt>
    <dgm:pt modelId="{B03F4DEB-63A2-48C1-B27C-9A2FAFF85A36}" type="pres">
      <dgm:prSet presAssocID="{0780267B-DBC5-46C4-AB56-E4832AC6C56A}" presName="connSite1" presStyleCnt="0"/>
      <dgm:spPr/>
    </dgm:pt>
    <dgm:pt modelId="{B24C2E6C-AF74-4912-9356-B02BA4392615}" type="pres">
      <dgm:prSet presAssocID="{2A58E182-6DB1-40ED-B8D4-A02B8A2846F5}" presName="Name9" presStyleLbl="sibTrans2D1" presStyleIdx="0" presStyleCnt="3" custAng="21309994" custLinFactNeighborY="3425"/>
      <dgm:spPr/>
    </dgm:pt>
    <dgm:pt modelId="{178C0349-76C3-4225-BECD-3D3F9B0CE302}" type="pres">
      <dgm:prSet presAssocID="{2A153172-86C3-4D44-9BD1-9D79B3D8475C}" presName="composite2" presStyleCnt="0"/>
      <dgm:spPr/>
    </dgm:pt>
    <dgm:pt modelId="{8F56B9EC-DA52-4D7D-8964-AD2BB7D05547}" type="pres">
      <dgm:prSet presAssocID="{2A153172-86C3-4D44-9BD1-9D79B3D8475C}" presName="dummyNode2" presStyleLbl="node1" presStyleIdx="0" presStyleCnt="4"/>
      <dgm:spPr/>
    </dgm:pt>
    <dgm:pt modelId="{ED25DE4C-41CE-41E6-BD47-28F36C132385}" type="pres">
      <dgm:prSet presAssocID="{2A153172-86C3-4D44-9BD1-9D79B3D8475C}" presName="childNode2" presStyleLbl="bgAcc1" presStyleIdx="1" presStyleCnt="4" custScaleX="134870" custScaleY="128923" custLinFactNeighborX="-577">
        <dgm:presLayoutVars>
          <dgm:bulletEnabled val="1"/>
        </dgm:presLayoutVars>
      </dgm:prSet>
      <dgm:spPr/>
    </dgm:pt>
    <dgm:pt modelId="{74B8C033-17CA-484A-BD27-C0023F1BA08C}" type="pres">
      <dgm:prSet presAssocID="{2A153172-86C3-4D44-9BD1-9D79B3D8475C}" presName="childNode2tx" presStyleLbl="bgAcc1" presStyleIdx="1" presStyleCnt="4">
        <dgm:presLayoutVars>
          <dgm:bulletEnabled val="1"/>
        </dgm:presLayoutVars>
      </dgm:prSet>
      <dgm:spPr/>
    </dgm:pt>
    <dgm:pt modelId="{233A20AC-54CC-468B-9AD4-7B11515D5E0E}" type="pres">
      <dgm:prSet presAssocID="{2A153172-86C3-4D44-9BD1-9D79B3D8475C}" presName="parentNode2" presStyleLbl="node1" presStyleIdx="1" presStyleCnt="4" custLinFactNeighborX="13862" custLinFactNeighborY="-12971">
        <dgm:presLayoutVars>
          <dgm:chMax val="0"/>
          <dgm:bulletEnabled val="1"/>
        </dgm:presLayoutVars>
      </dgm:prSet>
      <dgm:spPr/>
    </dgm:pt>
    <dgm:pt modelId="{62390891-7A42-46D9-95CC-C0BB3B0774ED}" type="pres">
      <dgm:prSet presAssocID="{2A153172-86C3-4D44-9BD1-9D79B3D8475C}" presName="connSite2" presStyleCnt="0"/>
      <dgm:spPr/>
    </dgm:pt>
    <dgm:pt modelId="{5F7A8566-0564-44B1-919B-688782C82CCA}" type="pres">
      <dgm:prSet presAssocID="{11CC1CCF-64DF-442E-86FB-B60B46FF4EC3}" presName="Name18" presStyleLbl="sibTrans2D1" presStyleIdx="1" presStyleCnt="3" custAng="175927" custLinFactNeighborY="-1195"/>
      <dgm:spPr/>
    </dgm:pt>
    <dgm:pt modelId="{1C77B1DD-72F7-48F3-A44A-FABA506B7D17}" type="pres">
      <dgm:prSet presAssocID="{C0901F80-00B0-4E40-A636-FB03ED5B6FB8}" presName="composite1" presStyleCnt="0"/>
      <dgm:spPr/>
    </dgm:pt>
    <dgm:pt modelId="{F25B24C9-69E0-4DE0-921D-339215E9B4B3}" type="pres">
      <dgm:prSet presAssocID="{C0901F80-00B0-4E40-A636-FB03ED5B6FB8}" presName="dummyNode1" presStyleLbl="node1" presStyleIdx="1" presStyleCnt="4"/>
      <dgm:spPr/>
    </dgm:pt>
    <dgm:pt modelId="{2B3F4807-ABC8-4F0B-800C-3EBBEA7FEB5D}" type="pres">
      <dgm:prSet presAssocID="{C0901F80-00B0-4E40-A636-FB03ED5B6FB8}" presName="childNode1" presStyleLbl="bgAcc1" presStyleIdx="2" presStyleCnt="4" custScaleX="135559" custScaleY="131999" custLinFactNeighborX="15200">
        <dgm:presLayoutVars>
          <dgm:bulletEnabled val="1"/>
        </dgm:presLayoutVars>
      </dgm:prSet>
      <dgm:spPr/>
    </dgm:pt>
    <dgm:pt modelId="{42045219-1FFA-4242-BB3D-2D33FCF3CDCC}" type="pres">
      <dgm:prSet presAssocID="{C0901F80-00B0-4E40-A636-FB03ED5B6FB8}" presName="childNode1tx" presStyleLbl="bgAcc1" presStyleIdx="2" presStyleCnt="4">
        <dgm:presLayoutVars>
          <dgm:bulletEnabled val="1"/>
        </dgm:presLayoutVars>
      </dgm:prSet>
      <dgm:spPr/>
    </dgm:pt>
    <dgm:pt modelId="{6B30993B-02A5-40D8-94AC-734FF813D006}" type="pres">
      <dgm:prSet presAssocID="{C0901F80-00B0-4E40-A636-FB03ED5B6FB8}" presName="parentNode1" presStyleLbl="node1" presStyleIdx="2" presStyleCnt="4" custLinFactNeighborX="57304" custLinFactNeighborY="5459">
        <dgm:presLayoutVars>
          <dgm:chMax val="1"/>
          <dgm:bulletEnabled val="1"/>
        </dgm:presLayoutVars>
      </dgm:prSet>
      <dgm:spPr/>
    </dgm:pt>
    <dgm:pt modelId="{FB85BEE3-BB58-428F-88CF-C12E467FEB22}" type="pres">
      <dgm:prSet presAssocID="{C0901F80-00B0-4E40-A636-FB03ED5B6FB8}" presName="connSite1" presStyleCnt="0"/>
      <dgm:spPr/>
    </dgm:pt>
    <dgm:pt modelId="{7E2A9111-48A5-463E-A55B-D3827DCD373E}" type="pres">
      <dgm:prSet presAssocID="{D5FEFDF6-6841-420E-B689-6C316D238F9C}" presName="Name9" presStyleLbl="sibTrans2D1" presStyleIdx="2" presStyleCnt="3" custAng="21386084" custLinFactNeighborY="2308"/>
      <dgm:spPr/>
    </dgm:pt>
    <dgm:pt modelId="{ACAC4C36-050E-473F-B29C-4E6EE7656FAB}" type="pres">
      <dgm:prSet presAssocID="{1417F2B0-79C6-41B1-A751-07E8395C4204}" presName="composite2" presStyleCnt="0"/>
      <dgm:spPr/>
    </dgm:pt>
    <dgm:pt modelId="{1D225E5B-E783-4CD3-89FA-F8A16F371904}" type="pres">
      <dgm:prSet presAssocID="{1417F2B0-79C6-41B1-A751-07E8395C4204}" presName="dummyNode2" presStyleLbl="node1" presStyleIdx="2" presStyleCnt="4"/>
      <dgm:spPr/>
    </dgm:pt>
    <dgm:pt modelId="{D58F6F99-42FB-48EA-9455-99C6A81CD245}" type="pres">
      <dgm:prSet presAssocID="{1417F2B0-79C6-41B1-A751-07E8395C4204}" presName="childNode2" presStyleLbl="bgAcc1" presStyleIdx="3" presStyleCnt="4" custScaleX="130813" custScaleY="128835" custLinFactNeighborX="41157">
        <dgm:presLayoutVars>
          <dgm:bulletEnabled val="1"/>
        </dgm:presLayoutVars>
      </dgm:prSet>
      <dgm:spPr/>
    </dgm:pt>
    <dgm:pt modelId="{1952583A-0F62-430E-A2A8-AA03E056F21A}" type="pres">
      <dgm:prSet presAssocID="{1417F2B0-79C6-41B1-A751-07E8395C4204}" presName="childNode2tx" presStyleLbl="bgAcc1" presStyleIdx="3" presStyleCnt="4">
        <dgm:presLayoutVars>
          <dgm:bulletEnabled val="1"/>
        </dgm:presLayoutVars>
      </dgm:prSet>
      <dgm:spPr/>
    </dgm:pt>
    <dgm:pt modelId="{D85A97A7-0CE6-4A57-9D20-8ADA974C934C}" type="pres">
      <dgm:prSet presAssocID="{1417F2B0-79C6-41B1-A751-07E8395C4204}" presName="parentNode2" presStyleLbl="node1" presStyleIdx="3" presStyleCnt="4" custLinFactNeighborX="71840" custLinFactNeighborY="-12972">
        <dgm:presLayoutVars>
          <dgm:chMax val="0"/>
          <dgm:bulletEnabled val="1"/>
        </dgm:presLayoutVars>
      </dgm:prSet>
      <dgm:spPr/>
    </dgm:pt>
    <dgm:pt modelId="{1BDA2C10-66FA-498D-B925-305EC26F5591}" type="pres">
      <dgm:prSet presAssocID="{1417F2B0-79C6-41B1-A751-07E8395C4204}" presName="connSite2" presStyleCnt="0"/>
      <dgm:spPr/>
    </dgm:pt>
  </dgm:ptLst>
  <dgm:cxnLst>
    <dgm:cxn modelId="{2F1EE012-D9C7-4912-970F-386091FA1002}" srcId="{E4408DCE-C35F-45EF-98E4-83AB3F9C652E}" destId="{2A153172-86C3-4D44-9BD1-9D79B3D8475C}" srcOrd="1" destOrd="0" parTransId="{D52C8604-6C1B-4E50-A9D8-E08C9925151D}" sibTransId="{11CC1CCF-64DF-442E-86FB-B60B46FF4EC3}"/>
    <dgm:cxn modelId="{0601E415-A22A-4CE2-A011-C149517DF55A}" type="presOf" srcId="{FC2B656F-43CC-418B-8565-55921002669B}" destId="{36A14034-D7B9-4A2A-8AB8-A98C802359FE}" srcOrd="1" destOrd="1" presId="urn:microsoft.com/office/officeart/2005/8/layout/hProcess4"/>
    <dgm:cxn modelId="{760C741C-EE34-4FA0-A181-1D43812EE92B}" type="presOf" srcId="{FAC91248-1C7D-4346-B246-D08B03C2AC57}" destId="{D58F6F99-42FB-48EA-9455-99C6A81CD245}" srcOrd="0" destOrd="0" presId="urn:microsoft.com/office/officeart/2005/8/layout/hProcess4"/>
    <dgm:cxn modelId="{8CCD4F21-3773-4196-B05D-D9ED6B450E7E}" srcId="{0780267B-DBC5-46C4-AB56-E4832AC6C56A}" destId="{FC2B656F-43CC-418B-8565-55921002669B}" srcOrd="1" destOrd="0" parTransId="{7AFDB9EF-F6EE-4DC4-947B-1AF82C700EF1}" sibTransId="{5F689E32-0A97-4B87-BEA1-EE340A301325}"/>
    <dgm:cxn modelId="{4C775A26-66EB-4335-A7A6-E8890DFE29A3}" srcId="{2A153172-86C3-4D44-9BD1-9D79B3D8475C}" destId="{E949EE7F-171E-4194-9C8A-6FB3F417E06F}" srcOrd="0" destOrd="0" parTransId="{2CA2830B-5E06-4B2C-AE33-88BA4189B277}" sibTransId="{839C762F-D1F1-474D-BB7E-D9B80DFAB779}"/>
    <dgm:cxn modelId="{E9950D2F-2127-4733-A74A-7DB2AE0214FF}" type="presOf" srcId="{6AFA96B4-3768-4908-8C14-D8A673D4C86B}" destId="{2B3F4807-ABC8-4F0B-800C-3EBBEA7FEB5D}" srcOrd="0" destOrd="0" presId="urn:microsoft.com/office/officeart/2005/8/layout/hProcess4"/>
    <dgm:cxn modelId="{1599793A-36D1-49E9-A586-1EBFD0474C21}" type="presOf" srcId="{5C5127C4-85FF-4312-8707-726D27B631E6}" destId="{42045219-1FFA-4242-BB3D-2D33FCF3CDCC}" srcOrd="1" destOrd="1" presId="urn:microsoft.com/office/officeart/2005/8/layout/hProcess4"/>
    <dgm:cxn modelId="{4E0B963A-0939-48FB-A103-453DE07AB385}" srcId="{E4408DCE-C35F-45EF-98E4-83AB3F9C652E}" destId="{0780267B-DBC5-46C4-AB56-E4832AC6C56A}" srcOrd="0" destOrd="0" parTransId="{333C5A8E-6C13-4234-864E-E53DD9609D07}" sibTransId="{2A58E182-6DB1-40ED-B8D4-A02B8A2846F5}"/>
    <dgm:cxn modelId="{F58BEA3D-ADD7-4B22-810D-E89DC7E70599}" type="presOf" srcId="{0780267B-DBC5-46C4-AB56-E4832AC6C56A}" destId="{FB27E4D4-00BE-4E74-8805-60D0265B14E1}" srcOrd="0" destOrd="0" presId="urn:microsoft.com/office/officeart/2005/8/layout/hProcess4"/>
    <dgm:cxn modelId="{17771342-0CE6-429F-BF60-CEBD468F8C28}" type="presOf" srcId="{11CC1CCF-64DF-442E-86FB-B60B46FF4EC3}" destId="{5F7A8566-0564-44B1-919B-688782C82CCA}" srcOrd="0" destOrd="0" presId="urn:microsoft.com/office/officeart/2005/8/layout/hProcess4"/>
    <dgm:cxn modelId="{F19BDD66-DD6D-488B-8572-355F08CF0E95}" srcId="{E4408DCE-C35F-45EF-98E4-83AB3F9C652E}" destId="{C0901F80-00B0-4E40-A636-FB03ED5B6FB8}" srcOrd="2" destOrd="0" parTransId="{C90AD33F-EFAE-4647-AFA8-B6101B55E49F}" sibTransId="{D5FEFDF6-6841-420E-B689-6C316D238F9C}"/>
    <dgm:cxn modelId="{1306F169-0D9E-484E-A492-991ED1DB6435}" srcId="{0780267B-DBC5-46C4-AB56-E4832AC6C56A}" destId="{8C933D9A-60E9-42B5-A195-7B7185F6D25D}" srcOrd="0" destOrd="0" parTransId="{54811BCA-5359-4B2C-B99C-6649279E6141}" sibTransId="{5ECBAB0B-B87E-480F-A55F-32F6541A8CA0}"/>
    <dgm:cxn modelId="{7E1D106E-84E5-46C8-87FA-9420F30B57D9}" type="presOf" srcId="{D5FEFDF6-6841-420E-B689-6C316D238F9C}" destId="{7E2A9111-48A5-463E-A55B-D3827DCD373E}" srcOrd="0" destOrd="0" presId="urn:microsoft.com/office/officeart/2005/8/layout/hProcess4"/>
    <dgm:cxn modelId="{746A7D6E-5D8C-462B-9A48-6C94285BE110}" type="presOf" srcId="{E4408DCE-C35F-45EF-98E4-83AB3F9C652E}" destId="{F44C102F-C78F-4ADB-BBD0-7157DB9110B8}" srcOrd="0" destOrd="0" presId="urn:microsoft.com/office/officeart/2005/8/layout/hProcess4"/>
    <dgm:cxn modelId="{85382F52-C1A5-4F5C-8AC9-DF6BA8EE36FA}" type="presOf" srcId="{8C933D9A-60E9-42B5-A195-7B7185F6D25D}" destId="{36A14034-D7B9-4A2A-8AB8-A98C802359FE}" srcOrd="1" destOrd="0" presId="urn:microsoft.com/office/officeart/2005/8/layout/hProcess4"/>
    <dgm:cxn modelId="{5DA48F72-1F29-41D5-AE9A-8267E0A7FFE0}" type="presOf" srcId="{FAC91248-1C7D-4346-B246-D08B03C2AC57}" destId="{1952583A-0F62-430E-A2A8-AA03E056F21A}" srcOrd="1" destOrd="0" presId="urn:microsoft.com/office/officeart/2005/8/layout/hProcess4"/>
    <dgm:cxn modelId="{AE95547C-C6AE-49A4-8272-FCCAC4D99959}" type="presOf" srcId="{2A58E182-6DB1-40ED-B8D4-A02B8A2846F5}" destId="{B24C2E6C-AF74-4912-9356-B02BA4392615}" srcOrd="0" destOrd="0" presId="urn:microsoft.com/office/officeart/2005/8/layout/hProcess4"/>
    <dgm:cxn modelId="{34FD4883-2806-4C64-BF66-929D4A70519D}" srcId="{1417F2B0-79C6-41B1-A751-07E8395C4204}" destId="{4E6B874F-3029-42A6-B210-56FB629C84DB}" srcOrd="1" destOrd="0" parTransId="{2A78E2FF-8FF9-4274-98EF-F767BABF9F2F}" sibTransId="{485178B7-05FF-49A3-BE58-060CB0F1675C}"/>
    <dgm:cxn modelId="{C81F3D91-8C19-4A28-B122-FC85056C6E63}" type="presOf" srcId="{313187EB-160E-4DB6-8A80-50C85067F1D0}" destId="{ED25DE4C-41CE-41E6-BD47-28F36C132385}" srcOrd="0" destOrd="1" presId="urn:microsoft.com/office/officeart/2005/8/layout/hProcess4"/>
    <dgm:cxn modelId="{BCBD4495-28A6-4CEF-9179-3EFA42F45E06}" type="presOf" srcId="{5C5127C4-85FF-4312-8707-726D27B631E6}" destId="{2B3F4807-ABC8-4F0B-800C-3EBBEA7FEB5D}" srcOrd="0" destOrd="1" presId="urn:microsoft.com/office/officeart/2005/8/layout/hProcess4"/>
    <dgm:cxn modelId="{657D239B-73F1-4A58-9876-84B77529A790}" type="presOf" srcId="{4E6B874F-3029-42A6-B210-56FB629C84DB}" destId="{1952583A-0F62-430E-A2A8-AA03E056F21A}" srcOrd="1" destOrd="1" presId="urn:microsoft.com/office/officeart/2005/8/layout/hProcess4"/>
    <dgm:cxn modelId="{DE1A7D9C-9AF2-47C9-86E6-B520D6F7DB88}" srcId="{C0901F80-00B0-4E40-A636-FB03ED5B6FB8}" destId="{5C5127C4-85FF-4312-8707-726D27B631E6}" srcOrd="1" destOrd="0" parTransId="{97E42A1F-BC4F-4AE2-80D0-79105A34178E}" sibTransId="{44EFD307-05B0-4E53-A4BA-F30498FF7E26}"/>
    <dgm:cxn modelId="{70A2BCA2-E43D-489A-8BFE-16D13876AE4F}" type="presOf" srcId="{4E6B874F-3029-42A6-B210-56FB629C84DB}" destId="{D58F6F99-42FB-48EA-9455-99C6A81CD245}" srcOrd="0" destOrd="1" presId="urn:microsoft.com/office/officeart/2005/8/layout/hProcess4"/>
    <dgm:cxn modelId="{94C785A9-FD6A-4035-A911-EFB40A6183A9}" type="presOf" srcId="{E949EE7F-171E-4194-9C8A-6FB3F417E06F}" destId="{74B8C033-17CA-484A-BD27-C0023F1BA08C}" srcOrd="1" destOrd="0" presId="urn:microsoft.com/office/officeart/2005/8/layout/hProcess4"/>
    <dgm:cxn modelId="{B8D239AB-23DE-41EB-934D-4D960B0EB48F}" srcId="{C0901F80-00B0-4E40-A636-FB03ED5B6FB8}" destId="{6AFA96B4-3768-4908-8C14-D8A673D4C86B}" srcOrd="0" destOrd="0" parTransId="{45C88759-0AC4-450B-98A9-73297AC4B314}" sibTransId="{1DF2D1F9-FDD3-4BF4-833A-8F25E21DC78A}"/>
    <dgm:cxn modelId="{6A2B75AE-312E-46BD-8631-2449E58E5F24}" srcId="{2A153172-86C3-4D44-9BD1-9D79B3D8475C}" destId="{313187EB-160E-4DB6-8A80-50C85067F1D0}" srcOrd="1" destOrd="0" parTransId="{5613BE2C-DD25-4FEC-8F79-6DF53A73C10E}" sibTransId="{4332CB2E-7DB8-4D6A-8757-7EFC8C49B24C}"/>
    <dgm:cxn modelId="{755E68B2-819C-42BB-A6D8-0D85B559F793}" type="presOf" srcId="{FC2B656F-43CC-418B-8565-55921002669B}" destId="{93B8B494-960B-45A8-AF00-8ADC8AF9A2B4}" srcOrd="0" destOrd="1" presId="urn:microsoft.com/office/officeart/2005/8/layout/hProcess4"/>
    <dgm:cxn modelId="{75317FB4-78AF-40FF-8601-7CACE1062730}" srcId="{1417F2B0-79C6-41B1-A751-07E8395C4204}" destId="{FAC91248-1C7D-4346-B246-D08B03C2AC57}" srcOrd="0" destOrd="0" parTransId="{D40E1CA4-6B81-4F8F-B660-19EBB0CADA72}" sibTransId="{6AFAA47C-A553-4AEE-A2C6-327078F5F64D}"/>
    <dgm:cxn modelId="{79D067C1-0104-4EE1-B570-681EB3182282}" srcId="{E4408DCE-C35F-45EF-98E4-83AB3F9C652E}" destId="{1417F2B0-79C6-41B1-A751-07E8395C4204}" srcOrd="3" destOrd="0" parTransId="{948DECFD-B803-451B-8287-CD3275D58216}" sibTransId="{DD8CF208-DA69-4A76-970F-63F9F598B6EE}"/>
    <dgm:cxn modelId="{7B4DC1C2-6E4F-43E8-815D-9B514AE48BBF}" type="presOf" srcId="{313187EB-160E-4DB6-8A80-50C85067F1D0}" destId="{74B8C033-17CA-484A-BD27-C0023F1BA08C}" srcOrd="1" destOrd="1" presId="urn:microsoft.com/office/officeart/2005/8/layout/hProcess4"/>
    <dgm:cxn modelId="{ABC0DDC6-6EF6-4FF3-9B54-02F52F27C8AC}" type="presOf" srcId="{6AFA96B4-3768-4908-8C14-D8A673D4C86B}" destId="{42045219-1FFA-4242-BB3D-2D33FCF3CDCC}" srcOrd="1" destOrd="0" presId="urn:microsoft.com/office/officeart/2005/8/layout/hProcess4"/>
    <dgm:cxn modelId="{B2A11AD6-DA8C-42BA-BE02-0F1A9A72BE2C}" type="presOf" srcId="{2A153172-86C3-4D44-9BD1-9D79B3D8475C}" destId="{233A20AC-54CC-468B-9AD4-7B11515D5E0E}" srcOrd="0" destOrd="0" presId="urn:microsoft.com/office/officeart/2005/8/layout/hProcess4"/>
    <dgm:cxn modelId="{6081ADE2-23DC-4604-BD75-126AD969FFE7}" type="presOf" srcId="{1417F2B0-79C6-41B1-A751-07E8395C4204}" destId="{D85A97A7-0CE6-4A57-9D20-8ADA974C934C}" srcOrd="0" destOrd="0" presId="urn:microsoft.com/office/officeart/2005/8/layout/hProcess4"/>
    <dgm:cxn modelId="{441E63F7-9170-4F40-AF0E-CE84C2D03FC2}" type="presOf" srcId="{C0901F80-00B0-4E40-A636-FB03ED5B6FB8}" destId="{6B30993B-02A5-40D8-94AC-734FF813D006}" srcOrd="0" destOrd="0" presId="urn:microsoft.com/office/officeart/2005/8/layout/hProcess4"/>
    <dgm:cxn modelId="{ABEDE3FC-F7CE-46EF-B481-AFAC263CE22E}" type="presOf" srcId="{8C933D9A-60E9-42B5-A195-7B7185F6D25D}" destId="{93B8B494-960B-45A8-AF00-8ADC8AF9A2B4}" srcOrd="0" destOrd="0" presId="urn:microsoft.com/office/officeart/2005/8/layout/hProcess4"/>
    <dgm:cxn modelId="{37D893FF-D4E8-48DB-9C1A-6FD714E022BF}" type="presOf" srcId="{E949EE7F-171E-4194-9C8A-6FB3F417E06F}" destId="{ED25DE4C-41CE-41E6-BD47-28F36C132385}" srcOrd="0" destOrd="0" presId="urn:microsoft.com/office/officeart/2005/8/layout/hProcess4"/>
    <dgm:cxn modelId="{084808A4-F03F-4E84-9590-DAC53739CADC}" type="presParOf" srcId="{F44C102F-C78F-4ADB-BBD0-7157DB9110B8}" destId="{CDE796BA-3E08-4B9C-88E8-619E50BAC24B}" srcOrd="0" destOrd="0" presId="urn:microsoft.com/office/officeart/2005/8/layout/hProcess4"/>
    <dgm:cxn modelId="{DE7DCB4B-FE1B-4CCC-80BF-61024CB509A8}" type="presParOf" srcId="{F44C102F-C78F-4ADB-BBD0-7157DB9110B8}" destId="{41923E77-6BEE-42A6-BB6E-0DE7473DED94}" srcOrd="1" destOrd="0" presId="urn:microsoft.com/office/officeart/2005/8/layout/hProcess4"/>
    <dgm:cxn modelId="{2327A8F9-BD57-4334-BF7A-8ECDFD533644}" type="presParOf" srcId="{F44C102F-C78F-4ADB-BBD0-7157DB9110B8}" destId="{DDD15D14-2387-4165-AFC0-B6E36037340C}" srcOrd="2" destOrd="0" presId="urn:microsoft.com/office/officeart/2005/8/layout/hProcess4"/>
    <dgm:cxn modelId="{274E3F2C-30C5-45A9-8C6A-765AC3E85153}" type="presParOf" srcId="{DDD15D14-2387-4165-AFC0-B6E36037340C}" destId="{7DE48820-96F5-44FB-8B2E-A77BBC58417C}" srcOrd="0" destOrd="0" presId="urn:microsoft.com/office/officeart/2005/8/layout/hProcess4"/>
    <dgm:cxn modelId="{98CA8FD8-D3F5-4D70-9341-C554A0468378}" type="presParOf" srcId="{7DE48820-96F5-44FB-8B2E-A77BBC58417C}" destId="{EF153477-F58A-44A5-B21C-1E4D69B51010}" srcOrd="0" destOrd="0" presId="urn:microsoft.com/office/officeart/2005/8/layout/hProcess4"/>
    <dgm:cxn modelId="{766F5039-CD3B-4994-A0B4-E55692246867}" type="presParOf" srcId="{7DE48820-96F5-44FB-8B2E-A77BBC58417C}" destId="{93B8B494-960B-45A8-AF00-8ADC8AF9A2B4}" srcOrd="1" destOrd="0" presId="urn:microsoft.com/office/officeart/2005/8/layout/hProcess4"/>
    <dgm:cxn modelId="{D731A3E6-D054-4113-89BF-959E238CC1A9}" type="presParOf" srcId="{7DE48820-96F5-44FB-8B2E-A77BBC58417C}" destId="{36A14034-D7B9-4A2A-8AB8-A98C802359FE}" srcOrd="2" destOrd="0" presId="urn:microsoft.com/office/officeart/2005/8/layout/hProcess4"/>
    <dgm:cxn modelId="{4DF543A6-BD4D-4FC7-925E-0381F8AEFB03}" type="presParOf" srcId="{7DE48820-96F5-44FB-8B2E-A77BBC58417C}" destId="{FB27E4D4-00BE-4E74-8805-60D0265B14E1}" srcOrd="3" destOrd="0" presId="urn:microsoft.com/office/officeart/2005/8/layout/hProcess4"/>
    <dgm:cxn modelId="{1EEFFEDC-3BDE-4B98-840B-4FEFB44A9F59}" type="presParOf" srcId="{7DE48820-96F5-44FB-8B2E-A77BBC58417C}" destId="{B03F4DEB-63A2-48C1-B27C-9A2FAFF85A36}" srcOrd="4" destOrd="0" presId="urn:microsoft.com/office/officeart/2005/8/layout/hProcess4"/>
    <dgm:cxn modelId="{9B65D2A2-9C1C-4884-A3E0-69EEBB0AB047}" type="presParOf" srcId="{DDD15D14-2387-4165-AFC0-B6E36037340C}" destId="{B24C2E6C-AF74-4912-9356-B02BA4392615}" srcOrd="1" destOrd="0" presId="urn:microsoft.com/office/officeart/2005/8/layout/hProcess4"/>
    <dgm:cxn modelId="{B53C86AA-E563-4013-9F03-91F88E21959E}" type="presParOf" srcId="{DDD15D14-2387-4165-AFC0-B6E36037340C}" destId="{178C0349-76C3-4225-BECD-3D3F9B0CE302}" srcOrd="2" destOrd="0" presId="urn:microsoft.com/office/officeart/2005/8/layout/hProcess4"/>
    <dgm:cxn modelId="{08878070-8701-4E26-97C3-1C331B2B593B}" type="presParOf" srcId="{178C0349-76C3-4225-BECD-3D3F9B0CE302}" destId="{8F56B9EC-DA52-4D7D-8964-AD2BB7D05547}" srcOrd="0" destOrd="0" presId="urn:microsoft.com/office/officeart/2005/8/layout/hProcess4"/>
    <dgm:cxn modelId="{D9A8CF30-E6A3-4530-90F5-D74E47D032F1}" type="presParOf" srcId="{178C0349-76C3-4225-BECD-3D3F9B0CE302}" destId="{ED25DE4C-41CE-41E6-BD47-28F36C132385}" srcOrd="1" destOrd="0" presId="urn:microsoft.com/office/officeart/2005/8/layout/hProcess4"/>
    <dgm:cxn modelId="{3827B0DC-410D-4768-AC87-E6091EA1EA86}" type="presParOf" srcId="{178C0349-76C3-4225-BECD-3D3F9B0CE302}" destId="{74B8C033-17CA-484A-BD27-C0023F1BA08C}" srcOrd="2" destOrd="0" presId="urn:microsoft.com/office/officeart/2005/8/layout/hProcess4"/>
    <dgm:cxn modelId="{1C59591D-77B2-4CC7-BDF4-0A5F47BA85B1}" type="presParOf" srcId="{178C0349-76C3-4225-BECD-3D3F9B0CE302}" destId="{233A20AC-54CC-468B-9AD4-7B11515D5E0E}" srcOrd="3" destOrd="0" presId="urn:microsoft.com/office/officeart/2005/8/layout/hProcess4"/>
    <dgm:cxn modelId="{600E6E55-38B8-4084-BC5A-FCF06AC962B0}" type="presParOf" srcId="{178C0349-76C3-4225-BECD-3D3F9B0CE302}" destId="{62390891-7A42-46D9-95CC-C0BB3B0774ED}" srcOrd="4" destOrd="0" presId="urn:microsoft.com/office/officeart/2005/8/layout/hProcess4"/>
    <dgm:cxn modelId="{81788412-F4F4-4FB5-9F1C-EEE8D49FA78C}" type="presParOf" srcId="{DDD15D14-2387-4165-AFC0-B6E36037340C}" destId="{5F7A8566-0564-44B1-919B-688782C82CCA}" srcOrd="3" destOrd="0" presId="urn:microsoft.com/office/officeart/2005/8/layout/hProcess4"/>
    <dgm:cxn modelId="{191ABDEC-8A6B-42DF-A5CB-3BE211BE6A89}" type="presParOf" srcId="{DDD15D14-2387-4165-AFC0-B6E36037340C}" destId="{1C77B1DD-72F7-48F3-A44A-FABA506B7D17}" srcOrd="4" destOrd="0" presId="urn:microsoft.com/office/officeart/2005/8/layout/hProcess4"/>
    <dgm:cxn modelId="{75EF7508-4C4C-41B4-B404-45D461CACFE6}" type="presParOf" srcId="{1C77B1DD-72F7-48F3-A44A-FABA506B7D17}" destId="{F25B24C9-69E0-4DE0-921D-339215E9B4B3}" srcOrd="0" destOrd="0" presId="urn:microsoft.com/office/officeart/2005/8/layout/hProcess4"/>
    <dgm:cxn modelId="{58F323FA-E467-40D0-A795-68643741E779}" type="presParOf" srcId="{1C77B1DD-72F7-48F3-A44A-FABA506B7D17}" destId="{2B3F4807-ABC8-4F0B-800C-3EBBEA7FEB5D}" srcOrd="1" destOrd="0" presId="urn:microsoft.com/office/officeart/2005/8/layout/hProcess4"/>
    <dgm:cxn modelId="{29C704C5-E28D-46ED-AAC1-1A2E370EE4EE}" type="presParOf" srcId="{1C77B1DD-72F7-48F3-A44A-FABA506B7D17}" destId="{42045219-1FFA-4242-BB3D-2D33FCF3CDCC}" srcOrd="2" destOrd="0" presId="urn:microsoft.com/office/officeart/2005/8/layout/hProcess4"/>
    <dgm:cxn modelId="{9BCB58CD-492B-45D6-8805-AEBBF36FB0E6}" type="presParOf" srcId="{1C77B1DD-72F7-48F3-A44A-FABA506B7D17}" destId="{6B30993B-02A5-40D8-94AC-734FF813D006}" srcOrd="3" destOrd="0" presId="urn:microsoft.com/office/officeart/2005/8/layout/hProcess4"/>
    <dgm:cxn modelId="{C42FC799-497A-4E51-A0FC-877A08852A34}" type="presParOf" srcId="{1C77B1DD-72F7-48F3-A44A-FABA506B7D17}" destId="{FB85BEE3-BB58-428F-88CF-C12E467FEB22}" srcOrd="4" destOrd="0" presId="urn:microsoft.com/office/officeart/2005/8/layout/hProcess4"/>
    <dgm:cxn modelId="{D98BF5FF-B53B-4BC8-8C8D-ED3AB709044B}" type="presParOf" srcId="{DDD15D14-2387-4165-AFC0-B6E36037340C}" destId="{7E2A9111-48A5-463E-A55B-D3827DCD373E}" srcOrd="5" destOrd="0" presId="urn:microsoft.com/office/officeart/2005/8/layout/hProcess4"/>
    <dgm:cxn modelId="{D3F25534-C668-48C1-94D7-113EAF303A7A}" type="presParOf" srcId="{DDD15D14-2387-4165-AFC0-B6E36037340C}" destId="{ACAC4C36-050E-473F-B29C-4E6EE7656FAB}" srcOrd="6" destOrd="0" presId="urn:microsoft.com/office/officeart/2005/8/layout/hProcess4"/>
    <dgm:cxn modelId="{1BCDAD3E-45F3-4EC2-BE89-D2AC67AF6B3D}" type="presParOf" srcId="{ACAC4C36-050E-473F-B29C-4E6EE7656FAB}" destId="{1D225E5B-E783-4CD3-89FA-F8A16F371904}" srcOrd="0" destOrd="0" presId="urn:microsoft.com/office/officeart/2005/8/layout/hProcess4"/>
    <dgm:cxn modelId="{AD230308-276D-4733-AC3A-77F7E02B3AA0}" type="presParOf" srcId="{ACAC4C36-050E-473F-B29C-4E6EE7656FAB}" destId="{D58F6F99-42FB-48EA-9455-99C6A81CD245}" srcOrd="1" destOrd="0" presId="urn:microsoft.com/office/officeart/2005/8/layout/hProcess4"/>
    <dgm:cxn modelId="{63BED452-A69D-405B-B468-ED399A400E06}" type="presParOf" srcId="{ACAC4C36-050E-473F-B29C-4E6EE7656FAB}" destId="{1952583A-0F62-430E-A2A8-AA03E056F21A}" srcOrd="2" destOrd="0" presId="urn:microsoft.com/office/officeart/2005/8/layout/hProcess4"/>
    <dgm:cxn modelId="{0FA1EECD-1F3D-48F1-A067-7F9079CC2C54}" type="presParOf" srcId="{ACAC4C36-050E-473F-B29C-4E6EE7656FAB}" destId="{D85A97A7-0CE6-4A57-9D20-8ADA974C934C}" srcOrd="3" destOrd="0" presId="urn:microsoft.com/office/officeart/2005/8/layout/hProcess4"/>
    <dgm:cxn modelId="{2C4555DB-1052-440A-AAA6-100717FBC21E}" type="presParOf" srcId="{ACAC4C36-050E-473F-B29C-4E6EE7656FAB}" destId="{1BDA2C10-66FA-498D-B925-305EC26F5591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CEFEF8-512C-41C5-A96D-D0B323E72100}">
      <dsp:nvSpPr>
        <dsp:cNvPr id="0" name=""/>
        <dsp:cNvSpPr/>
      </dsp:nvSpPr>
      <dsp:spPr>
        <a:xfrm>
          <a:off x="2810" y="639833"/>
          <a:ext cx="1424825" cy="10970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400" b="1" kern="1200" dirty="0">
              <a:solidFill>
                <a:schemeClr val="tx1"/>
              </a:solidFill>
            </a:rPr>
            <a:t> Komfort </a:t>
          </a:r>
          <a:r>
            <a:rPr lang="hu-HU" sz="1400" kern="1200" dirty="0">
              <a:solidFill>
                <a:schemeClr val="tx1"/>
              </a:solidFill>
            </a:rPr>
            <a:t>humán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400" kern="1200" dirty="0">
              <a:solidFill>
                <a:schemeClr val="tx1"/>
              </a:solidFill>
            </a:rPr>
            <a:t>f (Öl,Ön)</a:t>
          </a:r>
        </a:p>
      </dsp:txBody>
      <dsp:txXfrm>
        <a:off x="28057" y="665080"/>
        <a:ext cx="1374331" cy="811492"/>
      </dsp:txXfrm>
    </dsp:sp>
    <dsp:sp modelId="{36764CF2-601E-4388-BBB3-39E3CC2CFD07}">
      <dsp:nvSpPr>
        <dsp:cNvPr id="0" name=""/>
        <dsp:cNvSpPr/>
      </dsp:nvSpPr>
      <dsp:spPr>
        <a:xfrm rot="20884963">
          <a:off x="838214" y="793005"/>
          <a:ext cx="1516225" cy="1516225"/>
        </a:xfrm>
        <a:prstGeom prst="leftCircularArrow">
          <a:avLst>
            <a:gd name="adj1" fmla="val 4059"/>
            <a:gd name="adj2" fmla="val 510450"/>
            <a:gd name="adj3" fmla="val 2285961"/>
            <a:gd name="adj4" fmla="val 9024489"/>
            <a:gd name="adj5" fmla="val 47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E94845-1A0B-439D-84EB-A91614879965}">
      <dsp:nvSpPr>
        <dsp:cNvPr id="0" name=""/>
        <dsp:cNvSpPr/>
      </dsp:nvSpPr>
      <dsp:spPr>
        <a:xfrm>
          <a:off x="413323" y="1482711"/>
          <a:ext cx="1110254" cy="4415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baseline="0" dirty="0" err="1">
              <a:solidFill>
                <a:srgbClr val="92D050"/>
              </a:solidFill>
            </a:rPr>
            <a:t>K</a:t>
          </a:r>
          <a:r>
            <a:rPr lang="hu-HU" sz="2400" kern="1200" baseline="-25000" dirty="0" err="1">
              <a:solidFill>
                <a:srgbClr val="92D050"/>
              </a:solidFill>
            </a:rPr>
            <a:t>h</a:t>
          </a:r>
          <a:r>
            <a:rPr lang="hu-HU" sz="2400" kern="1200" baseline="-25000" dirty="0">
              <a:solidFill>
                <a:srgbClr val="92D050"/>
              </a:solidFill>
            </a:rPr>
            <a:t>(1...n)</a:t>
          </a:r>
        </a:p>
      </dsp:txBody>
      <dsp:txXfrm>
        <a:off x="426254" y="1495642"/>
        <a:ext cx="1084392" cy="415649"/>
      </dsp:txXfrm>
    </dsp:sp>
    <dsp:sp modelId="{BD63EBA4-8449-4987-B5A1-A60BFE36B3AE}">
      <dsp:nvSpPr>
        <dsp:cNvPr id="0" name=""/>
        <dsp:cNvSpPr/>
      </dsp:nvSpPr>
      <dsp:spPr>
        <a:xfrm>
          <a:off x="1771590" y="639355"/>
          <a:ext cx="1339978" cy="10970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hu-HU" sz="1400" b="1" kern="1200" dirty="0">
              <a:solidFill>
                <a:schemeClr val="tx1"/>
              </a:solidFill>
            </a:rPr>
            <a:t>Komfort munkahely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hu-HU" sz="1400" b="1" kern="1200" dirty="0">
              <a:solidFill>
                <a:schemeClr val="tx1"/>
              </a:solidFill>
            </a:rPr>
            <a:t>f(</a:t>
          </a:r>
          <a:r>
            <a:rPr lang="hu-HU" sz="1400" b="1" kern="1200" dirty="0" err="1">
              <a:solidFill>
                <a:schemeClr val="tx1"/>
              </a:solidFill>
            </a:rPr>
            <a:t>Kh</a:t>
          </a:r>
          <a:r>
            <a:rPr lang="hu-HU" sz="1400" b="1" kern="1200" dirty="0">
              <a:solidFill>
                <a:schemeClr val="tx1"/>
              </a:solidFill>
            </a:rPr>
            <a:t>, m)</a:t>
          </a:r>
        </a:p>
      </dsp:txBody>
      <dsp:txXfrm>
        <a:off x="1796837" y="899690"/>
        <a:ext cx="1289484" cy="811492"/>
      </dsp:txXfrm>
    </dsp:sp>
    <dsp:sp modelId="{D15A35DC-FE06-4813-A005-DF63BF3D8E95}">
      <dsp:nvSpPr>
        <dsp:cNvPr id="0" name=""/>
        <dsp:cNvSpPr/>
      </dsp:nvSpPr>
      <dsp:spPr>
        <a:xfrm rot="463917">
          <a:off x="2478368" y="-20987"/>
          <a:ext cx="1738912" cy="1738912"/>
        </a:xfrm>
        <a:prstGeom prst="circularArrow">
          <a:avLst>
            <a:gd name="adj1" fmla="val 3539"/>
            <a:gd name="adj2" fmla="val 439548"/>
            <a:gd name="adj3" fmla="val 19384941"/>
            <a:gd name="adj4" fmla="val 12575511"/>
            <a:gd name="adj5" fmla="val 412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C56BCE-6138-41C1-B737-63ADE413D0B4}">
      <dsp:nvSpPr>
        <dsp:cNvPr id="0" name=""/>
        <dsp:cNvSpPr/>
      </dsp:nvSpPr>
      <dsp:spPr>
        <a:xfrm>
          <a:off x="2094625" y="452040"/>
          <a:ext cx="1110254" cy="4415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 err="1">
              <a:solidFill>
                <a:srgbClr val="92D050"/>
              </a:solidFill>
            </a:rPr>
            <a:t>K</a:t>
          </a:r>
          <a:r>
            <a:rPr lang="hu-HU" sz="2400" kern="1200" baseline="-25000" dirty="0" err="1">
              <a:solidFill>
                <a:srgbClr val="92D050"/>
              </a:solidFill>
            </a:rPr>
            <a:t>mh</a:t>
          </a:r>
          <a:r>
            <a:rPr lang="hu-HU" sz="2400" kern="1200" baseline="-25000" dirty="0">
              <a:solidFill>
                <a:srgbClr val="92D050"/>
              </a:solidFill>
            </a:rPr>
            <a:t>(1...n)</a:t>
          </a:r>
          <a:endParaRPr lang="hu-HU" sz="2400" kern="1200" dirty="0">
            <a:solidFill>
              <a:srgbClr val="92D050"/>
            </a:solidFill>
          </a:endParaRPr>
        </a:p>
      </dsp:txBody>
      <dsp:txXfrm>
        <a:off x="2107556" y="464971"/>
        <a:ext cx="1084392" cy="415649"/>
      </dsp:txXfrm>
    </dsp:sp>
    <dsp:sp modelId="{B531DC78-350B-4D08-8E42-4A83E382A202}">
      <dsp:nvSpPr>
        <dsp:cNvPr id="0" name=""/>
        <dsp:cNvSpPr/>
      </dsp:nvSpPr>
      <dsp:spPr>
        <a:xfrm>
          <a:off x="3497946" y="639833"/>
          <a:ext cx="1359588" cy="10970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hu-HU" sz="1400" b="1" kern="1200" dirty="0">
              <a:solidFill>
                <a:schemeClr val="tx1"/>
              </a:solidFill>
            </a:rPr>
            <a:t>Komfort technológia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hu-HU" sz="1400" b="1" kern="1200" dirty="0">
              <a:solidFill>
                <a:schemeClr val="tx1"/>
              </a:solidFill>
            </a:rPr>
            <a:t>f(</a:t>
          </a:r>
          <a:r>
            <a:rPr lang="hu-HU" sz="1400" b="1" kern="1200" dirty="0" err="1">
              <a:solidFill>
                <a:schemeClr val="tx1"/>
              </a:solidFill>
            </a:rPr>
            <a:t>tech</a:t>
          </a:r>
          <a:r>
            <a:rPr lang="hu-HU" sz="1400" b="1" kern="1200" dirty="0">
              <a:solidFill>
                <a:schemeClr val="tx1"/>
              </a:solidFill>
            </a:rPr>
            <a:t>)</a:t>
          </a:r>
        </a:p>
      </dsp:txBody>
      <dsp:txXfrm>
        <a:off x="3523193" y="665080"/>
        <a:ext cx="1309094" cy="811492"/>
      </dsp:txXfrm>
    </dsp:sp>
    <dsp:sp modelId="{3A89067E-3061-42E8-8DB2-4AC231010F58}">
      <dsp:nvSpPr>
        <dsp:cNvPr id="0" name=""/>
        <dsp:cNvSpPr/>
      </dsp:nvSpPr>
      <dsp:spPr>
        <a:xfrm rot="20739926">
          <a:off x="4397906" y="881774"/>
          <a:ext cx="1456260" cy="1456260"/>
        </a:xfrm>
        <a:prstGeom prst="leftCircularArrow">
          <a:avLst>
            <a:gd name="adj1" fmla="val 4226"/>
            <a:gd name="adj2" fmla="val 533633"/>
            <a:gd name="adj3" fmla="val 2193093"/>
            <a:gd name="adj4" fmla="val 8908438"/>
            <a:gd name="adj5" fmla="val 493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ED98F7-903F-4BA3-9EDA-611251D408B8}">
      <dsp:nvSpPr>
        <dsp:cNvPr id="0" name=""/>
        <dsp:cNvSpPr/>
      </dsp:nvSpPr>
      <dsp:spPr>
        <a:xfrm>
          <a:off x="3883167" y="1521599"/>
          <a:ext cx="1110254" cy="4415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 err="1">
              <a:solidFill>
                <a:srgbClr val="92D050"/>
              </a:solidFill>
            </a:rPr>
            <a:t>K</a:t>
          </a:r>
          <a:r>
            <a:rPr lang="hu-HU" sz="2400" kern="1200" baseline="-25000" dirty="0" err="1">
              <a:solidFill>
                <a:srgbClr val="92D050"/>
              </a:solidFill>
            </a:rPr>
            <a:t>tech</a:t>
          </a:r>
          <a:r>
            <a:rPr lang="hu-HU" sz="2400" kern="1200" baseline="-25000" dirty="0">
              <a:solidFill>
                <a:srgbClr val="92D050"/>
              </a:solidFill>
            </a:rPr>
            <a:t>(1…n)</a:t>
          </a:r>
          <a:endParaRPr lang="hu-HU" sz="2400" kern="1200" dirty="0">
            <a:solidFill>
              <a:srgbClr val="92D050"/>
            </a:solidFill>
          </a:endParaRPr>
        </a:p>
      </dsp:txBody>
      <dsp:txXfrm>
        <a:off x="3896098" y="1534530"/>
        <a:ext cx="1084392" cy="415649"/>
      </dsp:txXfrm>
    </dsp:sp>
    <dsp:sp modelId="{77D49EA5-64C5-42B3-82B4-AE697D159BEC}">
      <dsp:nvSpPr>
        <dsp:cNvPr id="0" name=""/>
        <dsp:cNvSpPr/>
      </dsp:nvSpPr>
      <dsp:spPr>
        <a:xfrm>
          <a:off x="5234107" y="639412"/>
          <a:ext cx="1249036" cy="1097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hu-HU" sz="1400" b="1" kern="1200" dirty="0">
              <a:solidFill>
                <a:schemeClr val="bg1"/>
              </a:solidFill>
            </a:rPr>
            <a:t> </a:t>
          </a:r>
          <a:r>
            <a:rPr lang="hu-HU" sz="1400" b="1" kern="1200" dirty="0">
              <a:solidFill>
                <a:schemeClr val="tx1"/>
              </a:solidFill>
            </a:rPr>
            <a:t>Komfort  logisztika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hu-HU" sz="1400" b="1" kern="1200" dirty="0">
              <a:solidFill>
                <a:schemeClr val="tx1"/>
              </a:solidFill>
            </a:rPr>
            <a:t>f (</a:t>
          </a:r>
          <a:r>
            <a:rPr lang="hu-HU" sz="1400" b="1" kern="1200" dirty="0" err="1">
              <a:solidFill>
                <a:schemeClr val="tx1"/>
              </a:solidFill>
            </a:rPr>
            <a:t>Ltech</a:t>
          </a:r>
          <a:r>
            <a:rPr lang="hu-HU" sz="1400" b="1" kern="1200" dirty="0">
              <a:solidFill>
                <a:schemeClr val="tx1"/>
              </a:solidFill>
            </a:rPr>
            <a:t>)</a:t>
          </a:r>
        </a:p>
      </dsp:txBody>
      <dsp:txXfrm>
        <a:off x="5259354" y="899748"/>
        <a:ext cx="1198542" cy="811500"/>
      </dsp:txXfrm>
    </dsp:sp>
    <dsp:sp modelId="{D3CD1EB0-6E41-44C8-9ADC-8FE2D2B43E5C}">
      <dsp:nvSpPr>
        <dsp:cNvPr id="0" name=""/>
        <dsp:cNvSpPr/>
      </dsp:nvSpPr>
      <dsp:spPr>
        <a:xfrm>
          <a:off x="5514481" y="452040"/>
          <a:ext cx="1110254" cy="4415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baseline="0" dirty="0" err="1">
              <a:solidFill>
                <a:srgbClr val="92D050"/>
              </a:solidFill>
            </a:rPr>
            <a:t>K</a:t>
          </a:r>
          <a:r>
            <a:rPr lang="hu-HU" sz="2400" kern="1200" baseline="-25000" dirty="0" err="1">
              <a:solidFill>
                <a:srgbClr val="92D050"/>
              </a:solidFill>
            </a:rPr>
            <a:t>l</a:t>
          </a:r>
          <a:r>
            <a:rPr lang="hu-HU" sz="2400" kern="1200" baseline="-25000" dirty="0">
              <a:solidFill>
                <a:srgbClr val="92D050"/>
              </a:solidFill>
            </a:rPr>
            <a:t>(1...n)</a:t>
          </a:r>
        </a:p>
      </dsp:txBody>
      <dsp:txXfrm>
        <a:off x="5527412" y="464971"/>
        <a:ext cx="1084392" cy="4156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B8B494-960B-45A8-AF00-8ADC8AF9A2B4}">
      <dsp:nvSpPr>
        <dsp:cNvPr id="0" name=""/>
        <dsp:cNvSpPr/>
      </dsp:nvSpPr>
      <dsp:spPr>
        <a:xfrm>
          <a:off x="378833" y="338739"/>
          <a:ext cx="1370964" cy="11014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hu-HU" sz="1400" b="1" kern="1200" dirty="0">
              <a:solidFill>
                <a:schemeClr val="tx1"/>
              </a:solidFill>
            </a:rPr>
            <a:t>Energia humán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hu-HU" sz="1400" b="1" kern="1200" dirty="0">
              <a:solidFill>
                <a:schemeClr val="tx1"/>
              </a:solidFill>
            </a:rPr>
            <a:t>f(</a:t>
          </a:r>
          <a:r>
            <a:rPr lang="hu-HU" sz="1400" b="1" kern="1200" dirty="0" err="1">
              <a:solidFill>
                <a:schemeClr val="tx1"/>
              </a:solidFill>
            </a:rPr>
            <a:t>Kh</a:t>
          </a:r>
          <a:r>
            <a:rPr lang="hu-HU" sz="1400" b="1" kern="1200" dirty="0">
              <a:solidFill>
                <a:schemeClr val="tx1"/>
              </a:solidFill>
            </a:rPr>
            <a:t>)</a:t>
          </a:r>
        </a:p>
      </dsp:txBody>
      <dsp:txXfrm>
        <a:off x="404180" y="364086"/>
        <a:ext cx="1320270" cy="814710"/>
      </dsp:txXfrm>
    </dsp:sp>
    <dsp:sp modelId="{B24C2E6C-AF74-4912-9356-B02BA4392615}">
      <dsp:nvSpPr>
        <dsp:cNvPr id="0" name=""/>
        <dsp:cNvSpPr/>
      </dsp:nvSpPr>
      <dsp:spPr>
        <a:xfrm rot="21309994">
          <a:off x="1307479" y="344620"/>
          <a:ext cx="1694796" cy="1694796"/>
        </a:xfrm>
        <a:prstGeom prst="leftCircularArrow">
          <a:avLst>
            <a:gd name="adj1" fmla="val 4907"/>
            <a:gd name="adj2" fmla="val 630125"/>
            <a:gd name="adj3" fmla="val 2379109"/>
            <a:gd name="adj4" fmla="val 8997962"/>
            <a:gd name="adj5" fmla="val 572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27E4D4-00BE-4E74-8805-60D0265B14E1}">
      <dsp:nvSpPr>
        <dsp:cNvPr id="0" name=""/>
        <dsp:cNvSpPr/>
      </dsp:nvSpPr>
      <dsp:spPr>
        <a:xfrm>
          <a:off x="1032703" y="1141938"/>
          <a:ext cx="933118" cy="3710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>
              <a:solidFill>
                <a:schemeClr val="accent2">
                  <a:lumMod val="60000"/>
                  <a:lumOff val="40000"/>
                </a:schemeClr>
              </a:solidFill>
            </a:rPr>
            <a:t>E</a:t>
          </a:r>
          <a:r>
            <a:rPr lang="hu-HU" sz="2100" kern="1200" baseline="-25000" dirty="0">
              <a:solidFill>
                <a:schemeClr val="accent2">
                  <a:lumMod val="60000"/>
                  <a:lumOff val="40000"/>
                </a:schemeClr>
              </a:solidFill>
            </a:rPr>
            <a:t>h</a:t>
          </a:r>
        </a:p>
      </dsp:txBody>
      <dsp:txXfrm>
        <a:off x="1043571" y="1152806"/>
        <a:ext cx="911382" cy="349334"/>
      </dsp:txXfrm>
    </dsp:sp>
    <dsp:sp modelId="{ED25DE4C-41CE-41E6-BD47-28F36C132385}">
      <dsp:nvSpPr>
        <dsp:cNvPr id="0" name=""/>
        <dsp:cNvSpPr/>
      </dsp:nvSpPr>
      <dsp:spPr>
        <a:xfrm>
          <a:off x="2335806" y="324479"/>
          <a:ext cx="1415809" cy="11162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hu-HU" sz="1400" b="1" kern="1200" dirty="0">
              <a:solidFill>
                <a:schemeClr val="tx1"/>
              </a:solidFill>
            </a:rPr>
            <a:t>Energia munkahely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hu-HU" sz="1400" b="1" kern="1200" dirty="0">
              <a:solidFill>
                <a:schemeClr val="tx1"/>
              </a:solidFill>
            </a:rPr>
            <a:t>f(</a:t>
          </a:r>
          <a:r>
            <a:rPr lang="hu-HU" sz="1400" b="1" kern="1200" dirty="0" err="1">
              <a:solidFill>
                <a:schemeClr val="tx1"/>
              </a:solidFill>
            </a:rPr>
            <a:t>Kmh</a:t>
          </a:r>
          <a:r>
            <a:rPr lang="hu-HU" sz="1400" b="1" kern="1200" dirty="0">
              <a:solidFill>
                <a:schemeClr val="tx1"/>
              </a:solidFill>
            </a:rPr>
            <a:t>)</a:t>
          </a:r>
        </a:p>
      </dsp:txBody>
      <dsp:txXfrm>
        <a:off x="2361494" y="589364"/>
        <a:ext cx="1364433" cy="825682"/>
      </dsp:txXfrm>
    </dsp:sp>
    <dsp:sp modelId="{5F7A8566-0564-44B1-919B-688782C82CCA}">
      <dsp:nvSpPr>
        <dsp:cNvPr id="0" name=""/>
        <dsp:cNvSpPr/>
      </dsp:nvSpPr>
      <dsp:spPr>
        <a:xfrm rot="175927">
          <a:off x="3132918" y="-328104"/>
          <a:ext cx="1974954" cy="1974954"/>
        </a:xfrm>
        <a:prstGeom prst="circularArrow">
          <a:avLst>
            <a:gd name="adj1" fmla="val 4211"/>
            <a:gd name="adj2" fmla="val 531549"/>
            <a:gd name="adj3" fmla="val 19398770"/>
            <a:gd name="adj4" fmla="val 12681340"/>
            <a:gd name="adj5" fmla="val 491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3A20AC-54CC-468B-9AD4-7B11515D5E0E}">
      <dsp:nvSpPr>
        <dsp:cNvPr id="0" name=""/>
        <dsp:cNvSpPr/>
      </dsp:nvSpPr>
      <dsp:spPr>
        <a:xfrm>
          <a:off x="2887517" y="216024"/>
          <a:ext cx="933118" cy="3710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 err="1">
              <a:solidFill>
                <a:schemeClr val="accent2">
                  <a:lumMod val="60000"/>
                  <a:lumOff val="40000"/>
                </a:schemeClr>
              </a:solidFill>
            </a:rPr>
            <a:t>E</a:t>
          </a:r>
          <a:r>
            <a:rPr lang="hu-HU" sz="2100" kern="1200" baseline="-25000" dirty="0" err="1">
              <a:solidFill>
                <a:schemeClr val="accent2">
                  <a:lumMod val="60000"/>
                  <a:lumOff val="40000"/>
                </a:schemeClr>
              </a:solidFill>
            </a:rPr>
            <a:t>mh</a:t>
          </a:r>
          <a:endParaRPr lang="hu-HU" sz="2100" kern="1200" dirty="0">
            <a:solidFill>
              <a:schemeClr val="accent2">
                <a:lumMod val="60000"/>
                <a:lumOff val="40000"/>
              </a:schemeClr>
            </a:solidFill>
          </a:endParaRPr>
        </a:p>
      </dsp:txBody>
      <dsp:txXfrm>
        <a:off x="2898385" y="226892"/>
        <a:ext cx="911382" cy="349334"/>
      </dsp:txXfrm>
    </dsp:sp>
    <dsp:sp modelId="{2B3F4807-ABC8-4F0B-800C-3EBBEA7FEB5D}">
      <dsp:nvSpPr>
        <dsp:cNvPr id="0" name=""/>
        <dsp:cNvSpPr/>
      </dsp:nvSpPr>
      <dsp:spPr>
        <a:xfrm>
          <a:off x="4313280" y="313046"/>
          <a:ext cx="1423042" cy="11428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hu-HU" sz="1400" b="1" kern="1200" dirty="0">
              <a:solidFill>
                <a:schemeClr val="tx1"/>
              </a:solidFill>
            </a:rPr>
            <a:t>Energia technológia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hu-HU" sz="1400" b="1" kern="1200" dirty="0">
              <a:solidFill>
                <a:schemeClr val="tx1"/>
              </a:solidFill>
            </a:rPr>
            <a:t>f (</a:t>
          </a:r>
          <a:r>
            <a:rPr lang="hu-HU" sz="1400" b="1" kern="1200" dirty="0" err="1">
              <a:solidFill>
                <a:schemeClr val="tx1"/>
              </a:solidFill>
            </a:rPr>
            <a:t>Ktech</a:t>
          </a:r>
          <a:r>
            <a:rPr lang="hu-HU" sz="1400" b="1" kern="1200" dirty="0">
              <a:solidFill>
                <a:schemeClr val="tx1"/>
              </a:solidFill>
            </a:rPr>
            <a:t>)</a:t>
          </a:r>
        </a:p>
      </dsp:txBody>
      <dsp:txXfrm>
        <a:off x="4339581" y="339347"/>
        <a:ext cx="1370440" cy="845382"/>
      </dsp:txXfrm>
    </dsp:sp>
    <dsp:sp modelId="{7E2A9111-48A5-463E-A55B-D3827DCD373E}">
      <dsp:nvSpPr>
        <dsp:cNvPr id="0" name=""/>
        <dsp:cNvSpPr/>
      </dsp:nvSpPr>
      <dsp:spPr>
        <a:xfrm rot="21386084">
          <a:off x="5382257" y="353938"/>
          <a:ext cx="1662853" cy="1662853"/>
        </a:xfrm>
        <a:prstGeom prst="leftCircularArrow">
          <a:avLst>
            <a:gd name="adj1" fmla="val 5002"/>
            <a:gd name="adj2" fmla="val 643740"/>
            <a:gd name="adj3" fmla="val 2364974"/>
            <a:gd name="adj4" fmla="val 8970213"/>
            <a:gd name="adj5" fmla="val 58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30993B-02A5-40D8-94AC-734FF813D006}">
      <dsp:nvSpPr>
        <dsp:cNvPr id="0" name=""/>
        <dsp:cNvSpPr/>
      </dsp:nvSpPr>
      <dsp:spPr>
        <a:xfrm>
          <a:off x="5108353" y="1152128"/>
          <a:ext cx="933118" cy="3710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 err="1">
              <a:solidFill>
                <a:schemeClr val="accent2">
                  <a:lumMod val="60000"/>
                  <a:lumOff val="40000"/>
                </a:schemeClr>
              </a:solidFill>
            </a:rPr>
            <a:t>E</a:t>
          </a:r>
          <a:r>
            <a:rPr lang="hu-HU" sz="2100" kern="1200" baseline="-25000" dirty="0" err="1">
              <a:solidFill>
                <a:schemeClr val="accent2">
                  <a:lumMod val="60000"/>
                  <a:lumOff val="40000"/>
                </a:schemeClr>
              </a:solidFill>
            </a:rPr>
            <a:t>tech</a:t>
          </a:r>
          <a:endParaRPr lang="hu-HU" sz="2100" kern="1200" dirty="0">
            <a:solidFill>
              <a:schemeClr val="accent2">
                <a:lumMod val="60000"/>
                <a:lumOff val="40000"/>
              </a:schemeClr>
            </a:solidFill>
          </a:endParaRPr>
        </a:p>
      </dsp:txBody>
      <dsp:txXfrm>
        <a:off x="5119221" y="1162996"/>
        <a:ext cx="911382" cy="349334"/>
      </dsp:txXfrm>
    </dsp:sp>
    <dsp:sp modelId="{D58F6F99-42FB-48EA-9455-99C6A81CD245}">
      <dsp:nvSpPr>
        <dsp:cNvPr id="0" name=""/>
        <dsp:cNvSpPr/>
      </dsp:nvSpPr>
      <dsp:spPr>
        <a:xfrm>
          <a:off x="6404852" y="324862"/>
          <a:ext cx="1373220" cy="11154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hu-HU" sz="1400" b="1" kern="1200" dirty="0">
              <a:solidFill>
                <a:schemeClr val="tx1"/>
              </a:solidFill>
            </a:rPr>
            <a:t>Energia logisztika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hu-HU" sz="1400" b="1" kern="1200" dirty="0">
              <a:solidFill>
                <a:schemeClr val="tx1"/>
              </a:solidFill>
            </a:rPr>
            <a:t>f(</a:t>
          </a:r>
          <a:r>
            <a:rPr lang="hu-HU" sz="1400" b="1" kern="1200" dirty="0" err="1">
              <a:solidFill>
                <a:schemeClr val="tx1"/>
              </a:solidFill>
            </a:rPr>
            <a:t>Kl</a:t>
          </a:r>
          <a:r>
            <a:rPr lang="hu-HU" sz="1400" b="1" kern="1200" dirty="0">
              <a:solidFill>
                <a:schemeClr val="tx1"/>
              </a:solidFill>
            </a:rPr>
            <a:t>)</a:t>
          </a:r>
        </a:p>
      </dsp:txBody>
      <dsp:txXfrm>
        <a:off x="6430523" y="589568"/>
        <a:ext cx="1321878" cy="825117"/>
      </dsp:txXfrm>
    </dsp:sp>
    <dsp:sp modelId="{D85A97A7-0CE6-4A57-9D20-8ADA974C934C}">
      <dsp:nvSpPr>
        <dsp:cNvPr id="0" name=""/>
        <dsp:cNvSpPr/>
      </dsp:nvSpPr>
      <dsp:spPr>
        <a:xfrm>
          <a:off x="6987761" y="216023"/>
          <a:ext cx="933118" cy="3710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>
              <a:solidFill>
                <a:schemeClr val="accent2">
                  <a:lumMod val="60000"/>
                  <a:lumOff val="40000"/>
                </a:schemeClr>
              </a:solidFill>
            </a:rPr>
            <a:t>E</a:t>
          </a:r>
          <a:r>
            <a:rPr lang="hu-HU" sz="2100" kern="1200" baseline="-25000" dirty="0">
              <a:solidFill>
                <a:schemeClr val="accent2">
                  <a:lumMod val="60000"/>
                  <a:lumOff val="40000"/>
                </a:schemeClr>
              </a:solidFill>
            </a:rPr>
            <a:t>l</a:t>
          </a:r>
        </a:p>
      </dsp:txBody>
      <dsp:txXfrm>
        <a:off x="6998629" y="226891"/>
        <a:ext cx="911382" cy="3493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396F1-1DEB-4B23-AB4A-63B643A00786}" type="datetimeFigureOut">
              <a:rPr lang="hu-HU" smtClean="0"/>
              <a:t>2020. 06. 17.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E83A6C-4D3B-4C94-93AB-506F28A5538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8764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83A6C-4D3B-4C94-93AB-506F28A5538D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2377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83A6C-4D3B-4C94-93AB-506F28A5538D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2361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83A6C-4D3B-4C94-93AB-506F28A5538D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1546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83A6C-4D3B-4C94-93AB-506F28A5538D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1792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83A6C-4D3B-4C94-93AB-506F28A5538D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3705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0FCD37B-E5F0-4786-8440-EE5BC28A9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259989B-FE13-48D2-B3F1-181471D75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D653681-0841-4A88-AA17-6B463C738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F65D-1FA1-47D2-8B5B-02AF67E1EAF6}" type="datetimeFigureOut">
              <a:rPr lang="hu-HU" smtClean="0"/>
              <a:t>2020. 06. 17.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47EA63F-6898-45F8-ADE4-95B16DEF0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4B260B7-101C-4690-A767-C8D1AE8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529E-82CD-4239-BBDB-0624A6E2D7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3239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3D95DB-9D80-407E-8DE7-652E4909D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B816041-4884-4669-A0CE-C8953136D9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85F2634-4BA8-4E67-A097-F24F699C8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F65D-1FA1-47D2-8B5B-02AF67E1EAF6}" type="datetimeFigureOut">
              <a:rPr lang="hu-HU" smtClean="0"/>
              <a:t>2020. 06. 17.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CF55733-757C-4480-A0AC-45A4DA345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53465A0-6B15-4CA0-89DC-E9174C81C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529E-82CD-4239-BBDB-0624A6E2D7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5963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36C3A55F-7DC5-4798-9AC1-2D4BF1F28E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F753AFA-4B6C-48FF-AD17-1A34FC05C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138FBF0-147A-4588-A53D-B3C284255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F65D-1FA1-47D2-8B5B-02AF67E1EAF6}" type="datetimeFigureOut">
              <a:rPr lang="hu-HU" smtClean="0"/>
              <a:t>2020. 06. 17.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3D3D29C-1316-43C8-BA98-CFBBC85B6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A11E95A-0C87-4802-853E-728EEA5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529E-82CD-4239-BBDB-0624A6E2D7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6494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85F44-5557-43E6-8514-9A65400ED563}" type="datetimeFigureOut">
              <a:rPr lang="hu-HU"/>
              <a:pPr>
                <a:defRPr/>
              </a:pPr>
              <a:t>2020. 06. 17.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8D106-C6C9-4029-A047-448A9D8D633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7272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99A0B-3544-412C-9489-03AACAA61755}" type="datetimeFigureOut">
              <a:rPr lang="hu-HU"/>
              <a:pPr>
                <a:defRPr/>
              </a:pPr>
              <a:t>2020. 06. 17.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8AF81-3B65-44CB-89C0-0FAE28476FC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1132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02B84-07C0-4185-B601-FB341D46154E}" type="datetimeFigureOut">
              <a:rPr lang="hu-HU"/>
              <a:pPr>
                <a:defRPr/>
              </a:pPr>
              <a:t>2020. 06. 17.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2CE60-E487-4EB6-88C1-E70EB4A094E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2080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0BCC9-6812-439E-94E5-818B6615580F}" type="datetimeFigureOut">
              <a:rPr lang="hu-HU"/>
              <a:pPr>
                <a:defRPr/>
              </a:pPr>
              <a:t>2020. 06. 17.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36ED4-646D-4705-A908-E5CA6A8E722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8703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CCDB0-AB2F-4FC5-9966-1909CB3E9333}" type="datetimeFigureOut">
              <a:rPr lang="hu-HU"/>
              <a:pPr>
                <a:defRPr/>
              </a:pPr>
              <a:t>2020. 06. 17.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45985-C73D-4591-BECB-9634CC01721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0350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61C6-3277-4BB4-B718-87AD7391FFAC}" type="datetimeFigureOut">
              <a:rPr lang="hu-HU"/>
              <a:pPr>
                <a:defRPr/>
              </a:pPr>
              <a:t>2020. 06. 17.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F59D9-B18A-424E-AAF8-9BD6465142F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062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37744-732D-49CA-BE98-252E122F2FC9}" type="datetimeFigureOut">
              <a:rPr lang="hu-HU"/>
              <a:pPr>
                <a:defRPr/>
              </a:pPr>
              <a:t>2020. 06. 17.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292C7-C627-487B-8C00-F249AB7F965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6360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D1C26-420A-4C8E-852C-DD2CE2E4F454}" type="datetimeFigureOut">
              <a:rPr lang="hu-HU"/>
              <a:pPr>
                <a:defRPr/>
              </a:pPr>
              <a:t>2020. 06. 17.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F61D5-3871-4D57-A6B0-55625F3ED57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4954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88B00EB-4429-4D2F-88D1-67EAE9B3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6B1AFB-1A22-4518-A6C6-7ECC0A06E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B87D69B-6C0B-4A43-9AC8-3E013D138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F65D-1FA1-47D2-8B5B-02AF67E1EAF6}" type="datetimeFigureOut">
              <a:rPr lang="hu-HU" smtClean="0"/>
              <a:t>2020. 06. 17.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761A31F-9BCF-436E-95FB-FDBBC1207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DE8CA8A-6A50-497E-882D-BA7AFEDA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529E-82CD-4239-BBDB-0624A6E2D7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08257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35B02-891E-4AC9-8BA2-7A14087BF4DD}" type="datetimeFigureOut">
              <a:rPr lang="hu-HU"/>
              <a:pPr>
                <a:defRPr/>
              </a:pPr>
              <a:t>2020. 06. 17.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1E51C-4A86-4420-8333-ED1645F38CB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2632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43E75-384D-4484-894E-D79004B3F222}" type="datetimeFigureOut">
              <a:rPr lang="hu-HU"/>
              <a:pPr>
                <a:defRPr/>
              </a:pPr>
              <a:t>2020. 06. 17.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51963-5BF8-432B-A20D-1C76059EFAE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0653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F88AA-7F93-44B1-AB83-EFC02CAF025D}" type="datetimeFigureOut">
              <a:rPr lang="hu-HU"/>
              <a:pPr>
                <a:defRPr/>
              </a:pPr>
              <a:t>2020. 06. 17.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EDDB6-9D2D-47E2-BB9F-9DCB6F3288F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8388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6D5A5-6680-4DEE-AC3C-5D46800D4433}" type="datetimeFigureOut">
              <a:rPr lang="hu-HU"/>
              <a:pPr>
                <a:defRPr/>
              </a:pPr>
              <a:t>2020. 06. 17.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42036-97E6-49ED-9411-B96145C4191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48415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1913467" y="274638"/>
            <a:ext cx="9999133" cy="597376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E0B0D-85C5-4A00-BD28-D08F6BE5D223}" type="datetimeFigureOut">
              <a:rPr lang="hu-HU"/>
              <a:pPr>
                <a:defRPr/>
              </a:pPr>
              <a:t>2020. 06. 17.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11485033" y="6305550"/>
            <a:ext cx="609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A4FD6-7F84-4CBF-B063-7086BBA43D1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84769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Cím, ábra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ClipArt-elem helye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1703998-114C-4CD2-AFAD-A6232A43351F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2257735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0C69E0D-11D8-4AC8-9C92-5C49551B2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42BEC89-A7BA-41FC-95DA-8424E2427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95B2C17-277A-465E-B253-A17CB36C1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F65D-1FA1-47D2-8B5B-02AF67E1EAF6}" type="datetimeFigureOut">
              <a:rPr lang="hu-HU" smtClean="0"/>
              <a:t>2020. 06. 17.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F4AF4F8-683C-42D8-A4C2-DD9426B1C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7A442EF-BC34-40E6-B321-26E763F54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529E-82CD-4239-BBDB-0624A6E2D7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3259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BA284C1-F367-43A5-B9A6-D5965C969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FBF4324-A7DC-4136-974E-A8608400B3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25C88CB-7C24-4B68-A5E1-DB30545DE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09802DA-CA13-4EED-8F61-03D6AF6AE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F65D-1FA1-47D2-8B5B-02AF67E1EAF6}" type="datetimeFigureOut">
              <a:rPr lang="hu-HU" smtClean="0"/>
              <a:t>2020. 06. 17.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D7E246F-6BBF-4F80-9C32-EAF8175E2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797894B-D0EA-49BA-9641-B53B00456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529E-82CD-4239-BBDB-0624A6E2D7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745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6CC91AD-0678-4999-82E6-DBE3244D7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233A0A6-62CD-4560-8E88-1DEF8D588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FCD0F16-CB12-4DFC-AC8D-6E4A366C74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82BFFAAE-63E8-4DCD-A60C-A7DCD44250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FFF93B33-4002-4065-BCB7-C6511743E0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0AB98A7B-FEAE-41AD-A58F-02A8887D6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F65D-1FA1-47D2-8B5B-02AF67E1EAF6}" type="datetimeFigureOut">
              <a:rPr lang="hu-HU" smtClean="0"/>
              <a:t>2020. 06. 17.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300965A4-A4CD-4574-A230-5B6481E5F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F8710A28-BD56-494D-9F9A-A5ADB0308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529E-82CD-4239-BBDB-0624A6E2D7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669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6E90F2B-55D1-4B36-88F3-84C2B875D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00A0C45E-D397-4029-9910-78ED41985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F65D-1FA1-47D2-8B5B-02AF67E1EAF6}" type="datetimeFigureOut">
              <a:rPr lang="hu-HU" smtClean="0"/>
              <a:t>2020. 06. 17.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8ADEE874-3B8E-4EAC-8828-B26EFE150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9040A2E-1984-4638-9643-F56958973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529E-82CD-4239-BBDB-0624A6E2D7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5118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80108FF7-118C-41C8-A0A7-F7A09801E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F65D-1FA1-47D2-8B5B-02AF67E1EAF6}" type="datetimeFigureOut">
              <a:rPr lang="hu-HU" smtClean="0"/>
              <a:t>2020. 06. 17.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93EE6A1D-DDFF-4E7A-B4A7-A41142905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C1C90B4-4C0D-42AA-9A4F-F6126A990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529E-82CD-4239-BBDB-0624A6E2D7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4054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9D5BBBE-EAB1-47F3-ACA4-6FDC71D65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554447D-824D-4555-BD90-9A447F137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A90064D-5C28-4E7D-8017-C23885D6C3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F7885E7-8C8F-4BB8-87A1-23AA8955E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F65D-1FA1-47D2-8B5B-02AF67E1EAF6}" type="datetimeFigureOut">
              <a:rPr lang="hu-HU" smtClean="0"/>
              <a:t>2020. 06. 17.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DB7B2AD-E1E7-42D2-ABBA-2A0A95FC6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DBACA9C-3D0D-44E1-8F01-172CF91FE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529E-82CD-4239-BBDB-0624A6E2D7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8585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B3E66D-7067-4FB1-AB6F-149E091AA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A185833A-AE91-4FFD-A8A7-88A2D4969B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90731AE-7162-43D5-86EC-04CF4F32C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E318C4E-E5BD-46B2-878C-942F7F1FC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F65D-1FA1-47D2-8B5B-02AF67E1EAF6}" type="datetimeFigureOut">
              <a:rPr lang="hu-HU" smtClean="0"/>
              <a:t>2020. 06. 17.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2D5AE9D-6625-4BA1-944E-3F5B7044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6B1A181-6AE6-4EDF-823F-5757A816C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529E-82CD-4239-BBDB-0624A6E2D7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266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5FE880D-BA66-4749-A875-FC299AD52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9D62ACE-62C1-40D9-A9CD-4F0D40730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0C52BFB-781F-47AE-BCE8-677683DD3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1F65D-1FA1-47D2-8B5B-02AF67E1EAF6}" type="datetimeFigureOut">
              <a:rPr lang="hu-HU" smtClean="0"/>
              <a:t>2020. 06. 17.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504CC4C-C8BF-4EE8-941F-F8F1F165AD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8F2CB33-2652-462D-92D0-285964D74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E529E-82CD-4239-BBDB-0624A6E2D7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967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Cím hely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2051" name="Szöveg helye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3C5757-B8DD-4318-B88B-2C6294F8367D}" type="datetimeFigureOut">
              <a:rPr lang="hu-HU"/>
              <a:pPr>
                <a:defRPr/>
              </a:pPr>
              <a:t>2020. 06. 17.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FD93E84-61C7-4E4B-9631-7ACE77CDCEB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6344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jpg"/><Relationship Id="rId17" Type="http://schemas.openxmlformats.org/officeDocument/2006/relationships/image" Target="../media/image10.png"/><Relationship Id="rId2" Type="http://schemas.openxmlformats.org/officeDocument/2006/relationships/image" Target="../media/image11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image" Target="../media/image35.png"/><Relationship Id="rId3" Type="http://schemas.openxmlformats.org/officeDocument/2006/relationships/slide" Target="slide24.xml"/><Relationship Id="rId7" Type="http://schemas.openxmlformats.org/officeDocument/2006/relationships/oleObject" Target="file:///\\Diskstation\Komfort\Folyamatban\2017-10%20-%20Auditorok%20k&#233;pz&#233;se%20el&#337;ad&#225;s\Egy&#233;b_anyagok\diagram.vsd\Drawing\~Page-1\Process.3" TargetMode="External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8.emf"/><Relationship Id="rId10" Type="http://schemas.openxmlformats.org/officeDocument/2006/relationships/image" Target="../media/image32.png"/><Relationship Id="rId4" Type="http://schemas.openxmlformats.org/officeDocument/2006/relationships/oleObject" Target="file:///\\Diskstation\Komfort\Folyamatban\2017-10%20-%20Auditorok%20k&#233;pz&#233;se%20el&#337;ad&#225;s\Egy&#233;b_anyagok\diagram.vsd\Drawing\~Page-1\Process.25" TargetMode="External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slide" Target="slide11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slide" Target="slide7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slide" Target="slide29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slide" Target="slide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file:///\\DISKSTATION\Komfort\Folyamatban\2017-09%20-%20&#201;p&#252;letg&#233;p&#233;szeti%20konferencia%202017\K&#233;sz_anyagok\Diskstation\Komfort\Folyamatban\2017-03-%20IK%20el&#337;ad&#225;s\s&#233;ma.vsd\Drawing\~Page-1\Process.4" TargetMode="Externa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2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0549343-99A5-4BFE-B6C7-479079FA93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147" y="411794"/>
            <a:ext cx="6797706" cy="962025"/>
          </a:xfrm>
        </p:spPr>
        <p:txBody>
          <a:bodyPr>
            <a:normAutofit/>
          </a:bodyPr>
          <a:lstStyle/>
          <a:p>
            <a:r>
              <a:rPr lang="hu-HU" sz="2000" dirty="0">
                <a:latin typeface="+mn-lt"/>
              </a:rPr>
              <a:t>BKV Zrt. V. Energiahatékonysági szakmai fórum</a:t>
            </a:r>
            <a:br>
              <a:rPr lang="hu-HU" sz="2000" dirty="0">
                <a:latin typeface="+mn-lt"/>
              </a:rPr>
            </a:br>
            <a:r>
              <a:rPr lang="hu-HU" sz="2000" dirty="0">
                <a:latin typeface="+mn-lt"/>
              </a:rPr>
              <a:t>2019.10.28.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D52B9FA4-1B20-46F5-B834-136D942772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9720" y="1961965"/>
            <a:ext cx="8232559" cy="772357"/>
          </a:xfrm>
        </p:spPr>
        <p:txBody>
          <a:bodyPr>
            <a:noAutofit/>
          </a:bodyPr>
          <a:lstStyle/>
          <a:p>
            <a:r>
              <a:rPr lang="hu-HU" sz="2800" dirty="0"/>
              <a:t>Ökológiai szemléletű energetika a BKV Zrt.-nél</a:t>
            </a:r>
            <a:br>
              <a:rPr lang="hu-HU" sz="2800" dirty="0"/>
            </a:br>
            <a:r>
              <a:rPr lang="hu-HU" sz="2800" dirty="0"/>
              <a:t>az EIR 50001 tükrében</a:t>
            </a:r>
          </a:p>
        </p:txBody>
      </p:sp>
      <p:sp>
        <p:nvSpPr>
          <p:cNvPr id="4" name="Alcím 2">
            <a:extLst>
              <a:ext uri="{FF2B5EF4-FFF2-40B4-BE49-F238E27FC236}">
                <a16:creationId xmlns:a16="http://schemas.microsoft.com/office/drawing/2014/main" id="{FF6A6A27-C672-4681-BC04-89AA720878A0}"/>
              </a:ext>
            </a:extLst>
          </p:cNvPr>
          <p:cNvSpPr txBox="1">
            <a:spLocks/>
          </p:cNvSpPr>
          <p:nvPr/>
        </p:nvSpPr>
        <p:spPr>
          <a:xfrm>
            <a:off x="2765394" y="3321358"/>
            <a:ext cx="6627182" cy="2465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dirty="0"/>
              <a:t>Energia tudatosság</a:t>
            </a:r>
          </a:p>
          <a:p>
            <a:pPr algn="l"/>
            <a:endParaRPr lang="hu-HU" dirty="0"/>
          </a:p>
          <a:p>
            <a:pPr algn="l"/>
            <a:r>
              <a:rPr lang="hu-HU" dirty="0"/>
              <a:t>Környezetvédelem tudatosság</a:t>
            </a:r>
          </a:p>
          <a:p>
            <a:pPr algn="l"/>
            <a:endParaRPr lang="hu-HU" dirty="0"/>
          </a:p>
          <a:p>
            <a:pPr algn="l"/>
            <a:r>
              <a:rPr lang="hu-HU" dirty="0"/>
              <a:t>Urbanizációs szemlélet (település energetika)</a:t>
            </a:r>
          </a:p>
        </p:txBody>
      </p:sp>
      <p:sp>
        <p:nvSpPr>
          <p:cNvPr id="6" name="Nyíl: jobbra mutató 5">
            <a:extLst>
              <a:ext uri="{FF2B5EF4-FFF2-40B4-BE49-F238E27FC236}">
                <a16:creationId xmlns:a16="http://schemas.microsoft.com/office/drawing/2014/main" id="{E022C2C8-F1F6-45F2-B7AF-D92DE4C73170}"/>
              </a:ext>
            </a:extLst>
          </p:cNvPr>
          <p:cNvSpPr/>
          <p:nvPr/>
        </p:nvSpPr>
        <p:spPr>
          <a:xfrm>
            <a:off x="1731145" y="3321358"/>
            <a:ext cx="672483" cy="292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7" name="Nyíl: jobbra mutató 6">
            <a:extLst>
              <a:ext uri="{FF2B5EF4-FFF2-40B4-BE49-F238E27FC236}">
                <a16:creationId xmlns:a16="http://schemas.microsoft.com/office/drawing/2014/main" id="{DC51E172-E842-4700-A4B6-E1C15B28DAFF}"/>
              </a:ext>
            </a:extLst>
          </p:cNvPr>
          <p:cNvSpPr/>
          <p:nvPr/>
        </p:nvSpPr>
        <p:spPr>
          <a:xfrm>
            <a:off x="1731145" y="4262390"/>
            <a:ext cx="672483" cy="292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8" name="Nyíl: jobbra mutató 7">
            <a:extLst>
              <a:ext uri="{FF2B5EF4-FFF2-40B4-BE49-F238E27FC236}">
                <a16:creationId xmlns:a16="http://schemas.microsoft.com/office/drawing/2014/main" id="{9137C27C-4B6F-40CD-B209-2EA652E6CC84}"/>
              </a:ext>
            </a:extLst>
          </p:cNvPr>
          <p:cNvSpPr/>
          <p:nvPr/>
        </p:nvSpPr>
        <p:spPr>
          <a:xfrm>
            <a:off x="1731145" y="5179750"/>
            <a:ext cx="672483" cy="292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id="{F7018EFD-69D2-4AE8-B6EE-64C051C122B2}"/>
              </a:ext>
            </a:extLst>
          </p:cNvPr>
          <p:cNvSpPr txBox="1">
            <a:spLocks/>
          </p:cNvSpPr>
          <p:nvPr/>
        </p:nvSpPr>
        <p:spPr>
          <a:xfrm>
            <a:off x="2697147" y="5667375"/>
            <a:ext cx="6797706" cy="962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400" dirty="0">
                <a:latin typeface="+mn-lt"/>
              </a:rPr>
              <a:t>Előadó: Szilágyi Sándor</a:t>
            </a:r>
            <a:endParaRPr lang="hu-HU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989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uiExpand="1" build="p"/>
      <p:bldP spid="6" grpId="0" animBg="1"/>
      <p:bldP spid="7" grpId="0" animBg="1"/>
      <p:bldP spid="8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4A6B444E-74DF-4E5F-A3D1-B65EEE00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4" y="236981"/>
            <a:ext cx="6608064" cy="6233138"/>
          </a:xfrm>
          <a:prstGeom prst="rect">
            <a:avLst/>
          </a:prstGeom>
        </p:spPr>
      </p:pic>
      <p:sp>
        <p:nvSpPr>
          <p:cNvPr id="14" name="Ellipszis 13">
            <a:extLst>
              <a:ext uri="{FF2B5EF4-FFF2-40B4-BE49-F238E27FC236}">
                <a16:creationId xmlns:a16="http://schemas.microsoft.com/office/drawing/2014/main" id="{E1DA1007-B744-41BE-9D40-C9E9D5415C20}"/>
              </a:ext>
            </a:extLst>
          </p:cNvPr>
          <p:cNvSpPr/>
          <p:nvPr/>
        </p:nvSpPr>
        <p:spPr>
          <a:xfrm>
            <a:off x="3192780" y="288834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F6F5E1E7-EBC1-41EE-819A-77F8D4490F22}"/>
              </a:ext>
            </a:extLst>
          </p:cNvPr>
          <p:cNvSpPr/>
          <p:nvPr/>
        </p:nvSpPr>
        <p:spPr>
          <a:xfrm>
            <a:off x="2621280" y="2811417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6D4E22DF-25C2-485A-A677-526A43BB39D1}"/>
              </a:ext>
            </a:extLst>
          </p:cNvPr>
          <p:cNvSpPr/>
          <p:nvPr/>
        </p:nvSpPr>
        <p:spPr>
          <a:xfrm>
            <a:off x="1767840" y="2476500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E4E0CCF9-AF4C-4A6E-859A-1C789B387FBE}"/>
              </a:ext>
            </a:extLst>
          </p:cNvPr>
          <p:cNvSpPr/>
          <p:nvPr/>
        </p:nvSpPr>
        <p:spPr>
          <a:xfrm>
            <a:off x="3192780" y="228636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lcím 2">
            <a:extLst>
              <a:ext uri="{FF2B5EF4-FFF2-40B4-BE49-F238E27FC236}">
                <a16:creationId xmlns:a16="http://schemas.microsoft.com/office/drawing/2014/main" id="{E23E94D3-4ED6-44EA-A12D-911045E27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9935" y="247648"/>
            <a:ext cx="8192065" cy="610773"/>
          </a:xfrm>
        </p:spPr>
        <p:txBody>
          <a:bodyPr>
            <a:noAutofit/>
          </a:bodyPr>
          <a:lstStyle/>
          <a:p>
            <a:r>
              <a:rPr lang="hu-HU" sz="2800" dirty="0"/>
              <a:t>Elkészült és jövőben tervezett energetikai beruházások.</a:t>
            </a:r>
          </a:p>
        </p:txBody>
      </p:sp>
      <p:sp>
        <p:nvSpPr>
          <p:cNvPr id="12" name="Alcím 2">
            <a:extLst>
              <a:ext uri="{FF2B5EF4-FFF2-40B4-BE49-F238E27FC236}">
                <a16:creationId xmlns:a16="http://schemas.microsoft.com/office/drawing/2014/main" id="{4ED0EA8B-D257-44DC-A491-6700BFBBB7EB}"/>
              </a:ext>
            </a:extLst>
          </p:cNvPr>
          <p:cNvSpPr txBox="1">
            <a:spLocks/>
          </p:cNvSpPr>
          <p:nvPr/>
        </p:nvSpPr>
        <p:spPr>
          <a:xfrm>
            <a:off x="5583935" y="858421"/>
            <a:ext cx="6608065" cy="772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dirty="0" err="1"/>
              <a:t>Cinkota</a:t>
            </a:r>
            <a:r>
              <a:rPr lang="hu-HU" sz="2800" dirty="0"/>
              <a:t> busz telephely fűtésrekonstrukciója</a:t>
            </a:r>
          </a:p>
        </p:txBody>
      </p:sp>
      <p:sp>
        <p:nvSpPr>
          <p:cNvPr id="22" name="Nyíl: jobbra mutató 21">
            <a:extLst>
              <a:ext uri="{FF2B5EF4-FFF2-40B4-BE49-F238E27FC236}">
                <a16:creationId xmlns:a16="http://schemas.microsoft.com/office/drawing/2014/main" id="{59DD9D60-E3B0-48DB-B1A7-437D81C0513F}"/>
              </a:ext>
            </a:extLst>
          </p:cNvPr>
          <p:cNvSpPr/>
          <p:nvPr/>
        </p:nvSpPr>
        <p:spPr>
          <a:xfrm>
            <a:off x="4978829" y="926235"/>
            <a:ext cx="672483" cy="292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675088BC-0FEA-4455-B3C0-9B6BBD8C9161}"/>
              </a:ext>
            </a:extLst>
          </p:cNvPr>
          <p:cNvSpPr/>
          <p:nvPr/>
        </p:nvSpPr>
        <p:spPr>
          <a:xfrm>
            <a:off x="5352231" y="2830247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EEF408D-D67D-4AFF-9C7E-1CA89FB2B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301" y="2053188"/>
            <a:ext cx="5339695" cy="41045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598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4A6B444E-74DF-4E5F-A3D1-B65EEE00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4" y="236981"/>
            <a:ext cx="6608064" cy="6233138"/>
          </a:xfrm>
          <a:prstGeom prst="rect">
            <a:avLst/>
          </a:prstGeom>
        </p:spPr>
      </p:pic>
      <p:sp>
        <p:nvSpPr>
          <p:cNvPr id="14" name="Ellipszis 13">
            <a:extLst>
              <a:ext uri="{FF2B5EF4-FFF2-40B4-BE49-F238E27FC236}">
                <a16:creationId xmlns:a16="http://schemas.microsoft.com/office/drawing/2014/main" id="{E1DA1007-B744-41BE-9D40-C9E9D5415C20}"/>
              </a:ext>
            </a:extLst>
          </p:cNvPr>
          <p:cNvSpPr/>
          <p:nvPr/>
        </p:nvSpPr>
        <p:spPr>
          <a:xfrm>
            <a:off x="3192780" y="288834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F6F5E1E7-EBC1-41EE-819A-77F8D4490F22}"/>
              </a:ext>
            </a:extLst>
          </p:cNvPr>
          <p:cNvSpPr/>
          <p:nvPr/>
        </p:nvSpPr>
        <p:spPr>
          <a:xfrm>
            <a:off x="2621280" y="2811417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6D4E22DF-25C2-485A-A677-526A43BB39D1}"/>
              </a:ext>
            </a:extLst>
          </p:cNvPr>
          <p:cNvSpPr/>
          <p:nvPr/>
        </p:nvSpPr>
        <p:spPr>
          <a:xfrm>
            <a:off x="1767840" y="2476500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E4E0CCF9-AF4C-4A6E-859A-1C789B387FBE}"/>
              </a:ext>
            </a:extLst>
          </p:cNvPr>
          <p:cNvSpPr/>
          <p:nvPr/>
        </p:nvSpPr>
        <p:spPr>
          <a:xfrm>
            <a:off x="3192780" y="228636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lcím 2">
            <a:extLst>
              <a:ext uri="{FF2B5EF4-FFF2-40B4-BE49-F238E27FC236}">
                <a16:creationId xmlns:a16="http://schemas.microsoft.com/office/drawing/2014/main" id="{E23E94D3-4ED6-44EA-A12D-911045E27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9935" y="247648"/>
            <a:ext cx="8192065" cy="610773"/>
          </a:xfrm>
        </p:spPr>
        <p:txBody>
          <a:bodyPr>
            <a:noAutofit/>
          </a:bodyPr>
          <a:lstStyle/>
          <a:p>
            <a:r>
              <a:rPr lang="hu-HU" sz="2800" dirty="0"/>
              <a:t>Elkészült és jövőben tervezett energetikai beruházások.</a:t>
            </a:r>
          </a:p>
        </p:txBody>
      </p:sp>
      <p:sp>
        <p:nvSpPr>
          <p:cNvPr id="12" name="Alcím 2">
            <a:extLst>
              <a:ext uri="{FF2B5EF4-FFF2-40B4-BE49-F238E27FC236}">
                <a16:creationId xmlns:a16="http://schemas.microsoft.com/office/drawing/2014/main" id="{4ED0EA8B-D257-44DC-A491-6700BFBBB7EB}"/>
              </a:ext>
            </a:extLst>
          </p:cNvPr>
          <p:cNvSpPr txBox="1">
            <a:spLocks/>
          </p:cNvSpPr>
          <p:nvPr/>
        </p:nvSpPr>
        <p:spPr>
          <a:xfrm>
            <a:off x="5583935" y="858421"/>
            <a:ext cx="6608065" cy="772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dirty="0" err="1"/>
              <a:t>Cinkota</a:t>
            </a:r>
            <a:r>
              <a:rPr lang="hu-HU" sz="2800" dirty="0"/>
              <a:t> busz telephely fűtésrekonstrukciója</a:t>
            </a:r>
          </a:p>
        </p:txBody>
      </p:sp>
      <p:sp>
        <p:nvSpPr>
          <p:cNvPr id="22" name="Nyíl: jobbra mutató 21">
            <a:extLst>
              <a:ext uri="{FF2B5EF4-FFF2-40B4-BE49-F238E27FC236}">
                <a16:creationId xmlns:a16="http://schemas.microsoft.com/office/drawing/2014/main" id="{59DD9D60-E3B0-48DB-B1A7-437D81C0513F}"/>
              </a:ext>
            </a:extLst>
          </p:cNvPr>
          <p:cNvSpPr/>
          <p:nvPr/>
        </p:nvSpPr>
        <p:spPr>
          <a:xfrm>
            <a:off x="4978829" y="926235"/>
            <a:ext cx="672483" cy="292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675088BC-0FEA-4455-B3C0-9B6BBD8C9161}"/>
              </a:ext>
            </a:extLst>
          </p:cNvPr>
          <p:cNvSpPr/>
          <p:nvPr/>
        </p:nvSpPr>
        <p:spPr>
          <a:xfrm>
            <a:off x="5352231" y="2830247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EEF408D-D67D-4AFF-9C7E-1CA89FB2B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301" y="2053188"/>
            <a:ext cx="5339695" cy="41045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867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4A6B444E-74DF-4E5F-A3D1-B65EEE000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79" y="247648"/>
            <a:ext cx="6608064" cy="6233138"/>
          </a:xfrm>
          <a:prstGeom prst="rect">
            <a:avLst/>
          </a:prstGeom>
        </p:spPr>
      </p:pic>
      <p:sp>
        <p:nvSpPr>
          <p:cNvPr id="18" name="Szabadkézi sokszög: alakzat 17">
            <a:extLst>
              <a:ext uri="{FF2B5EF4-FFF2-40B4-BE49-F238E27FC236}">
                <a16:creationId xmlns:a16="http://schemas.microsoft.com/office/drawing/2014/main" id="{F9A4D2BA-D389-4A9E-8191-59FBF4BB8CCD}"/>
              </a:ext>
            </a:extLst>
          </p:cNvPr>
          <p:cNvSpPr/>
          <p:nvPr/>
        </p:nvSpPr>
        <p:spPr>
          <a:xfrm rot="19997095">
            <a:off x="1928645" y="1434738"/>
            <a:ext cx="3671272" cy="2463799"/>
          </a:xfrm>
          <a:custGeom>
            <a:avLst/>
            <a:gdLst>
              <a:gd name="connsiteX0" fmla="*/ 1155372 w 3675124"/>
              <a:gd name="connsiteY0" fmla="*/ 133290 h 2463799"/>
              <a:gd name="connsiteX1" fmla="*/ 1257561 w 3675124"/>
              <a:gd name="connsiteY1" fmla="*/ 193464 h 2463799"/>
              <a:gd name="connsiteX2" fmla="*/ 1279007 w 3675124"/>
              <a:gd name="connsiteY2" fmla="*/ 209500 h 2463799"/>
              <a:gd name="connsiteX3" fmla="*/ 1279395 w 3675124"/>
              <a:gd name="connsiteY3" fmla="*/ 209587 h 2463799"/>
              <a:gd name="connsiteX4" fmla="*/ 2553092 w 3675124"/>
              <a:gd name="connsiteY4" fmla="*/ 1090089 h 2463799"/>
              <a:gd name="connsiteX5" fmla="*/ 3227116 w 3675124"/>
              <a:gd name="connsiteY5" fmla="*/ 1738233 h 2463799"/>
              <a:gd name="connsiteX6" fmla="*/ 3380895 w 3675124"/>
              <a:gd name="connsiteY6" fmla="*/ 1913870 h 2463799"/>
              <a:gd name="connsiteX7" fmla="*/ 3395339 w 3675124"/>
              <a:gd name="connsiteY7" fmla="*/ 1922101 h 2463799"/>
              <a:gd name="connsiteX8" fmla="*/ 3659135 w 3675124"/>
              <a:gd name="connsiteY8" fmla="*/ 2359584 h 2463799"/>
              <a:gd name="connsiteX9" fmla="*/ 3634139 w 3675124"/>
              <a:gd name="connsiteY9" fmla="*/ 2381940 h 2463799"/>
              <a:gd name="connsiteX10" fmla="*/ 3631812 w 3675124"/>
              <a:gd name="connsiteY10" fmla="*/ 2395404 h 2463799"/>
              <a:gd name="connsiteX11" fmla="*/ 3605698 w 3675124"/>
              <a:gd name="connsiteY11" fmla="*/ 2407377 h 2463799"/>
              <a:gd name="connsiteX12" fmla="*/ 3572511 w 3675124"/>
              <a:gd name="connsiteY12" fmla="*/ 2437059 h 2463799"/>
              <a:gd name="connsiteX13" fmla="*/ 3050604 w 3675124"/>
              <a:gd name="connsiteY13" fmla="*/ 2364363 h 2463799"/>
              <a:gd name="connsiteX14" fmla="*/ 2681266 w 3675124"/>
              <a:gd name="connsiteY14" fmla="*/ 1988515 h 2463799"/>
              <a:gd name="connsiteX15" fmla="*/ 2638999 w 3675124"/>
              <a:gd name="connsiteY15" fmla="*/ 1880972 h 2463799"/>
              <a:gd name="connsiteX16" fmla="*/ 2445831 w 3675124"/>
              <a:gd name="connsiteY16" fmla="*/ 1727123 h 2463799"/>
              <a:gd name="connsiteX17" fmla="*/ 2187925 w 3675124"/>
              <a:gd name="connsiteY17" fmla="*/ 1510715 h 2463799"/>
              <a:gd name="connsiteX18" fmla="*/ 2031556 w 3675124"/>
              <a:gd name="connsiteY18" fmla="*/ 1381556 h 2463799"/>
              <a:gd name="connsiteX19" fmla="*/ 1965247 w 3675124"/>
              <a:gd name="connsiteY19" fmla="*/ 1366461 h 2463799"/>
              <a:gd name="connsiteX20" fmla="*/ 1772684 w 3675124"/>
              <a:gd name="connsiteY20" fmla="*/ 1371677 h 2463799"/>
              <a:gd name="connsiteX21" fmla="*/ 1723127 w 3675124"/>
              <a:gd name="connsiteY21" fmla="*/ 1378913 h 2463799"/>
              <a:gd name="connsiteX22" fmla="*/ 1698343 w 3675124"/>
              <a:gd name="connsiteY22" fmla="*/ 1391713 h 2463799"/>
              <a:gd name="connsiteX23" fmla="*/ 1236585 w 3675124"/>
              <a:gd name="connsiteY23" fmla="*/ 1475691 h 2463799"/>
              <a:gd name="connsiteX24" fmla="*/ 1004936 w 3675124"/>
              <a:gd name="connsiteY24" fmla="*/ 1236019 h 2463799"/>
              <a:gd name="connsiteX25" fmla="*/ 988559 w 3675124"/>
              <a:gd name="connsiteY25" fmla="*/ 1210970 h 2463799"/>
              <a:gd name="connsiteX26" fmla="*/ 943293 w 3675124"/>
              <a:gd name="connsiteY26" fmla="*/ 1188859 h 2463799"/>
              <a:gd name="connsiteX27" fmla="*/ 675265 w 3675124"/>
              <a:gd name="connsiteY27" fmla="*/ 1087250 h 2463799"/>
              <a:gd name="connsiteX28" fmla="*/ 22259 w 3675124"/>
              <a:gd name="connsiteY28" fmla="*/ 174462 h 2463799"/>
              <a:gd name="connsiteX29" fmla="*/ 1155372 w 3675124"/>
              <a:gd name="connsiteY29" fmla="*/ 133290 h 2463799"/>
              <a:gd name="connsiteX0" fmla="*/ 1155372 w 3676129"/>
              <a:gd name="connsiteY0" fmla="*/ 133290 h 2463799"/>
              <a:gd name="connsiteX1" fmla="*/ 1257561 w 3676129"/>
              <a:gd name="connsiteY1" fmla="*/ 193464 h 2463799"/>
              <a:gd name="connsiteX2" fmla="*/ 1279007 w 3676129"/>
              <a:gd name="connsiteY2" fmla="*/ 209500 h 2463799"/>
              <a:gd name="connsiteX3" fmla="*/ 1279395 w 3676129"/>
              <a:gd name="connsiteY3" fmla="*/ 209587 h 2463799"/>
              <a:gd name="connsiteX4" fmla="*/ 2553092 w 3676129"/>
              <a:gd name="connsiteY4" fmla="*/ 1090089 h 2463799"/>
              <a:gd name="connsiteX5" fmla="*/ 3227116 w 3676129"/>
              <a:gd name="connsiteY5" fmla="*/ 1738233 h 2463799"/>
              <a:gd name="connsiteX6" fmla="*/ 3380895 w 3676129"/>
              <a:gd name="connsiteY6" fmla="*/ 1913870 h 2463799"/>
              <a:gd name="connsiteX7" fmla="*/ 3395339 w 3676129"/>
              <a:gd name="connsiteY7" fmla="*/ 1922101 h 2463799"/>
              <a:gd name="connsiteX8" fmla="*/ 3660233 w 3676129"/>
              <a:gd name="connsiteY8" fmla="*/ 2346808 h 2463799"/>
              <a:gd name="connsiteX9" fmla="*/ 3634139 w 3676129"/>
              <a:gd name="connsiteY9" fmla="*/ 2381940 h 2463799"/>
              <a:gd name="connsiteX10" fmla="*/ 3631812 w 3676129"/>
              <a:gd name="connsiteY10" fmla="*/ 2395404 h 2463799"/>
              <a:gd name="connsiteX11" fmla="*/ 3605698 w 3676129"/>
              <a:gd name="connsiteY11" fmla="*/ 2407377 h 2463799"/>
              <a:gd name="connsiteX12" fmla="*/ 3572511 w 3676129"/>
              <a:gd name="connsiteY12" fmla="*/ 2437059 h 2463799"/>
              <a:gd name="connsiteX13" fmla="*/ 3050604 w 3676129"/>
              <a:gd name="connsiteY13" fmla="*/ 2364363 h 2463799"/>
              <a:gd name="connsiteX14" fmla="*/ 2681266 w 3676129"/>
              <a:gd name="connsiteY14" fmla="*/ 1988515 h 2463799"/>
              <a:gd name="connsiteX15" fmla="*/ 2638999 w 3676129"/>
              <a:gd name="connsiteY15" fmla="*/ 1880972 h 2463799"/>
              <a:gd name="connsiteX16" fmla="*/ 2445831 w 3676129"/>
              <a:gd name="connsiteY16" fmla="*/ 1727123 h 2463799"/>
              <a:gd name="connsiteX17" fmla="*/ 2187925 w 3676129"/>
              <a:gd name="connsiteY17" fmla="*/ 1510715 h 2463799"/>
              <a:gd name="connsiteX18" fmla="*/ 2031556 w 3676129"/>
              <a:gd name="connsiteY18" fmla="*/ 1381556 h 2463799"/>
              <a:gd name="connsiteX19" fmla="*/ 1965247 w 3676129"/>
              <a:gd name="connsiteY19" fmla="*/ 1366461 h 2463799"/>
              <a:gd name="connsiteX20" fmla="*/ 1772684 w 3676129"/>
              <a:gd name="connsiteY20" fmla="*/ 1371677 h 2463799"/>
              <a:gd name="connsiteX21" fmla="*/ 1723127 w 3676129"/>
              <a:gd name="connsiteY21" fmla="*/ 1378913 h 2463799"/>
              <a:gd name="connsiteX22" fmla="*/ 1698343 w 3676129"/>
              <a:gd name="connsiteY22" fmla="*/ 1391713 h 2463799"/>
              <a:gd name="connsiteX23" fmla="*/ 1236585 w 3676129"/>
              <a:gd name="connsiteY23" fmla="*/ 1475691 h 2463799"/>
              <a:gd name="connsiteX24" fmla="*/ 1004936 w 3676129"/>
              <a:gd name="connsiteY24" fmla="*/ 1236019 h 2463799"/>
              <a:gd name="connsiteX25" fmla="*/ 988559 w 3676129"/>
              <a:gd name="connsiteY25" fmla="*/ 1210970 h 2463799"/>
              <a:gd name="connsiteX26" fmla="*/ 943293 w 3676129"/>
              <a:gd name="connsiteY26" fmla="*/ 1188859 h 2463799"/>
              <a:gd name="connsiteX27" fmla="*/ 675265 w 3676129"/>
              <a:gd name="connsiteY27" fmla="*/ 1087250 h 2463799"/>
              <a:gd name="connsiteX28" fmla="*/ 22259 w 3676129"/>
              <a:gd name="connsiteY28" fmla="*/ 174462 h 2463799"/>
              <a:gd name="connsiteX29" fmla="*/ 1155372 w 3676129"/>
              <a:gd name="connsiteY29" fmla="*/ 133290 h 2463799"/>
              <a:gd name="connsiteX0" fmla="*/ 1155372 w 3676129"/>
              <a:gd name="connsiteY0" fmla="*/ 133290 h 2463799"/>
              <a:gd name="connsiteX1" fmla="*/ 1257561 w 3676129"/>
              <a:gd name="connsiteY1" fmla="*/ 193464 h 2463799"/>
              <a:gd name="connsiteX2" fmla="*/ 1279007 w 3676129"/>
              <a:gd name="connsiteY2" fmla="*/ 209500 h 2463799"/>
              <a:gd name="connsiteX3" fmla="*/ 1279395 w 3676129"/>
              <a:gd name="connsiteY3" fmla="*/ 209587 h 2463799"/>
              <a:gd name="connsiteX4" fmla="*/ 2553092 w 3676129"/>
              <a:gd name="connsiteY4" fmla="*/ 1090089 h 2463799"/>
              <a:gd name="connsiteX5" fmla="*/ 3059302 w 3676129"/>
              <a:gd name="connsiteY5" fmla="*/ 1568470 h 2463799"/>
              <a:gd name="connsiteX6" fmla="*/ 3380895 w 3676129"/>
              <a:gd name="connsiteY6" fmla="*/ 1913870 h 2463799"/>
              <a:gd name="connsiteX7" fmla="*/ 3395339 w 3676129"/>
              <a:gd name="connsiteY7" fmla="*/ 1922101 h 2463799"/>
              <a:gd name="connsiteX8" fmla="*/ 3660233 w 3676129"/>
              <a:gd name="connsiteY8" fmla="*/ 2346808 h 2463799"/>
              <a:gd name="connsiteX9" fmla="*/ 3634139 w 3676129"/>
              <a:gd name="connsiteY9" fmla="*/ 2381940 h 2463799"/>
              <a:gd name="connsiteX10" fmla="*/ 3631812 w 3676129"/>
              <a:gd name="connsiteY10" fmla="*/ 2395404 h 2463799"/>
              <a:gd name="connsiteX11" fmla="*/ 3605698 w 3676129"/>
              <a:gd name="connsiteY11" fmla="*/ 2407377 h 2463799"/>
              <a:gd name="connsiteX12" fmla="*/ 3572511 w 3676129"/>
              <a:gd name="connsiteY12" fmla="*/ 2437059 h 2463799"/>
              <a:gd name="connsiteX13" fmla="*/ 3050604 w 3676129"/>
              <a:gd name="connsiteY13" fmla="*/ 2364363 h 2463799"/>
              <a:gd name="connsiteX14" fmla="*/ 2681266 w 3676129"/>
              <a:gd name="connsiteY14" fmla="*/ 1988515 h 2463799"/>
              <a:gd name="connsiteX15" fmla="*/ 2638999 w 3676129"/>
              <a:gd name="connsiteY15" fmla="*/ 1880972 h 2463799"/>
              <a:gd name="connsiteX16" fmla="*/ 2445831 w 3676129"/>
              <a:gd name="connsiteY16" fmla="*/ 1727123 h 2463799"/>
              <a:gd name="connsiteX17" fmla="*/ 2187925 w 3676129"/>
              <a:gd name="connsiteY17" fmla="*/ 1510715 h 2463799"/>
              <a:gd name="connsiteX18" fmla="*/ 2031556 w 3676129"/>
              <a:gd name="connsiteY18" fmla="*/ 1381556 h 2463799"/>
              <a:gd name="connsiteX19" fmla="*/ 1965247 w 3676129"/>
              <a:gd name="connsiteY19" fmla="*/ 1366461 h 2463799"/>
              <a:gd name="connsiteX20" fmla="*/ 1772684 w 3676129"/>
              <a:gd name="connsiteY20" fmla="*/ 1371677 h 2463799"/>
              <a:gd name="connsiteX21" fmla="*/ 1723127 w 3676129"/>
              <a:gd name="connsiteY21" fmla="*/ 1378913 h 2463799"/>
              <a:gd name="connsiteX22" fmla="*/ 1698343 w 3676129"/>
              <a:gd name="connsiteY22" fmla="*/ 1391713 h 2463799"/>
              <a:gd name="connsiteX23" fmla="*/ 1236585 w 3676129"/>
              <a:gd name="connsiteY23" fmla="*/ 1475691 h 2463799"/>
              <a:gd name="connsiteX24" fmla="*/ 1004936 w 3676129"/>
              <a:gd name="connsiteY24" fmla="*/ 1236019 h 2463799"/>
              <a:gd name="connsiteX25" fmla="*/ 988559 w 3676129"/>
              <a:gd name="connsiteY25" fmla="*/ 1210970 h 2463799"/>
              <a:gd name="connsiteX26" fmla="*/ 943293 w 3676129"/>
              <a:gd name="connsiteY26" fmla="*/ 1188859 h 2463799"/>
              <a:gd name="connsiteX27" fmla="*/ 675265 w 3676129"/>
              <a:gd name="connsiteY27" fmla="*/ 1087250 h 2463799"/>
              <a:gd name="connsiteX28" fmla="*/ 22259 w 3676129"/>
              <a:gd name="connsiteY28" fmla="*/ 174462 h 2463799"/>
              <a:gd name="connsiteX29" fmla="*/ 1155372 w 3676129"/>
              <a:gd name="connsiteY29" fmla="*/ 133290 h 2463799"/>
              <a:gd name="connsiteX0" fmla="*/ 1155372 w 3676129"/>
              <a:gd name="connsiteY0" fmla="*/ 133290 h 2463799"/>
              <a:gd name="connsiteX1" fmla="*/ 1257561 w 3676129"/>
              <a:gd name="connsiteY1" fmla="*/ 193464 h 2463799"/>
              <a:gd name="connsiteX2" fmla="*/ 1279007 w 3676129"/>
              <a:gd name="connsiteY2" fmla="*/ 209500 h 2463799"/>
              <a:gd name="connsiteX3" fmla="*/ 1279395 w 3676129"/>
              <a:gd name="connsiteY3" fmla="*/ 209587 h 2463799"/>
              <a:gd name="connsiteX4" fmla="*/ 2553092 w 3676129"/>
              <a:gd name="connsiteY4" fmla="*/ 1090089 h 2463799"/>
              <a:gd name="connsiteX5" fmla="*/ 3059302 w 3676129"/>
              <a:gd name="connsiteY5" fmla="*/ 1568470 h 2463799"/>
              <a:gd name="connsiteX6" fmla="*/ 3250284 w 3676129"/>
              <a:gd name="connsiteY6" fmla="*/ 1770828 h 2463799"/>
              <a:gd name="connsiteX7" fmla="*/ 3395339 w 3676129"/>
              <a:gd name="connsiteY7" fmla="*/ 1922101 h 2463799"/>
              <a:gd name="connsiteX8" fmla="*/ 3660233 w 3676129"/>
              <a:gd name="connsiteY8" fmla="*/ 2346808 h 2463799"/>
              <a:gd name="connsiteX9" fmla="*/ 3634139 w 3676129"/>
              <a:gd name="connsiteY9" fmla="*/ 2381940 h 2463799"/>
              <a:gd name="connsiteX10" fmla="*/ 3631812 w 3676129"/>
              <a:gd name="connsiteY10" fmla="*/ 2395404 h 2463799"/>
              <a:gd name="connsiteX11" fmla="*/ 3605698 w 3676129"/>
              <a:gd name="connsiteY11" fmla="*/ 2407377 h 2463799"/>
              <a:gd name="connsiteX12" fmla="*/ 3572511 w 3676129"/>
              <a:gd name="connsiteY12" fmla="*/ 2437059 h 2463799"/>
              <a:gd name="connsiteX13" fmla="*/ 3050604 w 3676129"/>
              <a:gd name="connsiteY13" fmla="*/ 2364363 h 2463799"/>
              <a:gd name="connsiteX14" fmla="*/ 2681266 w 3676129"/>
              <a:gd name="connsiteY14" fmla="*/ 1988515 h 2463799"/>
              <a:gd name="connsiteX15" fmla="*/ 2638999 w 3676129"/>
              <a:gd name="connsiteY15" fmla="*/ 1880972 h 2463799"/>
              <a:gd name="connsiteX16" fmla="*/ 2445831 w 3676129"/>
              <a:gd name="connsiteY16" fmla="*/ 1727123 h 2463799"/>
              <a:gd name="connsiteX17" fmla="*/ 2187925 w 3676129"/>
              <a:gd name="connsiteY17" fmla="*/ 1510715 h 2463799"/>
              <a:gd name="connsiteX18" fmla="*/ 2031556 w 3676129"/>
              <a:gd name="connsiteY18" fmla="*/ 1381556 h 2463799"/>
              <a:gd name="connsiteX19" fmla="*/ 1965247 w 3676129"/>
              <a:gd name="connsiteY19" fmla="*/ 1366461 h 2463799"/>
              <a:gd name="connsiteX20" fmla="*/ 1772684 w 3676129"/>
              <a:gd name="connsiteY20" fmla="*/ 1371677 h 2463799"/>
              <a:gd name="connsiteX21" fmla="*/ 1723127 w 3676129"/>
              <a:gd name="connsiteY21" fmla="*/ 1378913 h 2463799"/>
              <a:gd name="connsiteX22" fmla="*/ 1698343 w 3676129"/>
              <a:gd name="connsiteY22" fmla="*/ 1391713 h 2463799"/>
              <a:gd name="connsiteX23" fmla="*/ 1236585 w 3676129"/>
              <a:gd name="connsiteY23" fmla="*/ 1475691 h 2463799"/>
              <a:gd name="connsiteX24" fmla="*/ 1004936 w 3676129"/>
              <a:gd name="connsiteY24" fmla="*/ 1236019 h 2463799"/>
              <a:gd name="connsiteX25" fmla="*/ 988559 w 3676129"/>
              <a:gd name="connsiteY25" fmla="*/ 1210970 h 2463799"/>
              <a:gd name="connsiteX26" fmla="*/ 943293 w 3676129"/>
              <a:gd name="connsiteY26" fmla="*/ 1188859 h 2463799"/>
              <a:gd name="connsiteX27" fmla="*/ 675265 w 3676129"/>
              <a:gd name="connsiteY27" fmla="*/ 1087250 h 2463799"/>
              <a:gd name="connsiteX28" fmla="*/ 22259 w 3676129"/>
              <a:gd name="connsiteY28" fmla="*/ 174462 h 2463799"/>
              <a:gd name="connsiteX29" fmla="*/ 1155372 w 3676129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88559 w 3671272"/>
              <a:gd name="connsiteY25" fmla="*/ 1210970 h 2463799"/>
              <a:gd name="connsiteX26" fmla="*/ 943293 w 3671272"/>
              <a:gd name="connsiteY26" fmla="*/ 1188859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88559 w 3671272"/>
              <a:gd name="connsiteY25" fmla="*/ 1210970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88559 w 3671272"/>
              <a:gd name="connsiteY25" fmla="*/ 1210970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998528 w 3671272"/>
              <a:gd name="connsiteY24" fmla="*/ 1243456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44051 w 3671272"/>
              <a:gd name="connsiteY23" fmla="*/ 1471450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44051 w 3671272"/>
              <a:gd name="connsiteY23" fmla="*/ 1471450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671272" h="2463799">
                <a:moveTo>
                  <a:pt x="1155372" y="133290"/>
                </a:moveTo>
                <a:cubicBezTo>
                  <a:pt x="1187633" y="149277"/>
                  <a:pt x="1222039" y="169600"/>
                  <a:pt x="1257561" y="193464"/>
                </a:cubicBezTo>
                <a:lnTo>
                  <a:pt x="1279007" y="209500"/>
                </a:lnTo>
                <a:lnTo>
                  <a:pt x="1279395" y="209587"/>
                </a:lnTo>
                <a:cubicBezTo>
                  <a:pt x="1536403" y="300333"/>
                  <a:pt x="2256441" y="863608"/>
                  <a:pt x="2553092" y="1090089"/>
                </a:cubicBezTo>
                <a:cubicBezTo>
                  <a:pt x="2849743" y="1316570"/>
                  <a:pt x="2877684" y="1371030"/>
                  <a:pt x="3059302" y="1568470"/>
                </a:cubicBezTo>
                <a:lnTo>
                  <a:pt x="3250284" y="1770828"/>
                </a:lnTo>
                <a:lnTo>
                  <a:pt x="3314595" y="1849474"/>
                </a:lnTo>
                <a:cubicBezTo>
                  <a:pt x="3523330" y="1983529"/>
                  <a:pt x="3720592" y="2226876"/>
                  <a:pt x="3660233" y="2346808"/>
                </a:cubicBezTo>
                <a:lnTo>
                  <a:pt x="3634139" y="2381940"/>
                </a:lnTo>
                <a:lnTo>
                  <a:pt x="3631812" y="2395404"/>
                </a:lnTo>
                <a:lnTo>
                  <a:pt x="3605698" y="2407377"/>
                </a:lnTo>
                <a:lnTo>
                  <a:pt x="3572511" y="2437059"/>
                </a:lnTo>
                <a:cubicBezTo>
                  <a:pt x="3454263" y="2489184"/>
                  <a:pt x="3250929" y="2465182"/>
                  <a:pt x="3050604" y="2364363"/>
                </a:cubicBezTo>
                <a:cubicBezTo>
                  <a:pt x="2850278" y="2263544"/>
                  <a:pt x="2709856" y="2114540"/>
                  <a:pt x="2681266" y="1988515"/>
                </a:cubicBezTo>
                <a:lnTo>
                  <a:pt x="2638999" y="1880972"/>
                </a:lnTo>
                <a:lnTo>
                  <a:pt x="2445831" y="1727123"/>
                </a:lnTo>
                <a:cubicBezTo>
                  <a:pt x="2361291" y="1658643"/>
                  <a:pt x="2275000" y="1586309"/>
                  <a:pt x="2187925" y="1510715"/>
                </a:cubicBezTo>
                <a:lnTo>
                  <a:pt x="2031556" y="1381556"/>
                </a:lnTo>
                <a:cubicBezTo>
                  <a:pt x="2022568" y="1384013"/>
                  <a:pt x="1974235" y="1364004"/>
                  <a:pt x="1965247" y="1366461"/>
                </a:cubicBezTo>
                <a:cubicBezTo>
                  <a:pt x="1892302" y="1343238"/>
                  <a:pt x="1845910" y="1371677"/>
                  <a:pt x="1772684" y="1371677"/>
                </a:cubicBezTo>
                <a:lnTo>
                  <a:pt x="1723127" y="1378913"/>
                </a:lnTo>
                <a:cubicBezTo>
                  <a:pt x="1723012" y="1389946"/>
                  <a:pt x="1698458" y="1380680"/>
                  <a:pt x="1698343" y="1391713"/>
                </a:cubicBezTo>
                <a:cubicBezTo>
                  <a:pt x="1563146" y="1527922"/>
                  <a:pt x="1356772" y="1499522"/>
                  <a:pt x="1244051" y="1471450"/>
                </a:cubicBezTo>
                <a:cubicBezTo>
                  <a:pt x="1131330" y="1443378"/>
                  <a:pt x="1092809" y="1345538"/>
                  <a:pt x="1009163" y="1248809"/>
                </a:cubicBezTo>
                <a:lnTo>
                  <a:pt x="979995" y="1227987"/>
                </a:lnTo>
                <a:lnTo>
                  <a:pt x="930475" y="1203733"/>
                </a:lnTo>
                <a:cubicBezTo>
                  <a:pt x="817007" y="1157818"/>
                  <a:pt x="758222" y="1128361"/>
                  <a:pt x="675265" y="1087250"/>
                </a:cubicBezTo>
                <a:cubicBezTo>
                  <a:pt x="380307" y="941079"/>
                  <a:pt x="-110319" y="437891"/>
                  <a:pt x="22259" y="174462"/>
                </a:cubicBezTo>
                <a:cubicBezTo>
                  <a:pt x="154837" y="-88967"/>
                  <a:pt x="860414" y="-12881"/>
                  <a:pt x="1155372" y="13329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43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E1DA1007-B744-41BE-9D40-C9E9D5415C20}"/>
              </a:ext>
            </a:extLst>
          </p:cNvPr>
          <p:cNvSpPr/>
          <p:nvPr/>
        </p:nvSpPr>
        <p:spPr>
          <a:xfrm>
            <a:off x="3192780" y="288834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F6F5E1E7-EBC1-41EE-819A-77F8D4490F22}"/>
              </a:ext>
            </a:extLst>
          </p:cNvPr>
          <p:cNvSpPr/>
          <p:nvPr/>
        </p:nvSpPr>
        <p:spPr>
          <a:xfrm>
            <a:off x="2621280" y="2811417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6D4E22DF-25C2-485A-A677-526A43BB39D1}"/>
              </a:ext>
            </a:extLst>
          </p:cNvPr>
          <p:cNvSpPr/>
          <p:nvPr/>
        </p:nvSpPr>
        <p:spPr>
          <a:xfrm>
            <a:off x="1767840" y="2476500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E4E0CCF9-AF4C-4A6E-859A-1C789B387FBE}"/>
              </a:ext>
            </a:extLst>
          </p:cNvPr>
          <p:cNvSpPr/>
          <p:nvPr/>
        </p:nvSpPr>
        <p:spPr>
          <a:xfrm>
            <a:off x="3192780" y="228636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lcím 2">
            <a:extLst>
              <a:ext uri="{FF2B5EF4-FFF2-40B4-BE49-F238E27FC236}">
                <a16:creationId xmlns:a16="http://schemas.microsoft.com/office/drawing/2014/main" id="{E23E94D3-4ED6-44EA-A12D-911045E27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9935" y="247648"/>
            <a:ext cx="8192065" cy="610773"/>
          </a:xfrm>
        </p:spPr>
        <p:txBody>
          <a:bodyPr>
            <a:noAutofit/>
          </a:bodyPr>
          <a:lstStyle/>
          <a:p>
            <a:r>
              <a:rPr lang="hu-HU" sz="2800" dirty="0"/>
              <a:t>Elkészült és jövőben tervezett energetikai beruházások.</a:t>
            </a:r>
          </a:p>
        </p:txBody>
      </p:sp>
      <p:sp>
        <p:nvSpPr>
          <p:cNvPr id="22" name="Nyíl: jobbra mutató 21">
            <a:extLst>
              <a:ext uri="{FF2B5EF4-FFF2-40B4-BE49-F238E27FC236}">
                <a16:creationId xmlns:a16="http://schemas.microsoft.com/office/drawing/2014/main" id="{59DD9D60-E3B0-48DB-B1A7-437D81C0513F}"/>
              </a:ext>
            </a:extLst>
          </p:cNvPr>
          <p:cNvSpPr/>
          <p:nvPr/>
        </p:nvSpPr>
        <p:spPr>
          <a:xfrm>
            <a:off x="4978829" y="926235"/>
            <a:ext cx="672483" cy="292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675088BC-0FEA-4455-B3C0-9B6BBD8C9161}"/>
              </a:ext>
            </a:extLst>
          </p:cNvPr>
          <p:cNvSpPr/>
          <p:nvPr/>
        </p:nvSpPr>
        <p:spPr>
          <a:xfrm>
            <a:off x="5352231" y="2830247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Alcím 2">
            <a:extLst>
              <a:ext uri="{FF2B5EF4-FFF2-40B4-BE49-F238E27FC236}">
                <a16:creationId xmlns:a16="http://schemas.microsoft.com/office/drawing/2014/main" id="{860046FB-EB08-4AFD-9469-114A2E84E1C3}"/>
              </a:ext>
            </a:extLst>
          </p:cNvPr>
          <p:cNvSpPr txBox="1">
            <a:spLocks/>
          </p:cNvSpPr>
          <p:nvPr/>
        </p:nvSpPr>
        <p:spPr>
          <a:xfrm>
            <a:off x="5804034" y="881193"/>
            <a:ext cx="5188017" cy="10438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200" b="1" dirty="0"/>
              <a:t>A fűtési rendszer korszerűsítések mellett </a:t>
            </a:r>
            <a:br>
              <a:rPr lang="hu-HU" sz="2200" b="1" dirty="0"/>
            </a:br>
            <a:r>
              <a:rPr lang="hu-HU" sz="2200" b="1" dirty="0"/>
              <a:t>napelemes és napkollektoros rendszerek </a:t>
            </a:r>
            <a:br>
              <a:rPr lang="hu-HU" sz="2200" b="1" dirty="0"/>
            </a:br>
            <a:r>
              <a:rPr lang="hu-HU" sz="2200" b="1" dirty="0"/>
              <a:t>is telepítésre kerültek és kerülnek:</a:t>
            </a:r>
          </a:p>
        </p:txBody>
      </p:sp>
      <p:sp>
        <p:nvSpPr>
          <p:cNvPr id="25" name="Alcím 2">
            <a:extLst>
              <a:ext uri="{FF2B5EF4-FFF2-40B4-BE49-F238E27FC236}">
                <a16:creationId xmlns:a16="http://schemas.microsoft.com/office/drawing/2014/main" id="{C938A6DE-9E6D-4B8D-B619-CB55AF29C952}"/>
              </a:ext>
            </a:extLst>
          </p:cNvPr>
          <p:cNvSpPr txBox="1">
            <a:spLocks/>
          </p:cNvSpPr>
          <p:nvPr/>
        </p:nvSpPr>
        <p:spPr>
          <a:xfrm>
            <a:off x="6919900" y="1925052"/>
            <a:ext cx="6149499" cy="5043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200" dirty="0" err="1"/>
              <a:t>Cinkota</a:t>
            </a:r>
            <a:r>
              <a:rPr lang="hu-HU" sz="2200" dirty="0"/>
              <a:t> busz telephely napkollektoros </a:t>
            </a:r>
            <a:br>
              <a:rPr lang="hu-HU" sz="2200" dirty="0"/>
            </a:br>
            <a:r>
              <a:rPr lang="hu-HU" sz="2200" dirty="0"/>
              <a:t>rendszer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200" dirty="0" err="1"/>
              <a:t>Szépilona</a:t>
            </a:r>
            <a:r>
              <a:rPr lang="hu-HU" sz="2200" dirty="0"/>
              <a:t> villamos kocsiszín </a:t>
            </a:r>
            <a:br>
              <a:rPr lang="hu-HU" sz="2200" dirty="0"/>
            </a:br>
            <a:r>
              <a:rPr lang="hu-HU" sz="2200" dirty="0"/>
              <a:t>napkollektoros rendszer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200" dirty="0"/>
              <a:t>Száva villamos kocsiszín napkollektoros </a:t>
            </a:r>
            <a:br>
              <a:rPr lang="hu-HU" sz="2200" dirty="0"/>
            </a:br>
            <a:r>
              <a:rPr lang="hu-HU" sz="2200" dirty="0"/>
              <a:t>rendsz.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200" dirty="0"/>
              <a:t>Galyatető pihenőház napkollektoros </a:t>
            </a:r>
            <a:br>
              <a:rPr lang="hu-HU" sz="2200" dirty="0"/>
            </a:br>
            <a:r>
              <a:rPr lang="hu-HU" sz="2200" dirty="0"/>
              <a:t>rendszer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200" dirty="0"/>
              <a:t>BKV székház napelemek telepítése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200" dirty="0"/>
              <a:t>Baross kocsiszín napelemes rendszer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200" dirty="0"/>
              <a:t>Kelenföld buszgarázs napelemes rendszer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200" dirty="0"/>
              <a:t>Zách utca napkollektoros rendszer</a:t>
            </a:r>
          </a:p>
        </p:txBody>
      </p:sp>
      <p:sp>
        <p:nvSpPr>
          <p:cNvPr id="3" name="Nap 2">
            <a:extLst>
              <a:ext uri="{FF2B5EF4-FFF2-40B4-BE49-F238E27FC236}">
                <a16:creationId xmlns:a16="http://schemas.microsoft.com/office/drawing/2014/main" id="{C4077614-1939-4E89-840D-DA24BE690521}"/>
              </a:ext>
            </a:extLst>
          </p:cNvPr>
          <p:cNvSpPr/>
          <p:nvPr/>
        </p:nvSpPr>
        <p:spPr>
          <a:xfrm>
            <a:off x="1484779" y="1925052"/>
            <a:ext cx="172015" cy="170848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Nap 25">
            <a:extLst>
              <a:ext uri="{FF2B5EF4-FFF2-40B4-BE49-F238E27FC236}">
                <a16:creationId xmlns:a16="http://schemas.microsoft.com/office/drawing/2014/main" id="{45FFD58F-5A5E-4748-94BD-BF41B6378228}"/>
              </a:ext>
            </a:extLst>
          </p:cNvPr>
          <p:cNvSpPr/>
          <p:nvPr/>
        </p:nvSpPr>
        <p:spPr>
          <a:xfrm>
            <a:off x="3297282" y="1693888"/>
            <a:ext cx="172015" cy="170848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Nap 26">
            <a:extLst>
              <a:ext uri="{FF2B5EF4-FFF2-40B4-BE49-F238E27FC236}">
                <a16:creationId xmlns:a16="http://schemas.microsoft.com/office/drawing/2014/main" id="{DCD486B3-5459-45E0-85A4-AAE092C6FD23}"/>
              </a:ext>
            </a:extLst>
          </p:cNvPr>
          <p:cNvSpPr/>
          <p:nvPr/>
        </p:nvSpPr>
        <p:spPr>
          <a:xfrm>
            <a:off x="2184762" y="3381222"/>
            <a:ext cx="172015" cy="170848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Nap 28">
            <a:extLst>
              <a:ext uri="{FF2B5EF4-FFF2-40B4-BE49-F238E27FC236}">
                <a16:creationId xmlns:a16="http://schemas.microsoft.com/office/drawing/2014/main" id="{C81BC87F-1CEB-4C88-881B-07BE1BAAF8C2}"/>
              </a:ext>
            </a:extLst>
          </p:cNvPr>
          <p:cNvSpPr/>
          <p:nvPr/>
        </p:nvSpPr>
        <p:spPr>
          <a:xfrm>
            <a:off x="3864352" y="1864736"/>
            <a:ext cx="172015" cy="170848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Nap 29">
            <a:extLst>
              <a:ext uri="{FF2B5EF4-FFF2-40B4-BE49-F238E27FC236}">
                <a16:creationId xmlns:a16="http://schemas.microsoft.com/office/drawing/2014/main" id="{9EB4F268-9FDA-473C-85DE-22620D5E0E26}"/>
              </a:ext>
            </a:extLst>
          </p:cNvPr>
          <p:cNvSpPr/>
          <p:nvPr/>
        </p:nvSpPr>
        <p:spPr>
          <a:xfrm>
            <a:off x="5808419" y="3021718"/>
            <a:ext cx="172015" cy="170848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Nap 30">
            <a:extLst>
              <a:ext uri="{FF2B5EF4-FFF2-40B4-BE49-F238E27FC236}">
                <a16:creationId xmlns:a16="http://schemas.microsoft.com/office/drawing/2014/main" id="{84E83761-1BBA-4EB3-8ECF-D79C007F3C9D}"/>
              </a:ext>
            </a:extLst>
          </p:cNvPr>
          <p:cNvSpPr/>
          <p:nvPr/>
        </p:nvSpPr>
        <p:spPr>
          <a:xfrm>
            <a:off x="2582717" y="1807974"/>
            <a:ext cx="172015" cy="170848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Nap 31">
            <a:extLst>
              <a:ext uri="{FF2B5EF4-FFF2-40B4-BE49-F238E27FC236}">
                <a16:creationId xmlns:a16="http://schemas.microsoft.com/office/drawing/2014/main" id="{6BCE6F8E-F3C3-41A2-B3CE-C892CF56AABD}"/>
              </a:ext>
            </a:extLst>
          </p:cNvPr>
          <p:cNvSpPr/>
          <p:nvPr/>
        </p:nvSpPr>
        <p:spPr>
          <a:xfrm>
            <a:off x="1514184" y="2888343"/>
            <a:ext cx="172015" cy="170848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Nap 32">
            <a:extLst>
              <a:ext uri="{FF2B5EF4-FFF2-40B4-BE49-F238E27FC236}">
                <a16:creationId xmlns:a16="http://schemas.microsoft.com/office/drawing/2014/main" id="{18A29939-19C2-41C1-A47C-6E99917E42F0}"/>
              </a:ext>
            </a:extLst>
          </p:cNvPr>
          <p:cNvSpPr/>
          <p:nvPr/>
        </p:nvSpPr>
        <p:spPr>
          <a:xfrm>
            <a:off x="3864352" y="3775937"/>
            <a:ext cx="172015" cy="170848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18C19C0-4C8F-4762-8910-7AFBAB3B9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726" l="5133" r="92015">
                        <a14:foregroundMark x1="20722" y1="16667" x2="20722" y2="16667"/>
                        <a14:foregroundMark x1="19011" y1="11814" x2="19011" y2="11814"/>
                        <a14:foregroundMark x1="20722" y1="13291" x2="20722" y2="13291"/>
                        <a14:foregroundMark x1="20532" y1="14979" x2="20532" y2="14979"/>
                        <a14:foregroundMark x1="18821" y1="16878" x2="18821" y2="16878"/>
                        <a14:foregroundMark x1="22243" y1="12236" x2="22243" y2="12236"/>
                        <a14:foregroundMark x1="20152" y1="20253" x2="20152" y2="20253"/>
                        <a14:foregroundMark x1="17110" y1="49789" x2="17110" y2="49789"/>
                        <a14:foregroundMark x1="17110" y1="52532" x2="17110" y2="52532"/>
                        <a14:foregroundMark x1="18251" y1="53165" x2="18251" y2="53165"/>
                        <a14:foregroundMark x1="16920" y1="53376" x2="16920" y2="53376"/>
                        <a14:foregroundMark x1="15019" y1="48101" x2="18251" y2="45781"/>
                        <a14:foregroundMark x1="23004" y1="17089" x2="23004" y2="17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829" y="4878897"/>
            <a:ext cx="2120427" cy="191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2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/>
      <p:bldP spid="25" grpId="0" uiExpand="1" build="p"/>
      <p:bldP spid="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4A6B444E-74DF-4E5F-A3D1-B65EEE00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79" y="247648"/>
            <a:ext cx="6608064" cy="6233138"/>
          </a:xfrm>
          <a:prstGeom prst="rect">
            <a:avLst/>
          </a:prstGeom>
        </p:spPr>
      </p:pic>
      <p:sp>
        <p:nvSpPr>
          <p:cNvPr id="18" name="Szabadkézi sokszög: alakzat 17">
            <a:extLst>
              <a:ext uri="{FF2B5EF4-FFF2-40B4-BE49-F238E27FC236}">
                <a16:creationId xmlns:a16="http://schemas.microsoft.com/office/drawing/2014/main" id="{F9A4D2BA-D389-4A9E-8191-59FBF4BB8CCD}"/>
              </a:ext>
            </a:extLst>
          </p:cNvPr>
          <p:cNvSpPr/>
          <p:nvPr/>
        </p:nvSpPr>
        <p:spPr>
          <a:xfrm rot="19997095">
            <a:off x="1928645" y="1434738"/>
            <a:ext cx="3671272" cy="2463799"/>
          </a:xfrm>
          <a:custGeom>
            <a:avLst/>
            <a:gdLst>
              <a:gd name="connsiteX0" fmla="*/ 1155372 w 3675124"/>
              <a:gd name="connsiteY0" fmla="*/ 133290 h 2463799"/>
              <a:gd name="connsiteX1" fmla="*/ 1257561 w 3675124"/>
              <a:gd name="connsiteY1" fmla="*/ 193464 h 2463799"/>
              <a:gd name="connsiteX2" fmla="*/ 1279007 w 3675124"/>
              <a:gd name="connsiteY2" fmla="*/ 209500 h 2463799"/>
              <a:gd name="connsiteX3" fmla="*/ 1279395 w 3675124"/>
              <a:gd name="connsiteY3" fmla="*/ 209587 h 2463799"/>
              <a:gd name="connsiteX4" fmla="*/ 2553092 w 3675124"/>
              <a:gd name="connsiteY4" fmla="*/ 1090089 h 2463799"/>
              <a:gd name="connsiteX5" fmla="*/ 3227116 w 3675124"/>
              <a:gd name="connsiteY5" fmla="*/ 1738233 h 2463799"/>
              <a:gd name="connsiteX6" fmla="*/ 3380895 w 3675124"/>
              <a:gd name="connsiteY6" fmla="*/ 1913870 h 2463799"/>
              <a:gd name="connsiteX7" fmla="*/ 3395339 w 3675124"/>
              <a:gd name="connsiteY7" fmla="*/ 1922101 h 2463799"/>
              <a:gd name="connsiteX8" fmla="*/ 3659135 w 3675124"/>
              <a:gd name="connsiteY8" fmla="*/ 2359584 h 2463799"/>
              <a:gd name="connsiteX9" fmla="*/ 3634139 w 3675124"/>
              <a:gd name="connsiteY9" fmla="*/ 2381940 h 2463799"/>
              <a:gd name="connsiteX10" fmla="*/ 3631812 w 3675124"/>
              <a:gd name="connsiteY10" fmla="*/ 2395404 h 2463799"/>
              <a:gd name="connsiteX11" fmla="*/ 3605698 w 3675124"/>
              <a:gd name="connsiteY11" fmla="*/ 2407377 h 2463799"/>
              <a:gd name="connsiteX12" fmla="*/ 3572511 w 3675124"/>
              <a:gd name="connsiteY12" fmla="*/ 2437059 h 2463799"/>
              <a:gd name="connsiteX13" fmla="*/ 3050604 w 3675124"/>
              <a:gd name="connsiteY13" fmla="*/ 2364363 h 2463799"/>
              <a:gd name="connsiteX14" fmla="*/ 2681266 w 3675124"/>
              <a:gd name="connsiteY14" fmla="*/ 1988515 h 2463799"/>
              <a:gd name="connsiteX15" fmla="*/ 2638999 w 3675124"/>
              <a:gd name="connsiteY15" fmla="*/ 1880972 h 2463799"/>
              <a:gd name="connsiteX16" fmla="*/ 2445831 w 3675124"/>
              <a:gd name="connsiteY16" fmla="*/ 1727123 h 2463799"/>
              <a:gd name="connsiteX17" fmla="*/ 2187925 w 3675124"/>
              <a:gd name="connsiteY17" fmla="*/ 1510715 h 2463799"/>
              <a:gd name="connsiteX18" fmla="*/ 2031556 w 3675124"/>
              <a:gd name="connsiteY18" fmla="*/ 1381556 h 2463799"/>
              <a:gd name="connsiteX19" fmla="*/ 1965247 w 3675124"/>
              <a:gd name="connsiteY19" fmla="*/ 1366461 h 2463799"/>
              <a:gd name="connsiteX20" fmla="*/ 1772684 w 3675124"/>
              <a:gd name="connsiteY20" fmla="*/ 1371677 h 2463799"/>
              <a:gd name="connsiteX21" fmla="*/ 1723127 w 3675124"/>
              <a:gd name="connsiteY21" fmla="*/ 1378913 h 2463799"/>
              <a:gd name="connsiteX22" fmla="*/ 1698343 w 3675124"/>
              <a:gd name="connsiteY22" fmla="*/ 1391713 h 2463799"/>
              <a:gd name="connsiteX23" fmla="*/ 1236585 w 3675124"/>
              <a:gd name="connsiteY23" fmla="*/ 1475691 h 2463799"/>
              <a:gd name="connsiteX24" fmla="*/ 1004936 w 3675124"/>
              <a:gd name="connsiteY24" fmla="*/ 1236019 h 2463799"/>
              <a:gd name="connsiteX25" fmla="*/ 988559 w 3675124"/>
              <a:gd name="connsiteY25" fmla="*/ 1210970 h 2463799"/>
              <a:gd name="connsiteX26" fmla="*/ 943293 w 3675124"/>
              <a:gd name="connsiteY26" fmla="*/ 1188859 h 2463799"/>
              <a:gd name="connsiteX27" fmla="*/ 675265 w 3675124"/>
              <a:gd name="connsiteY27" fmla="*/ 1087250 h 2463799"/>
              <a:gd name="connsiteX28" fmla="*/ 22259 w 3675124"/>
              <a:gd name="connsiteY28" fmla="*/ 174462 h 2463799"/>
              <a:gd name="connsiteX29" fmla="*/ 1155372 w 3675124"/>
              <a:gd name="connsiteY29" fmla="*/ 133290 h 2463799"/>
              <a:gd name="connsiteX0" fmla="*/ 1155372 w 3676129"/>
              <a:gd name="connsiteY0" fmla="*/ 133290 h 2463799"/>
              <a:gd name="connsiteX1" fmla="*/ 1257561 w 3676129"/>
              <a:gd name="connsiteY1" fmla="*/ 193464 h 2463799"/>
              <a:gd name="connsiteX2" fmla="*/ 1279007 w 3676129"/>
              <a:gd name="connsiteY2" fmla="*/ 209500 h 2463799"/>
              <a:gd name="connsiteX3" fmla="*/ 1279395 w 3676129"/>
              <a:gd name="connsiteY3" fmla="*/ 209587 h 2463799"/>
              <a:gd name="connsiteX4" fmla="*/ 2553092 w 3676129"/>
              <a:gd name="connsiteY4" fmla="*/ 1090089 h 2463799"/>
              <a:gd name="connsiteX5" fmla="*/ 3227116 w 3676129"/>
              <a:gd name="connsiteY5" fmla="*/ 1738233 h 2463799"/>
              <a:gd name="connsiteX6" fmla="*/ 3380895 w 3676129"/>
              <a:gd name="connsiteY6" fmla="*/ 1913870 h 2463799"/>
              <a:gd name="connsiteX7" fmla="*/ 3395339 w 3676129"/>
              <a:gd name="connsiteY7" fmla="*/ 1922101 h 2463799"/>
              <a:gd name="connsiteX8" fmla="*/ 3660233 w 3676129"/>
              <a:gd name="connsiteY8" fmla="*/ 2346808 h 2463799"/>
              <a:gd name="connsiteX9" fmla="*/ 3634139 w 3676129"/>
              <a:gd name="connsiteY9" fmla="*/ 2381940 h 2463799"/>
              <a:gd name="connsiteX10" fmla="*/ 3631812 w 3676129"/>
              <a:gd name="connsiteY10" fmla="*/ 2395404 h 2463799"/>
              <a:gd name="connsiteX11" fmla="*/ 3605698 w 3676129"/>
              <a:gd name="connsiteY11" fmla="*/ 2407377 h 2463799"/>
              <a:gd name="connsiteX12" fmla="*/ 3572511 w 3676129"/>
              <a:gd name="connsiteY12" fmla="*/ 2437059 h 2463799"/>
              <a:gd name="connsiteX13" fmla="*/ 3050604 w 3676129"/>
              <a:gd name="connsiteY13" fmla="*/ 2364363 h 2463799"/>
              <a:gd name="connsiteX14" fmla="*/ 2681266 w 3676129"/>
              <a:gd name="connsiteY14" fmla="*/ 1988515 h 2463799"/>
              <a:gd name="connsiteX15" fmla="*/ 2638999 w 3676129"/>
              <a:gd name="connsiteY15" fmla="*/ 1880972 h 2463799"/>
              <a:gd name="connsiteX16" fmla="*/ 2445831 w 3676129"/>
              <a:gd name="connsiteY16" fmla="*/ 1727123 h 2463799"/>
              <a:gd name="connsiteX17" fmla="*/ 2187925 w 3676129"/>
              <a:gd name="connsiteY17" fmla="*/ 1510715 h 2463799"/>
              <a:gd name="connsiteX18" fmla="*/ 2031556 w 3676129"/>
              <a:gd name="connsiteY18" fmla="*/ 1381556 h 2463799"/>
              <a:gd name="connsiteX19" fmla="*/ 1965247 w 3676129"/>
              <a:gd name="connsiteY19" fmla="*/ 1366461 h 2463799"/>
              <a:gd name="connsiteX20" fmla="*/ 1772684 w 3676129"/>
              <a:gd name="connsiteY20" fmla="*/ 1371677 h 2463799"/>
              <a:gd name="connsiteX21" fmla="*/ 1723127 w 3676129"/>
              <a:gd name="connsiteY21" fmla="*/ 1378913 h 2463799"/>
              <a:gd name="connsiteX22" fmla="*/ 1698343 w 3676129"/>
              <a:gd name="connsiteY22" fmla="*/ 1391713 h 2463799"/>
              <a:gd name="connsiteX23" fmla="*/ 1236585 w 3676129"/>
              <a:gd name="connsiteY23" fmla="*/ 1475691 h 2463799"/>
              <a:gd name="connsiteX24" fmla="*/ 1004936 w 3676129"/>
              <a:gd name="connsiteY24" fmla="*/ 1236019 h 2463799"/>
              <a:gd name="connsiteX25" fmla="*/ 988559 w 3676129"/>
              <a:gd name="connsiteY25" fmla="*/ 1210970 h 2463799"/>
              <a:gd name="connsiteX26" fmla="*/ 943293 w 3676129"/>
              <a:gd name="connsiteY26" fmla="*/ 1188859 h 2463799"/>
              <a:gd name="connsiteX27" fmla="*/ 675265 w 3676129"/>
              <a:gd name="connsiteY27" fmla="*/ 1087250 h 2463799"/>
              <a:gd name="connsiteX28" fmla="*/ 22259 w 3676129"/>
              <a:gd name="connsiteY28" fmla="*/ 174462 h 2463799"/>
              <a:gd name="connsiteX29" fmla="*/ 1155372 w 3676129"/>
              <a:gd name="connsiteY29" fmla="*/ 133290 h 2463799"/>
              <a:gd name="connsiteX0" fmla="*/ 1155372 w 3676129"/>
              <a:gd name="connsiteY0" fmla="*/ 133290 h 2463799"/>
              <a:gd name="connsiteX1" fmla="*/ 1257561 w 3676129"/>
              <a:gd name="connsiteY1" fmla="*/ 193464 h 2463799"/>
              <a:gd name="connsiteX2" fmla="*/ 1279007 w 3676129"/>
              <a:gd name="connsiteY2" fmla="*/ 209500 h 2463799"/>
              <a:gd name="connsiteX3" fmla="*/ 1279395 w 3676129"/>
              <a:gd name="connsiteY3" fmla="*/ 209587 h 2463799"/>
              <a:gd name="connsiteX4" fmla="*/ 2553092 w 3676129"/>
              <a:gd name="connsiteY4" fmla="*/ 1090089 h 2463799"/>
              <a:gd name="connsiteX5" fmla="*/ 3059302 w 3676129"/>
              <a:gd name="connsiteY5" fmla="*/ 1568470 h 2463799"/>
              <a:gd name="connsiteX6" fmla="*/ 3380895 w 3676129"/>
              <a:gd name="connsiteY6" fmla="*/ 1913870 h 2463799"/>
              <a:gd name="connsiteX7" fmla="*/ 3395339 w 3676129"/>
              <a:gd name="connsiteY7" fmla="*/ 1922101 h 2463799"/>
              <a:gd name="connsiteX8" fmla="*/ 3660233 w 3676129"/>
              <a:gd name="connsiteY8" fmla="*/ 2346808 h 2463799"/>
              <a:gd name="connsiteX9" fmla="*/ 3634139 w 3676129"/>
              <a:gd name="connsiteY9" fmla="*/ 2381940 h 2463799"/>
              <a:gd name="connsiteX10" fmla="*/ 3631812 w 3676129"/>
              <a:gd name="connsiteY10" fmla="*/ 2395404 h 2463799"/>
              <a:gd name="connsiteX11" fmla="*/ 3605698 w 3676129"/>
              <a:gd name="connsiteY11" fmla="*/ 2407377 h 2463799"/>
              <a:gd name="connsiteX12" fmla="*/ 3572511 w 3676129"/>
              <a:gd name="connsiteY12" fmla="*/ 2437059 h 2463799"/>
              <a:gd name="connsiteX13" fmla="*/ 3050604 w 3676129"/>
              <a:gd name="connsiteY13" fmla="*/ 2364363 h 2463799"/>
              <a:gd name="connsiteX14" fmla="*/ 2681266 w 3676129"/>
              <a:gd name="connsiteY14" fmla="*/ 1988515 h 2463799"/>
              <a:gd name="connsiteX15" fmla="*/ 2638999 w 3676129"/>
              <a:gd name="connsiteY15" fmla="*/ 1880972 h 2463799"/>
              <a:gd name="connsiteX16" fmla="*/ 2445831 w 3676129"/>
              <a:gd name="connsiteY16" fmla="*/ 1727123 h 2463799"/>
              <a:gd name="connsiteX17" fmla="*/ 2187925 w 3676129"/>
              <a:gd name="connsiteY17" fmla="*/ 1510715 h 2463799"/>
              <a:gd name="connsiteX18" fmla="*/ 2031556 w 3676129"/>
              <a:gd name="connsiteY18" fmla="*/ 1381556 h 2463799"/>
              <a:gd name="connsiteX19" fmla="*/ 1965247 w 3676129"/>
              <a:gd name="connsiteY19" fmla="*/ 1366461 h 2463799"/>
              <a:gd name="connsiteX20" fmla="*/ 1772684 w 3676129"/>
              <a:gd name="connsiteY20" fmla="*/ 1371677 h 2463799"/>
              <a:gd name="connsiteX21" fmla="*/ 1723127 w 3676129"/>
              <a:gd name="connsiteY21" fmla="*/ 1378913 h 2463799"/>
              <a:gd name="connsiteX22" fmla="*/ 1698343 w 3676129"/>
              <a:gd name="connsiteY22" fmla="*/ 1391713 h 2463799"/>
              <a:gd name="connsiteX23" fmla="*/ 1236585 w 3676129"/>
              <a:gd name="connsiteY23" fmla="*/ 1475691 h 2463799"/>
              <a:gd name="connsiteX24" fmla="*/ 1004936 w 3676129"/>
              <a:gd name="connsiteY24" fmla="*/ 1236019 h 2463799"/>
              <a:gd name="connsiteX25" fmla="*/ 988559 w 3676129"/>
              <a:gd name="connsiteY25" fmla="*/ 1210970 h 2463799"/>
              <a:gd name="connsiteX26" fmla="*/ 943293 w 3676129"/>
              <a:gd name="connsiteY26" fmla="*/ 1188859 h 2463799"/>
              <a:gd name="connsiteX27" fmla="*/ 675265 w 3676129"/>
              <a:gd name="connsiteY27" fmla="*/ 1087250 h 2463799"/>
              <a:gd name="connsiteX28" fmla="*/ 22259 w 3676129"/>
              <a:gd name="connsiteY28" fmla="*/ 174462 h 2463799"/>
              <a:gd name="connsiteX29" fmla="*/ 1155372 w 3676129"/>
              <a:gd name="connsiteY29" fmla="*/ 133290 h 2463799"/>
              <a:gd name="connsiteX0" fmla="*/ 1155372 w 3676129"/>
              <a:gd name="connsiteY0" fmla="*/ 133290 h 2463799"/>
              <a:gd name="connsiteX1" fmla="*/ 1257561 w 3676129"/>
              <a:gd name="connsiteY1" fmla="*/ 193464 h 2463799"/>
              <a:gd name="connsiteX2" fmla="*/ 1279007 w 3676129"/>
              <a:gd name="connsiteY2" fmla="*/ 209500 h 2463799"/>
              <a:gd name="connsiteX3" fmla="*/ 1279395 w 3676129"/>
              <a:gd name="connsiteY3" fmla="*/ 209587 h 2463799"/>
              <a:gd name="connsiteX4" fmla="*/ 2553092 w 3676129"/>
              <a:gd name="connsiteY4" fmla="*/ 1090089 h 2463799"/>
              <a:gd name="connsiteX5" fmla="*/ 3059302 w 3676129"/>
              <a:gd name="connsiteY5" fmla="*/ 1568470 h 2463799"/>
              <a:gd name="connsiteX6" fmla="*/ 3250284 w 3676129"/>
              <a:gd name="connsiteY6" fmla="*/ 1770828 h 2463799"/>
              <a:gd name="connsiteX7" fmla="*/ 3395339 w 3676129"/>
              <a:gd name="connsiteY7" fmla="*/ 1922101 h 2463799"/>
              <a:gd name="connsiteX8" fmla="*/ 3660233 w 3676129"/>
              <a:gd name="connsiteY8" fmla="*/ 2346808 h 2463799"/>
              <a:gd name="connsiteX9" fmla="*/ 3634139 w 3676129"/>
              <a:gd name="connsiteY9" fmla="*/ 2381940 h 2463799"/>
              <a:gd name="connsiteX10" fmla="*/ 3631812 w 3676129"/>
              <a:gd name="connsiteY10" fmla="*/ 2395404 h 2463799"/>
              <a:gd name="connsiteX11" fmla="*/ 3605698 w 3676129"/>
              <a:gd name="connsiteY11" fmla="*/ 2407377 h 2463799"/>
              <a:gd name="connsiteX12" fmla="*/ 3572511 w 3676129"/>
              <a:gd name="connsiteY12" fmla="*/ 2437059 h 2463799"/>
              <a:gd name="connsiteX13" fmla="*/ 3050604 w 3676129"/>
              <a:gd name="connsiteY13" fmla="*/ 2364363 h 2463799"/>
              <a:gd name="connsiteX14" fmla="*/ 2681266 w 3676129"/>
              <a:gd name="connsiteY14" fmla="*/ 1988515 h 2463799"/>
              <a:gd name="connsiteX15" fmla="*/ 2638999 w 3676129"/>
              <a:gd name="connsiteY15" fmla="*/ 1880972 h 2463799"/>
              <a:gd name="connsiteX16" fmla="*/ 2445831 w 3676129"/>
              <a:gd name="connsiteY16" fmla="*/ 1727123 h 2463799"/>
              <a:gd name="connsiteX17" fmla="*/ 2187925 w 3676129"/>
              <a:gd name="connsiteY17" fmla="*/ 1510715 h 2463799"/>
              <a:gd name="connsiteX18" fmla="*/ 2031556 w 3676129"/>
              <a:gd name="connsiteY18" fmla="*/ 1381556 h 2463799"/>
              <a:gd name="connsiteX19" fmla="*/ 1965247 w 3676129"/>
              <a:gd name="connsiteY19" fmla="*/ 1366461 h 2463799"/>
              <a:gd name="connsiteX20" fmla="*/ 1772684 w 3676129"/>
              <a:gd name="connsiteY20" fmla="*/ 1371677 h 2463799"/>
              <a:gd name="connsiteX21" fmla="*/ 1723127 w 3676129"/>
              <a:gd name="connsiteY21" fmla="*/ 1378913 h 2463799"/>
              <a:gd name="connsiteX22" fmla="*/ 1698343 w 3676129"/>
              <a:gd name="connsiteY22" fmla="*/ 1391713 h 2463799"/>
              <a:gd name="connsiteX23" fmla="*/ 1236585 w 3676129"/>
              <a:gd name="connsiteY23" fmla="*/ 1475691 h 2463799"/>
              <a:gd name="connsiteX24" fmla="*/ 1004936 w 3676129"/>
              <a:gd name="connsiteY24" fmla="*/ 1236019 h 2463799"/>
              <a:gd name="connsiteX25" fmla="*/ 988559 w 3676129"/>
              <a:gd name="connsiteY25" fmla="*/ 1210970 h 2463799"/>
              <a:gd name="connsiteX26" fmla="*/ 943293 w 3676129"/>
              <a:gd name="connsiteY26" fmla="*/ 1188859 h 2463799"/>
              <a:gd name="connsiteX27" fmla="*/ 675265 w 3676129"/>
              <a:gd name="connsiteY27" fmla="*/ 1087250 h 2463799"/>
              <a:gd name="connsiteX28" fmla="*/ 22259 w 3676129"/>
              <a:gd name="connsiteY28" fmla="*/ 174462 h 2463799"/>
              <a:gd name="connsiteX29" fmla="*/ 1155372 w 3676129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88559 w 3671272"/>
              <a:gd name="connsiteY25" fmla="*/ 1210970 h 2463799"/>
              <a:gd name="connsiteX26" fmla="*/ 943293 w 3671272"/>
              <a:gd name="connsiteY26" fmla="*/ 1188859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88559 w 3671272"/>
              <a:gd name="connsiteY25" fmla="*/ 1210970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88559 w 3671272"/>
              <a:gd name="connsiteY25" fmla="*/ 1210970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998528 w 3671272"/>
              <a:gd name="connsiteY24" fmla="*/ 1243456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44051 w 3671272"/>
              <a:gd name="connsiteY23" fmla="*/ 1471450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44051 w 3671272"/>
              <a:gd name="connsiteY23" fmla="*/ 1471450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671272" h="2463799">
                <a:moveTo>
                  <a:pt x="1155372" y="133290"/>
                </a:moveTo>
                <a:cubicBezTo>
                  <a:pt x="1187633" y="149277"/>
                  <a:pt x="1222039" y="169600"/>
                  <a:pt x="1257561" y="193464"/>
                </a:cubicBezTo>
                <a:lnTo>
                  <a:pt x="1279007" y="209500"/>
                </a:lnTo>
                <a:lnTo>
                  <a:pt x="1279395" y="209587"/>
                </a:lnTo>
                <a:cubicBezTo>
                  <a:pt x="1536403" y="300333"/>
                  <a:pt x="2256441" y="863608"/>
                  <a:pt x="2553092" y="1090089"/>
                </a:cubicBezTo>
                <a:cubicBezTo>
                  <a:pt x="2849743" y="1316570"/>
                  <a:pt x="2877684" y="1371030"/>
                  <a:pt x="3059302" y="1568470"/>
                </a:cubicBezTo>
                <a:lnTo>
                  <a:pt x="3250284" y="1770828"/>
                </a:lnTo>
                <a:lnTo>
                  <a:pt x="3314595" y="1849474"/>
                </a:lnTo>
                <a:cubicBezTo>
                  <a:pt x="3523330" y="1983529"/>
                  <a:pt x="3720592" y="2226876"/>
                  <a:pt x="3660233" y="2346808"/>
                </a:cubicBezTo>
                <a:lnTo>
                  <a:pt x="3634139" y="2381940"/>
                </a:lnTo>
                <a:lnTo>
                  <a:pt x="3631812" y="2395404"/>
                </a:lnTo>
                <a:lnTo>
                  <a:pt x="3605698" y="2407377"/>
                </a:lnTo>
                <a:lnTo>
                  <a:pt x="3572511" y="2437059"/>
                </a:lnTo>
                <a:cubicBezTo>
                  <a:pt x="3454263" y="2489184"/>
                  <a:pt x="3250929" y="2465182"/>
                  <a:pt x="3050604" y="2364363"/>
                </a:cubicBezTo>
                <a:cubicBezTo>
                  <a:pt x="2850278" y="2263544"/>
                  <a:pt x="2709856" y="2114540"/>
                  <a:pt x="2681266" y="1988515"/>
                </a:cubicBezTo>
                <a:lnTo>
                  <a:pt x="2638999" y="1880972"/>
                </a:lnTo>
                <a:lnTo>
                  <a:pt x="2445831" y="1727123"/>
                </a:lnTo>
                <a:cubicBezTo>
                  <a:pt x="2361291" y="1658643"/>
                  <a:pt x="2275000" y="1586309"/>
                  <a:pt x="2187925" y="1510715"/>
                </a:cubicBezTo>
                <a:lnTo>
                  <a:pt x="2031556" y="1381556"/>
                </a:lnTo>
                <a:cubicBezTo>
                  <a:pt x="2022568" y="1384013"/>
                  <a:pt x="1974235" y="1364004"/>
                  <a:pt x="1965247" y="1366461"/>
                </a:cubicBezTo>
                <a:cubicBezTo>
                  <a:pt x="1892302" y="1343238"/>
                  <a:pt x="1845910" y="1371677"/>
                  <a:pt x="1772684" y="1371677"/>
                </a:cubicBezTo>
                <a:lnTo>
                  <a:pt x="1723127" y="1378913"/>
                </a:lnTo>
                <a:cubicBezTo>
                  <a:pt x="1723012" y="1389946"/>
                  <a:pt x="1698458" y="1380680"/>
                  <a:pt x="1698343" y="1391713"/>
                </a:cubicBezTo>
                <a:cubicBezTo>
                  <a:pt x="1563146" y="1527922"/>
                  <a:pt x="1356772" y="1499522"/>
                  <a:pt x="1244051" y="1471450"/>
                </a:cubicBezTo>
                <a:cubicBezTo>
                  <a:pt x="1131330" y="1443378"/>
                  <a:pt x="1092809" y="1345538"/>
                  <a:pt x="1009163" y="1248809"/>
                </a:cubicBezTo>
                <a:lnTo>
                  <a:pt x="979995" y="1227987"/>
                </a:lnTo>
                <a:lnTo>
                  <a:pt x="930475" y="1203733"/>
                </a:lnTo>
                <a:cubicBezTo>
                  <a:pt x="817007" y="1157818"/>
                  <a:pt x="758222" y="1128361"/>
                  <a:pt x="675265" y="1087250"/>
                </a:cubicBezTo>
                <a:cubicBezTo>
                  <a:pt x="380307" y="941079"/>
                  <a:pt x="-110319" y="437891"/>
                  <a:pt x="22259" y="174462"/>
                </a:cubicBezTo>
                <a:cubicBezTo>
                  <a:pt x="154837" y="-88967"/>
                  <a:pt x="860414" y="-12881"/>
                  <a:pt x="1155372" y="13329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43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E1DA1007-B744-41BE-9D40-C9E9D5415C20}"/>
              </a:ext>
            </a:extLst>
          </p:cNvPr>
          <p:cNvSpPr/>
          <p:nvPr/>
        </p:nvSpPr>
        <p:spPr>
          <a:xfrm>
            <a:off x="3192780" y="288834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F6F5E1E7-EBC1-41EE-819A-77F8D4490F22}"/>
              </a:ext>
            </a:extLst>
          </p:cNvPr>
          <p:cNvSpPr/>
          <p:nvPr/>
        </p:nvSpPr>
        <p:spPr>
          <a:xfrm>
            <a:off x="2621280" y="2811417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6D4E22DF-25C2-485A-A677-526A43BB39D1}"/>
              </a:ext>
            </a:extLst>
          </p:cNvPr>
          <p:cNvSpPr/>
          <p:nvPr/>
        </p:nvSpPr>
        <p:spPr>
          <a:xfrm>
            <a:off x="1767840" y="2476500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E4E0CCF9-AF4C-4A6E-859A-1C789B387FBE}"/>
              </a:ext>
            </a:extLst>
          </p:cNvPr>
          <p:cNvSpPr/>
          <p:nvPr/>
        </p:nvSpPr>
        <p:spPr>
          <a:xfrm>
            <a:off x="3192780" y="228636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lcím 2">
            <a:extLst>
              <a:ext uri="{FF2B5EF4-FFF2-40B4-BE49-F238E27FC236}">
                <a16:creationId xmlns:a16="http://schemas.microsoft.com/office/drawing/2014/main" id="{E23E94D3-4ED6-44EA-A12D-911045E27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9935" y="247648"/>
            <a:ext cx="8192065" cy="610773"/>
          </a:xfrm>
        </p:spPr>
        <p:txBody>
          <a:bodyPr>
            <a:noAutofit/>
          </a:bodyPr>
          <a:lstStyle/>
          <a:p>
            <a:r>
              <a:rPr lang="hu-HU" sz="2800" dirty="0"/>
              <a:t>Elkészült és jövőben tervezett energetikai beruházások.</a:t>
            </a:r>
          </a:p>
        </p:txBody>
      </p:sp>
      <p:sp>
        <p:nvSpPr>
          <p:cNvPr id="22" name="Nyíl: jobbra mutató 21">
            <a:extLst>
              <a:ext uri="{FF2B5EF4-FFF2-40B4-BE49-F238E27FC236}">
                <a16:creationId xmlns:a16="http://schemas.microsoft.com/office/drawing/2014/main" id="{59DD9D60-E3B0-48DB-B1A7-437D81C0513F}"/>
              </a:ext>
            </a:extLst>
          </p:cNvPr>
          <p:cNvSpPr/>
          <p:nvPr/>
        </p:nvSpPr>
        <p:spPr>
          <a:xfrm>
            <a:off x="4978829" y="926235"/>
            <a:ext cx="672483" cy="292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675088BC-0FEA-4455-B3C0-9B6BBD8C9161}"/>
              </a:ext>
            </a:extLst>
          </p:cNvPr>
          <p:cNvSpPr/>
          <p:nvPr/>
        </p:nvSpPr>
        <p:spPr>
          <a:xfrm>
            <a:off x="5352231" y="2830247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Alcím 2">
            <a:extLst>
              <a:ext uri="{FF2B5EF4-FFF2-40B4-BE49-F238E27FC236}">
                <a16:creationId xmlns:a16="http://schemas.microsoft.com/office/drawing/2014/main" id="{860046FB-EB08-4AFD-9469-114A2E84E1C3}"/>
              </a:ext>
            </a:extLst>
          </p:cNvPr>
          <p:cNvSpPr txBox="1">
            <a:spLocks/>
          </p:cNvSpPr>
          <p:nvPr/>
        </p:nvSpPr>
        <p:spPr>
          <a:xfrm>
            <a:off x="5804034" y="881193"/>
            <a:ext cx="5188017" cy="10438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200" b="1" dirty="0"/>
              <a:t>A fűtési rendszer korszerűsítések mellett </a:t>
            </a:r>
            <a:br>
              <a:rPr lang="hu-HU" sz="2200" b="1" dirty="0"/>
            </a:br>
            <a:r>
              <a:rPr lang="hu-HU" sz="2200" b="1" dirty="0"/>
              <a:t>napelemes és napkollektoros rendszerek </a:t>
            </a:r>
            <a:br>
              <a:rPr lang="hu-HU" sz="2200" b="1" dirty="0"/>
            </a:br>
            <a:r>
              <a:rPr lang="hu-HU" sz="2200" b="1" dirty="0"/>
              <a:t>is telepítésre kerültek és kerülnek:</a:t>
            </a:r>
          </a:p>
        </p:txBody>
      </p:sp>
      <p:sp>
        <p:nvSpPr>
          <p:cNvPr id="25" name="Alcím 2">
            <a:extLst>
              <a:ext uri="{FF2B5EF4-FFF2-40B4-BE49-F238E27FC236}">
                <a16:creationId xmlns:a16="http://schemas.microsoft.com/office/drawing/2014/main" id="{C938A6DE-9E6D-4B8D-B619-CB55AF29C952}"/>
              </a:ext>
            </a:extLst>
          </p:cNvPr>
          <p:cNvSpPr txBox="1">
            <a:spLocks/>
          </p:cNvSpPr>
          <p:nvPr/>
        </p:nvSpPr>
        <p:spPr>
          <a:xfrm>
            <a:off x="6919900" y="1925052"/>
            <a:ext cx="6149499" cy="5043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200" dirty="0" err="1"/>
              <a:t>Cinkota</a:t>
            </a:r>
            <a:r>
              <a:rPr lang="hu-HU" sz="2200" dirty="0"/>
              <a:t> busz telephely napkollektoros </a:t>
            </a:r>
            <a:br>
              <a:rPr lang="hu-HU" sz="2200" dirty="0"/>
            </a:br>
            <a:r>
              <a:rPr lang="hu-HU" sz="2200" dirty="0"/>
              <a:t>rendszer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200" dirty="0" err="1"/>
              <a:t>Szépilona</a:t>
            </a:r>
            <a:r>
              <a:rPr lang="hu-HU" sz="2200" dirty="0"/>
              <a:t> villamos kocsiszín </a:t>
            </a:r>
            <a:br>
              <a:rPr lang="hu-HU" sz="2200" dirty="0"/>
            </a:br>
            <a:r>
              <a:rPr lang="hu-HU" sz="2200" dirty="0"/>
              <a:t>napkollektoros rendszer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200" dirty="0"/>
              <a:t>Száva villamos kocsiszín napkollektoros </a:t>
            </a:r>
            <a:br>
              <a:rPr lang="hu-HU" sz="2200" dirty="0"/>
            </a:br>
            <a:r>
              <a:rPr lang="hu-HU" sz="2200" dirty="0"/>
              <a:t>rendsz.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200" dirty="0"/>
              <a:t>Galyatető pihenőház napkollektoros </a:t>
            </a:r>
            <a:br>
              <a:rPr lang="hu-HU" sz="2200" dirty="0"/>
            </a:br>
            <a:r>
              <a:rPr lang="hu-HU" sz="2200" dirty="0"/>
              <a:t>rendszer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200" dirty="0"/>
              <a:t>BKV székház napelemek telepítése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200" dirty="0"/>
              <a:t>Baross kocsiszín napelemes rendszer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200" dirty="0"/>
              <a:t>Kelenföld buszgarázs napelemes rendszer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200" dirty="0"/>
              <a:t>Zách utca napkollektoros rendszer</a:t>
            </a:r>
          </a:p>
        </p:txBody>
      </p:sp>
      <p:sp>
        <p:nvSpPr>
          <p:cNvPr id="3" name="Nap 2">
            <a:extLst>
              <a:ext uri="{FF2B5EF4-FFF2-40B4-BE49-F238E27FC236}">
                <a16:creationId xmlns:a16="http://schemas.microsoft.com/office/drawing/2014/main" id="{C4077614-1939-4E89-840D-DA24BE690521}"/>
              </a:ext>
            </a:extLst>
          </p:cNvPr>
          <p:cNvSpPr/>
          <p:nvPr/>
        </p:nvSpPr>
        <p:spPr>
          <a:xfrm>
            <a:off x="1484779" y="1925052"/>
            <a:ext cx="172015" cy="170848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Nap 25">
            <a:extLst>
              <a:ext uri="{FF2B5EF4-FFF2-40B4-BE49-F238E27FC236}">
                <a16:creationId xmlns:a16="http://schemas.microsoft.com/office/drawing/2014/main" id="{45FFD58F-5A5E-4748-94BD-BF41B6378228}"/>
              </a:ext>
            </a:extLst>
          </p:cNvPr>
          <p:cNvSpPr/>
          <p:nvPr/>
        </p:nvSpPr>
        <p:spPr>
          <a:xfrm>
            <a:off x="3297282" y="1693888"/>
            <a:ext cx="172015" cy="170848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Nap 26">
            <a:extLst>
              <a:ext uri="{FF2B5EF4-FFF2-40B4-BE49-F238E27FC236}">
                <a16:creationId xmlns:a16="http://schemas.microsoft.com/office/drawing/2014/main" id="{DCD486B3-5459-45E0-85A4-AAE092C6FD23}"/>
              </a:ext>
            </a:extLst>
          </p:cNvPr>
          <p:cNvSpPr/>
          <p:nvPr/>
        </p:nvSpPr>
        <p:spPr>
          <a:xfrm>
            <a:off x="2184762" y="3381222"/>
            <a:ext cx="172015" cy="170848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Nap 28">
            <a:extLst>
              <a:ext uri="{FF2B5EF4-FFF2-40B4-BE49-F238E27FC236}">
                <a16:creationId xmlns:a16="http://schemas.microsoft.com/office/drawing/2014/main" id="{C81BC87F-1CEB-4C88-881B-07BE1BAAF8C2}"/>
              </a:ext>
            </a:extLst>
          </p:cNvPr>
          <p:cNvSpPr/>
          <p:nvPr/>
        </p:nvSpPr>
        <p:spPr>
          <a:xfrm>
            <a:off x="3864352" y="1864736"/>
            <a:ext cx="172015" cy="170848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Nap 29">
            <a:extLst>
              <a:ext uri="{FF2B5EF4-FFF2-40B4-BE49-F238E27FC236}">
                <a16:creationId xmlns:a16="http://schemas.microsoft.com/office/drawing/2014/main" id="{9EB4F268-9FDA-473C-85DE-22620D5E0E26}"/>
              </a:ext>
            </a:extLst>
          </p:cNvPr>
          <p:cNvSpPr/>
          <p:nvPr/>
        </p:nvSpPr>
        <p:spPr>
          <a:xfrm>
            <a:off x="5808419" y="3021718"/>
            <a:ext cx="172015" cy="170848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Nap 30">
            <a:extLst>
              <a:ext uri="{FF2B5EF4-FFF2-40B4-BE49-F238E27FC236}">
                <a16:creationId xmlns:a16="http://schemas.microsoft.com/office/drawing/2014/main" id="{84E83761-1BBA-4EB3-8ECF-D79C007F3C9D}"/>
              </a:ext>
            </a:extLst>
          </p:cNvPr>
          <p:cNvSpPr/>
          <p:nvPr/>
        </p:nvSpPr>
        <p:spPr>
          <a:xfrm>
            <a:off x="2582717" y="1807974"/>
            <a:ext cx="172015" cy="170848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Nap 31">
            <a:extLst>
              <a:ext uri="{FF2B5EF4-FFF2-40B4-BE49-F238E27FC236}">
                <a16:creationId xmlns:a16="http://schemas.microsoft.com/office/drawing/2014/main" id="{6BCE6F8E-F3C3-41A2-B3CE-C892CF56AABD}"/>
              </a:ext>
            </a:extLst>
          </p:cNvPr>
          <p:cNvSpPr/>
          <p:nvPr/>
        </p:nvSpPr>
        <p:spPr>
          <a:xfrm>
            <a:off x="1514184" y="2888343"/>
            <a:ext cx="172015" cy="170848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Nap 32">
            <a:extLst>
              <a:ext uri="{FF2B5EF4-FFF2-40B4-BE49-F238E27FC236}">
                <a16:creationId xmlns:a16="http://schemas.microsoft.com/office/drawing/2014/main" id="{18A29939-19C2-41C1-A47C-6E99917E42F0}"/>
              </a:ext>
            </a:extLst>
          </p:cNvPr>
          <p:cNvSpPr/>
          <p:nvPr/>
        </p:nvSpPr>
        <p:spPr>
          <a:xfrm>
            <a:off x="3864352" y="3775937"/>
            <a:ext cx="172015" cy="170848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1" name="Kép 20">
            <a:extLst>
              <a:ext uri="{FF2B5EF4-FFF2-40B4-BE49-F238E27FC236}">
                <a16:creationId xmlns:a16="http://schemas.microsoft.com/office/drawing/2014/main" id="{682208D4-E8B3-4C36-824D-A279BAD8F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726" l="5133" r="92015">
                        <a14:foregroundMark x1="20722" y1="16667" x2="20722" y2="16667"/>
                        <a14:foregroundMark x1="19011" y1="11814" x2="19011" y2="11814"/>
                        <a14:foregroundMark x1="20722" y1="13291" x2="20722" y2="13291"/>
                        <a14:foregroundMark x1="20532" y1="14979" x2="20532" y2="14979"/>
                        <a14:foregroundMark x1="18821" y1="16878" x2="18821" y2="16878"/>
                        <a14:foregroundMark x1="22243" y1="12236" x2="22243" y2="12236"/>
                        <a14:foregroundMark x1="20152" y1="20253" x2="20152" y2="20253"/>
                        <a14:foregroundMark x1="17110" y1="49789" x2="17110" y2="49789"/>
                        <a14:foregroundMark x1="17110" y1="52532" x2="17110" y2="52532"/>
                        <a14:foregroundMark x1="18251" y1="53165" x2="18251" y2="53165"/>
                        <a14:foregroundMark x1="16920" y1="53376" x2="16920" y2="53376"/>
                        <a14:foregroundMark x1="15019" y1="48101" x2="18251" y2="45781"/>
                        <a14:foregroundMark x1="23004" y1="17089" x2="23004" y2="17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829" y="4878897"/>
            <a:ext cx="2120427" cy="191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8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" presetClass="exit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4A6B444E-74DF-4E5F-A3D1-B65EEE00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4" y="236981"/>
            <a:ext cx="6608064" cy="6233138"/>
          </a:xfrm>
          <a:prstGeom prst="rect">
            <a:avLst/>
          </a:prstGeom>
        </p:spPr>
      </p:pic>
      <p:sp>
        <p:nvSpPr>
          <p:cNvPr id="18" name="Szabadkézi sokszög: alakzat 17">
            <a:extLst>
              <a:ext uri="{FF2B5EF4-FFF2-40B4-BE49-F238E27FC236}">
                <a16:creationId xmlns:a16="http://schemas.microsoft.com/office/drawing/2014/main" id="{F9A4D2BA-D389-4A9E-8191-59FBF4BB8CCD}"/>
              </a:ext>
            </a:extLst>
          </p:cNvPr>
          <p:cNvSpPr/>
          <p:nvPr/>
        </p:nvSpPr>
        <p:spPr>
          <a:xfrm rot="19997095">
            <a:off x="1928645" y="1434738"/>
            <a:ext cx="3671272" cy="2463799"/>
          </a:xfrm>
          <a:custGeom>
            <a:avLst/>
            <a:gdLst>
              <a:gd name="connsiteX0" fmla="*/ 1155372 w 3675124"/>
              <a:gd name="connsiteY0" fmla="*/ 133290 h 2463799"/>
              <a:gd name="connsiteX1" fmla="*/ 1257561 w 3675124"/>
              <a:gd name="connsiteY1" fmla="*/ 193464 h 2463799"/>
              <a:gd name="connsiteX2" fmla="*/ 1279007 w 3675124"/>
              <a:gd name="connsiteY2" fmla="*/ 209500 h 2463799"/>
              <a:gd name="connsiteX3" fmla="*/ 1279395 w 3675124"/>
              <a:gd name="connsiteY3" fmla="*/ 209587 h 2463799"/>
              <a:gd name="connsiteX4" fmla="*/ 2553092 w 3675124"/>
              <a:gd name="connsiteY4" fmla="*/ 1090089 h 2463799"/>
              <a:gd name="connsiteX5" fmla="*/ 3227116 w 3675124"/>
              <a:gd name="connsiteY5" fmla="*/ 1738233 h 2463799"/>
              <a:gd name="connsiteX6" fmla="*/ 3380895 w 3675124"/>
              <a:gd name="connsiteY6" fmla="*/ 1913870 h 2463799"/>
              <a:gd name="connsiteX7" fmla="*/ 3395339 w 3675124"/>
              <a:gd name="connsiteY7" fmla="*/ 1922101 h 2463799"/>
              <a:gd name="connsiteX8" fmla="*/ 3659135 w 3675124"/>
              <a:gd name="connsiteY8" fmla="*/ 2359584 h 2463799"/>
              <a:gd name="connsiteX9" fmla="*/ 3634139 w 3675124"/>
              <a:gd name="connsiteY9" fmla="*/ 2381940 h 2463799"/>
              <a:gd name="connsiteX10" fmla="*/ 3631812 w 3675124"/>
              <a:gd name="connsiteY10" fmla="*/ 2395404 h 2463799"/>
              <a:gd name="connsiteX11" fmla="*/ 3605698 w 3675124"/>
              <a:gd name="connsiteY11" fmla="*/ 2407377 h 2463799"/>
              <a:gd name="connsiteX12" fmla="*/ 3572511 w 3675124"/>
              <a:gd name="connsiteY12" fmla="*/ 2437059 h 2463799"/>
              <a:gd name="connsiteX13" fmla="*/ 3050604 w 3675124"/>
              <a:gd name="connsiteY13" fmla="*/ 2364363 h 2463799"/>
              <a:gd name="connsiteX14" fmla="*/ 2681266 w 3675124"/>
              <a:gd name="connsiteY14" fmla="*/ 1988515 h 2463799"/>
              <a:gd name="connsiteX15" fmla="*/ 2638999 w 3675124"/>
              <a:gd name="connsiteY15" fmla="*/ 1880972 h 2463799"/>
              <a:gd name="connsiteX16" fmla="*/ 2445831 w 3675124"/>
              <a:gd name="connsiteY16" fmla="*/ 1727123 h 2463799"/>
              <a:gd name="connsiteX17" fmla="*/ 2187925 w 3675124"/>
              <a:gd name="connsiteY17" fmla="*/ 1510715 h 2463799"/>
              <a:gd name="connsiteX18" fmla="*/ 2031556 w 3675124"/>
              <a:gd name="connsiteY18" fmla="*/ 1381556 h 2463799"/>
              <a:gd name="connsiteX19" fmla="*/ 1965247 w 3675124"/>
              <a:gd name="connsiteY19" fmla="*/ 1366461 h 2463799"/>
              <a:gd name="connsiteX20" fmla="*/ 1772684 w 3675124"/>
              <a:gd name="connsiteY20" fmla="*/ 1371677 h 2463799"/>
              <a:gd name="connsiteX21" fmla="*/ 1723127 w 3675124"/>
              <a:gd name="connsiteY21" fmla="*/ 1378913 h 2463799"/>
              <a:gd name="connsiteX22" fmla="*/ 1698343 w 3675124"/>
              <a:gd name="connsiteY22" fmla="*/ 1391713 h 2463799"/>
              <a:gd name="connsiteX23" fmla="*/ 1236585 w 3675124"/>
              <a:gd name="connsiteY23" fmla="*/ 1475691 h 2463799"/>
              <a:gd name="connsiteX24" fmla="*/ 1004936 w 3675124"/>
              <a:gd name="connsiteY24" fmla="*/ 1236019 h 2463799"/>
              <a:gd name="connsiteX25" fmla="*/ 988559 w 3675124"/>
              <a:gd name="connsiteY25" fmla="*/ 1210970 h 2463799"/>
              <a:gd name="connsiteX26" fmla="*/ 943293 w 3675124"/>
              <a:gd name="connsiteY26" fmla="*/ 1188859 h 2463799"/>
              <a:gd name="connsiteX27" fmla="*/ 675265 w 3675124"/>
              <a:gd name="connsiteY27" fmla="*/ 1087250 h 2463799"/>
              <a:gd name="connsiteX28" fmla="*/ 22259 w 3675124"/>
              <a:gd name="connsiteY28" fmla="*/ 174462 h 2463799"/>
              <a:gd name="connsiteX29" fmla="*/ 1155372 w 3675124"/>
              <a:gd name="connsiteY29" fmla="*/ 133290 h 2463799"/>
              <a:gd name="connsiteX0" fmla="*/ 1155372 w 3676129"/>
              <a:gd name="connsiteY0" fmla="*/ 133290 h 2463799"/>
              <a:gd name="connsiteX1" fmla="*/ 1257561 w 3676129"/>
              <a:gd name="connsiteY1" fmla="*/ 193464 h 2463799"/>
              <a:gd name="connsiteX2" fmla="*/ 1279007 w 3676129"/>
              <a:gd name="connsiteY2" fmla="*/ 209500 h 2463799"/>
              <a:gd name="connsiteX3" fmla="*/ 1279395 w 3676129"/>
              <a:gd name="connsiteY3" fmla="*/ 209587 h 2463799"/>
              <a:gd name="connsiteX4" fmla="*/ 2553092 w 3676129"/>
              <a:gd name="connsiteY4" fmla="*/ 1090089 h 2463799"/>
              <a:gd name="connsiteX5" fmla="*/ 3227116 w 3676129"/>
              <a:gd name="connsiteY5" fmla="*/ 1738233 h 2463799"/>
              <a:gd name="connsiteX6" fmla="*/ 3380895 w 3676129"/>
              <a:gd name="connsiteY6" fmla="*/ 1913870 h 2463799"/>
              <a:gd name="connsiteX7" fmla="*/ 3395339 w 3676129"/>
              <a:gd name="connsiteY7" fmla="*/ 1922101 h 2463799"/>
              <a:gd name="connsiteX8" fmla="*/ 3660233 w 3676129"/>
              <a:gd name="connsiteY8" fmla="*/ 2346808 h 2463799"/>
              <a:gd name="connsiteX9" fmla="*/ 3634139 w 3676129"/>
              <a:gd name="connsiteY9" fmla="*/ 2381940 h 2463799"/>
              <a:gd name="connsiteX10" fmla="*/ 3631812 w 3676129"/>
              <a:gd name="connsiteY10" fmla="*/ 2395404 h 2463799"/>
              <a:gd name="connsiteX11" fmla="*/ 3605698 w 3676129"/>
              <a:gd name="connsiteY11" fmla="*/ 2407377 h 2463799"/>
              <a:gd name="connsiteX12" fmla="*/ 3572511 w 3676129"/>
              <a:gd name="connsiteY12" fmla="*/ 2437059 h 2463799"/>
              <a:gd name="connsiteX13" fmla="*/ 3050604 w 3676129"/>
              <a:gd name="connsiteY13" fmla="*/ 2364363 h 2463799"/>
              <a:gd name="connsiteX14" fmla="*/ 2681266 w 3676129"/>
              <a:gd name="connsiteY14" fmla="*/ 1988515 h 2463799"/>
              <a:gd name="connsiteX15" fmla="*/ 2638999 w 3676129"/>
              <a:gd name="connsiteY15" fmla="*/ 1880972 h 2463799"/>
              <a:gd name="connsiteX16" fmla="*/ 2445831 w 3676129"/>
              <a:gd name="connsiteY16" fmla="*/ 1727123 h 2463799"/>
              <a:gd name="connsiteX17" fmla="*/ 2187925 w 3676129"/>
              <a:gd name="connsiteY17" fmla="*/ 1510715 h 2463799"/>
              <a:gd name="connsiteX18" fmla="*/ 2031556 w 3676129"/>
              <a:gd name="connsiteY18" fmla="*/ 1381556 h 2463799"/>
              <a:gd name="connsiteX19" fmla="*/ 1965247 w 3676129"/>
              <a:gd name="connsiteY19" fmla="*/ 1366461 h 2463799"/>
              <a:gd name="connsiteX20" fmla="*/ 1772684 w 3676129"/>
              <a:gd name="connsiteY20" fmla="*/ 1371677 h 2463799"/>
              <a:gd name="connsiteX21" fmla="*/ 1723127 w 3676129"/>
              <a:gd name="connsiteY21" fmla="*/ 1378913 h 2463799"/>
              <a:gd name="connsiteX22" fmla="*/ 1698343 w 3676129"/>
              <a:gd name="connsiteY22" fmla="*/ 1391713 h 2463799"/>
              <a:gd name="connsiteX23" fmla="*/ 1236585 w 3676129"/>
              <a:gd name="connsiteY23" fmla="*/ 1475691 h 2463799"/>
              <a:gd name="connsiteX24" fmla="*/ 1004936 w 3676129"/>
              <a:gd name="connsiteY24" fmla="*/ 1236019 h 2463799"/>
              <a:gd name="connsiteX25" fmla="*/ 988559 w 3676129"/>
              <a:gd name="connsiteY25" fmla="*/ 1210970 h 2463799"/>
              <a:gd name="connsiteX26" fmla="*/ 943293 w 3676129"/>
              <a:gd name="connsiteY26" fmla="*/ 1188859 h 2463799"/>
              <a:gd name="connsiteX27" fmla="*/ 675265 w 3676129"/>
              <a:gd name="connsiteY27" fmla="*/ 1087250 h 2463799"/>
              <a:gd name="connsiteX28" fmla="*/ 22259 w 3676129"/>
              <a:gd name="connsiteY28" fmla="*/ 174462 h 2463799"/>
              <a:gd name="connsiteX29" fmla="*/ 1155372 w 3676129"/>
              <a:gd name="connsiteY29" fmla="*/ 133290 h 2463799"/>
              <a:gd name="connsiteX0" fmla="*/ 1155372 w 3676129"/>
              <a:gd name="connsiteY0" fmla="*/ 133290 h 2463799"/>
              <a:gd name="connsiteX1" fmla="*/ 1257561 w 3676129"/>
              <a:gd name="connsiteY1" fmla="*/ 193464 h 2463799"/>
              <a:gd name="connsiteX2" fmla="*/ 1279007 w 3676129"/>
              <a:gd name="connsiteY2" fmla="*/ 209500 h 2463799"/>
              <a:gd name="connsiteX3" fmla="*/ 1279395 w 3676129"/>
              <a:gd name="connsiteY3" fmla="*/ 209587 h 2463799"/>
              <a:gd name="connsiteX4" fmla="*/ 2553092 w 3676129"/>
              <a:gd name="connsiteY4" fmla="*/ 1090089 h 2463799"/>
              <a:gd name="connsiteX5" fmla="*/ 3059302 w 3676129"/>
              <a:gd name="connsiteY5" fmla="*/ 1568470 h 2463799"/>
              <a:gd name="connsiteX6" fmla="*/ 3380895 w 3676129"/>
              <a:gd name="connsiteY6" fmla="*/ 1913870 h 2463799"/>
              <a:gd name="connsiteX7" fmla="*/ 3395339 w 3676129"/>
              <a:gd name="connsiteY7" fmla="*/ 1922101 h 2463799"/>
              <a:gd name="connsiteX8" fmla="*/ 3660233 w 3676129"/>
              <a:gd name="connsiteY8" fmla="*/ 2346808 h 2463799"/>
              <a:gd name="connsiteX9" fmla="*/ 3634139 w 3676129"/>
              <a:gd name="connsiteY9" fmla="*/ 2381940 h 2463799"/>
              <a:gd name="connsiteX10" fmla="*/ 3631812 w 3676129"/>
              <a:gd name="connsiteY10" fmla="*/ 2395404 h 2463799"/>
              <a:gd name="connsiteX11" fmla="*/ 3605698 w 3676129"/>
              <a:gd name="connsiteY11" fmla="*/ 2407377 h 2463799"/>
              <a:gd name="connsiteX12" fmla="*/ 3572511 w 3676129"/>
              <a:gd name="connsiteY12" fmla="*/ 2437059 h 2463799"/>
              <a:gd name="connsiteX13" fmla="*/ 3050604 w 3676129"/>
              <a:gd name="connsiteY13" fmla="*/ 2364363 h 2463799"/>
              <a:gd name="connsiteX14" fmla="*/ 2681266 w 3676129"/>
              <a:gd name="connsiteY14" fmla="*/ 1988515 h 2463799"/>
              <a:gd name="connsiteX15" fmla="*/ 2638999 w 3676129"/>
              <a:gd name="connsiteY15" fmla="*/ 1880972 h 2463799"/>
              <a:gd name="connsiteX16" fmla="*/ 2445831 w 3676129"/>
              <a:gd name="connsiteY16" fmla="*/ 1727123 h 2463799"/>
              <a:gd name="connsiteX17" fmla="*/ 2187925 w 3676129"/>
              <a:gd name="connsiteY17" fmla="*/ 1510715 h 2463799"/>
              <a:gd name="connsiteX18" fmla="*/ 2031556 w 3676129"/>
              <a:gd name="connsiteY18" fmla="*/ 1381556 h 2463799"/>
              <a:gd name="connsiteX19" fmla="*/ 1965247 w 3676129"/>
              <a:gd name="connsiteY19" fmla="*/ 1366461 h 2463799"/>
              <a:gd name="connsiteX20" fmla="*/ 1772684 w 3676129"/>
              <a:gd name="connsiteY20" fmla="*/ 1371677 h 2463799"/>
              <a:gd name="connsiteX21" fmla="*/ 1723127 w 3676129"/>
              <a:gd name="connsiteY21" fmla="*/ 1378913 h 2463799"/>
              <a:gd name="connsiteX22" fmla="*/ 1698343 w 3676129"/>
              <a:gd name="connsiteY22" fmla="*/ 1391713 h 2463799"/>
              <a:gd name="connsiteX23" fmla="*/ 1236585 w 3676129"/>
              <a:gd name="connsiteY23" fmla="*/ 1475691 h 2463799"/>
              <a:gd name="connsiteX24" fmla="*/ 1004936 w 3676129"/>
              <a:gd name="connsiteY24" fmla="*/ 1236019 h 2463799"/>
              <a:gd name="connsiteX25" fmla="*/ 988559 w 3676129"/>
              <a:gd name="connsiteY25" fmla="*/ 1210970 h 2463799"/>
              <a:gd name="connsiteX26" fmla="*/ 943293 w 3676129"/>
              <a:gd name="connsiteY26" fmla="*/ 1188859 h 2463799"/>
              <a:gd name="connsiteX27" fmla="*/ 675265 w 3676129"/>
              <a:gd name="connsiteY27" fmla="*/ 1087250 h 2463799"/>
              <a:gd name="connsiteX28" fmla="*/ 22259 w 3676129"/>
              <a:gd name="connsiteY28" fmla="*/ 174462 h 2463799"/>
              <a:gd name="connsiteX29" fmla="*/ 1155372 w 3676129"/>
              <a:gd name="connsiteY29" fmla="*/ 133290 h 2463799"/>
              <a:gd name="connsiteX0" fmla="*/ 1155372 w 3676129"/>
              <a:gd name="connsiteY0" fmla="*/ 133290 h 2463799"/>
              <a:gd name="connsiteX1" fmla="*/ 1257561 w 3676129"/>
              <a:gd name="connsiteY1" fmla="*/ 193464 h 2463799"/>
              <a:gd name="connsiteX2" fmla="*/ 1279007 w 3676129"/>
              <a:gd name="connsiteY2" fmla="*/ 209500 h 2463799"/>
              <a:gd name="connsiteX3" fmla="*/ 1279395 w 3676129"/>
              <a:gd name="connsiteY3" fmla="*/ 209587 h 2463799"/>
              <a:gd name="connsiteX4" fmla="*/ 2553092 w 3676129"/>
              <a:gd name="connsiteY4" fmla="*/ 1090089 h 2463799"/>
              <a:gd name="connsiteX5" fmla="*/ 3059302 w 3676129"/>
              <a:gd name="connsiteY5" fmla="*/ 1568470 h 2463799"/>
              <a:gd name="connsiteX6" fmla="*/ 3250284 w 3676129"/>
              <a:gd name="connsiteY6" fmla="*/ 1770828 h 2463799"/>
              <a:gd name="connsiteX7" fmla="*/ 3395339 w 3676129"/>
              <a:gd name="connsiteY7" fmla="*/ 1922101 h 2463799"/>
              <a:gd name="connsiteX8" fmla="*/ 3660233 w 3676129"/>
              <a:gd name="connsiteY8" fmla="*/ 2346808 h 2463799"/>
              <a:gd name="connsiteX9" fmla="*/ 3634139 w 3676129"/>
              <a:gd name="connsiteY9" fmla="*/ 2381940 h 2463799"/>
              <a:gd name="connsiteX10" fmla="*/ 3631812 w 3676129"/>
              <a:gd name="connsiteY10" fmla="*/ 2395404 h 2463799"/>
              <a:gd name="connsiteX11" fmla="*/ 3605698 w 3676129"/>
              <a:gd name="connsiteY11" fmla="*/ 2407377 h 2463799"/>
              <a:gd name="connsiteX12" fmla="*/ 3572511 w 3676129"/>
              <a:gd name="connsiteY12" fmla="*/ 2437059 h 2463799"/>
              <a:gd name="connsiteX13" fmla="*/ 3050604 w 3676129"/>
              <a:gd name="connsiteY13" fmla="*/ 2364363 h 2463799"/>
              <a:gd name="connsiteX14" fmla="*/ 2681266 w 3676129"/>
              <a:gd name="connsiteY14" fmla="*/ 1988515 h 2463799"/>
              <a:gd name="connsiteX15" fmla="*/ 2638999 w 3676129"/>
              <a:gd name="connsiteY15" fmla="*/ 1880972 h 2463799"/>
              <a:gd name="connsiteX16" fmla="*/ 2445831 w 3676129"/>
              <a:gd name="connsiteY16" fmla="*/ 1727123 h 2463799"/>
              <a:gd name="connsiteX17" fmla="*/ 2187925 w 3676129"/>
              <a:gd name="connsiteY17" fmla="*/ 1510715 h 2463799"/>
              <a:gd name="connsiteX18" fmla="*/ 2031556 w 3676129"/>
              <a:gd name="connsiteY18" fmla="*/ 1381556 h 2463799"/>
              <a:gd name="connsiteX19" fmla="*/ 1965247 w 3676129"/>
              <a:gd name="connsiteY19" fmla="*/ 1366461 h 2463799"/>
              <a:gd name="connsiteX20" fmla="*/ 1772684 w 3676129"/>
              <a:gd name="connsiteY20" fmla="*/ 1371677 h 2463799"/>
              <a:gd name="connsiteX21" fmla="*/ 1723127 w 3676129"/>
              <a:gd name="connsiteY21" fmla="*/ 1378913 h 2463799"/>
              <a:gd name="connsiteX22" fmla="*/ 1698343 w 3676129"/>
              <a:gd name="connsiteY22" fmla="*/ 1391713 h 2463799"/>
              <a:gd name="connsiteX23" fmla="*/ 1236585 w 3676129"/>
              <a:gd name="connsiteY23" fmla="*/ 1475691 h 2463799"/>
              <a:gd name="connsiteX24" fmla="*/ 1004936 w 3676129"/>
              <a:gd name="connsiteY24" fmla="*/ 1236019 h 2463799"/>
              <a:gd name="connsiteX25" fmla="*/ 988559 w 3676129"/>
              <a:gd name="connsiteY25" fmla="*/ 1210970 h 2463799"/>
              <a:gd name="connsiteX26" fmla="*/ 943293 w 3676129"/>
              <a:gd name="connsiteY26" fmla="*/ 1188859 h 2463799"/>
              <a:gd name="connsiteX27" fmla="*/ 675265 w 3676129"/>
              <a:gd name="connsiteY27" fmla="*/ 1087250 h 2463799"/>
              <a:gd name="connsiteX28" fmla="*/ 22259 w 3676129"/>
              <a:gd name="connsiteY28" fmla="*/ 174462 h 2463799"/>
              <a:gd name="connsiteX29" fmla="*/ 1155372 w 3676129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88559 w 3671272"/>
              <a:gd name="connsiteY25" fmla="*/ 1210970 h 2463799"/>
              <a:gd name="connsiteX26" fmla="*/ 943293 w 3671272"/>
              <a:gd name="connsiteY26" fmla="*/ 1188859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88559 w 3671272"/>
              <a:gd name="connsiteY25" fmla="*/ 1210970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88559 w 3671272"/>
              <a:gd name="connsiteY25" fmla="*/ 1210970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998528 w 3671272"/>
              <a:gd name="connsiteY24" fmla="*/ 1243456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44051 w 3671272"/>
              <a:gd name="connsiteY23" fmla="*/ 1471450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44051 w 3671272"/>
              <a:gd name="connsiteY23" fmla="*/ 1471450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671272" h="2463799">
                <a:moveTo>
                  <a:pt x="1155372" y="133290"/>
                </a:moveTo>
                <a:cubicBezTo>
                  <a:pt x="1187633" y="149277"/>
                  <a:pt x="1222039" y="169600"/>
                  <a:pt x="1257561" y="193464"/>
                </a:cubicBezTo>
                <a:lnTo>
                  <a:pt x="1279007" y="209500"/>
                </a:lnTo>
                <a:lnTo>
                  <a:pt x="1279395" y="209587"/>
                </a:lnTo>
                <a:cubicBezTo>
                  <a:pt x="1536403" y="300333"/>
                  <a:pt x="2256441" y="863608"/>
                  <a:pt x="2553092" y="1090089"/>
                </a:cubicBezTo>
                <a:cubicBezTo>
                  <a:pt x="2849743" y="1316570"/>
                  <a:pt x="2877684" y="1371030"/>
                  <a:pt x="3059302" y="1568470"/>
                </a:cubicBezTo>
                <a:lnTo>
                  <a:pt x="3250284" y="1770828"/>
                </a:lnTo>
                <a:lnTo>
                  <a:pt x="3314595" y="1849474"/>
                </a:lnTo>
                <a:cubicBezTo>
                  <a:pt x="3523330" y="1983529"/>
                  <a:pt x="3720592" y="2226876"/>
                  <a:pt x="3660233" y="2346808"/>
                </a:cubicBezTo>
                <a:lnTo>
                  <a:pt x="3634139" y="2381940"/>
                </a:lnTo>
                <a:lnTo>
                  <a:pt x="3631812" y="2395404"/>
                </a:lnTo>
                <a:lnTo>
                  <a:pt x="3605698" y="2407377"/>
                </a:lnTo>
                <a:lnTo>
                  <a:pt x="3572511" y="2437059"/>
                </a:lnTo>
                <a:cubicBezTo>
                  <a:pt x="3454263" y="2489184"/>
                  <a:pt x="3250929" y="2465182"/>
                  <a:pt x="3050604" y="2364363"/>
                </a:cubicBezTo>
                <a:cubicBezTo>
                  <a:pt x="2850278" y="2263544"/>
                  <a:pt x="2709856" y="2114540"/>
                  <a:pt x="2681266" y="1988515"/>
                </a:cubicBezTo>
                <a:lnTo>
                  <a:pt x="2638999" y="1880972"/>
                </a:lnTo>
                <a:lnTo>
                  <a:pt x="2445831" y="1727123"/>
                </a:lnTo>
                <a:cubicBezTo>
                  <a:pt x="2361291" y="1658643"/>
                  <a:pt x="2275000" y="1586309"/>
                  <a:pt x="2187925" y="1510715"/>
                </a:cubicBezTo>
                <a:lnTo>
                  <a:pt x="2031556" y="1381556"/>
                </a:lnTo>
                <a:cubicBezTo>
                  <a:pt x="2022568" y="1384013"/>
                  <a:pt x="1974235" y="1364004"/>
                  <a:pt x="1965247" y="1366461"/>
                </a:cubicBezTo>
                <a:cubicBezTo>
                  <a:pt x="1892302" y="1343238"/>
                  <a:pt x="1845910" y="1371677"/>
                  <a:pt x="1772684" y="1371677"/>
                </a:cubicBezTo>
                <a:lnTo>
                  <a:pt x="1723127" y="1378913"/>
                </a:lnTo>
                <a:cubicBezTo>
                  <a:pt x="1723012" y="1389946"/>
                  <a:pt x="1698458" y="1380680"/>
                  <a:pt x="1698343" y="1391713"/>
                </a:cubicBezTo>
                <a:cubicBezTo>
                  <a:pt x="1563146" y="1527922"/>
                  <a:pt x="1356772" y="1499522"/>
                  <a:pt x="1244051" y="1471450"/>
                </a:cubicBezTo>
                <a:cubicBezTo>
                  <a:pt x="1131330" y="1443378"/>
                  <a:pt x="1092809" y="1345538"/>
                  <a:pt x="1009163" y="1248809"/>
                </a:cubicBezTo>
                <a:lnTo>
                  <a:pt x="979995" y="1227987"/>
                </a:lnTo>
                <a:lnTo>
                  <a:pt x="930475" y="1203733"/>
                </a:lnTo>
                <a:cubicBezTo>
                  <a:pt x="817007" y="1157818"/>
                  <a:pt x="758222" y="1128361"/>
                  <a:pt x="675265" y="1087250"/>
                </a:cubicBezTo>
                <a:cubicBezTo>
                  <a:pt x="380307" y="941079"/>
                  <a:pt x="-110319" y="437891"/>
                  <a:pt x="22259" y="174462"/>
                </a:cubicBezTo>
                <a:cubicBezTo>
                  <a:pt x="154837" y="-88967"/>
                  <a:pt x="860414" y="-12881"/>
                  <a:pt x="1155372" y="13329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43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E1DA1007-B744-41BE-9D40-C9E9D5415C20}"/>
              </a:ext>
            </a:extLst>
          </p:cNvPr>
          <p:cNvSpPr/>
          <p:nvPr/>
        </p:nvSpPr>
        <p:spPr>
          <a:xfrm>
            <a:off x="3192780" y="288834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F6F5E1E7-EBC1-41EE-819A-77F8D4490F22}"/>
              </a:ext>
            </a:extLst>
          </p:cNvPr>
          <p:cNvSpPr/>
          <p:nvPr/>
        </p:nvSpPr>
        <p:spPr>
          <a:xfrm>
            <a:off x="2621280" y="2811417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6D4E22DF-25C2-485A-A677-526A43BB39D1}"/>
              </a:ext>
            </a:extLst>
          </p:cNvPr>
          <p:cNvSpPr/>
          <p:nvPr/>
        </p:nvSpPr>
        <p:spPr>
          <a:xfrm>
            <a:off x="1767840" y="2476500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E4E0CCF9-AF4C-4A6E-859A-1C789B387FBE}"/>
              </a:ext>
            </a:extLst>
          </p:cNvPr>
          <p:cNvSpPr/>
          <p:nvPr/>
        </p:nvSpPr>
        <p:spPr>
          <a:xfrm>
            <a:off x="3192780" y="228636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lcím 2">
            <a:extLst>
              <a:ext uri="{FF2B5EF4-FFF2-40B4-BE49-F238E27FC236}">
                <a16:creationId xmlns:a16="http://schemas.microsoft.com/office/drawing/2014/main" id="{E23E94D3-4ED6-44EA-A12D-911045E27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9935" y="247648"/>
            <a:ext cx="8192065" cy="610773"/>
          </a:xfrm>
        </p:spPr>
        <p:txBody>
          <a:bodyPr>
            <a:noAutofit/>
          </a:bodyPr>
          <a:lstStyle/>
          <a:p>
            <a:r>
              <a:rPr lang="hu-HU" sz="2800" dirty="0"/>
              <a:t>Elkészült és jövőben tervezett energetikai beruházások.</a:t>
            </a:r>
          </a:p>
        </p:txBody>
      </p:sp>
      <p:sp>
        <p:nvSpPr>
          <p:cNvPr id="22" name="Nyíl: jobbra mutató 21">
            <a:extLst>
              <a:ext uri="{FF2B5EF4-FFF2-40B4-BE49-F238E27FC236}">
                <a16:creationId xmlns:a16="http://schemas.microsoft.com/office/drawing/2014/main" id="{59DD9D60-E3B0-48DB-B1A7-437D81C0513F}"/>
              </a:ext>
            </a:extLst>
          </p:cNvPr>
          <p:cNvSpPr/>
          <p:nvPr/>
        </p:nvSpPr>
        <p:spPr>
          <a:xfrm>
            <a:off x="4978829" y="926235"/>
            <a:ext cx="672483" cy="292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675088BC-0FEA-4455-B3C0-9B6BBD8C9161}"/>
              </a:ext>
            </a:extLst>
          </p:cNvPr>
          <p:cNvSpPr/>
          <p:nvPr/>
        </p:nvSpPr>
        <p:spPr>
          <a:xfrm>
            <a:off x="5352231" y="2830247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Nyíl: szalag, lefelé mutató 19">
            <a:extLst>
              <a:ext uri="{FF2B5EF4-FFF2-40B4-BE49-F238E27FC236}">
                <a16:creationId xmlns:a16="http://schemas.microsoft.com/office/drawing/2014/main" id="{401CDEA1-9D17-453D-B248-F91E3AAA2BE0}"/>
              </a:ext>
            </a:extLst>
          </p:cNvPr>
          <p:cNvSpPr/>
          <p:nvPr/>
        </p:nvSpPr>
        <p:spPr>
          <a:xfrm rot="8938345">
            <a:off x="3111160" y="3258188"/>
            <a:ext cx="521834" cy="46427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1" name="Ellipszis 20">
            <a:extLst>
              <a:ext uri="{FF2B5EF4-FFF2-40B4-BE49-F238E27FC236}">
                <a16:creationId xmlns:a16="http://schemas.microsoft.com/office/drawing/2014/main" id="{CC37BA36-BF33-4574-A939-FF3A15025BA8}"/>
              </a:ext>
            </a:extLst>
          </p:cNvPr>
          <p:cNvSpPr/>
          <p:nvPr/>
        </p:nvSpPr>
        <p:spPr>
          <a:xfrm>
            <a:off x="2857500" y="3078480"/>
            <a:ext cx="167640" cy="1901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Ellipszis 1">
            <a:extLst>
              <a:ext uri="{FF2B5EF4-FFF2-40B4-BE49-F238E27FC236}">
                <a16:creationId xmlns:a16="http://schemas.microsoft.com/office/drawing/2014/main" id="{3E8F08E9-7B87-44D3-90D4-9FC1605AC1A3}"/>
              </a:ext>
            </a:extLst>
          </p:cNvPr>
          <p:cNvSpPr/>
          <p:nvPr/>
        </p:nvSpPr>
        <p:spPr>
          <a:xfrm rot="484593">
            <a:off x="2699559" y="3063619"/>
            <a:ext cx="556767" cy="327895"/>
          </a:xfrm>
          <a:prstGeom prst="ellipse">
            <a:avLst/>
          </a:prstGeom>
          <a:solidFill>
            <a:schemeClr val="accent6">
              <a:lumMod val="75000"/>
              <a:alpha val="57000"/>
            </a:schemeClr>
          </a:solidFill>
          <a:ln>
            <a:solidFill>
              <a:schemeClr val="accent6">
                <a:alpha val="6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3" name="Alcím 2">
            <a:extLst>
              <a:ext uri="{FF2B5EF4-FFF2-40B4-BE49-F238E27FC236}">
                <a16:creationId xmlns:a16="http://schemas.microsoft.com/office/drawing/2014/main" id="{F6E60F09-DE95-435B-9151-542E500737E9}"/>
              </a:ext>
            </a:extLst>
          </p:cNvPr>
          <p:cNvSpPr txBox="1">
            <a:spLocks/>
          </p:cNvSpPr>
          <p:nvPr/>
        </p:nvSpPr>
        <p:spPr>
          <a:xfrm>
            <a:off x="5533966" y="858421"/>
            <a:ext cx="6811265" cy="779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700" dirty="0"/>
              <a:t>Baross kocsiszín szekunder rendszer felújítása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F556D71-6541-439B-8546-7E53B4781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706" y="1625599"/>
            <a:ext cx="4803290" cy="49954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54CE9CB8-F30E-413A-B0E3-8B135D3CE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48" b="89751" l="9824" r="89924">
                        <a14:foregroundMark x1="39798" y1="10249" x2="39798" y2="10249"/>
                        <a14:foregroundMark x1="24937" y1="88366" x2="24937" y2="88366"/>
                        <a14:foregroundMark x1="41310" y1="15512" x2="41310" y2="15512"/>
                        <a14:foregroundMark x1="42569" y1="15789" x2="42569" y2="15789"/>
                        <a14:foregroundMark x1="39547" y1="16343" x2="39547" y2="17175"/>
                        <a14:backgroundMark x1="41058" y1="44598" x2="41058" y2="44598"/>
                        <a14:backgroundMark x1="43577" y1="45152" x2="43577" y2="45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00" y="4648796"/>
            <a:ext cx="2319345" cy="210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2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églalap: lekerekített 27">
            <a:extLst>
              <a:ext uri="{FF2B5EF4-FFF2-40B4-BE49-F238E27FC236}">
                <a16:creationId xmlns:a16="http://schemas.microsoft.com/office/drawing/2014/main" id="{0E4B19F5-279F-401D-B803-0336A3A25BF6}"/>
              </a:ext>
            </a:extLst>
          </p:cNvPr>
          <p:cNvSpPr/>
          <p:nvPr/>
        </p:nvSpPr>
        <p:spPr>
          <a:xfrm>
            <a:off x="122241" y="2985624"/>
            <a:ext cx="11762369" cy="3376413"/>
          </a:xfrm>
          <a:prstGeom prst="roundRect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9E228634-0F05-47A0-9442-B65AA92EF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663" y="3296526"/>
            <a:ext cx="2602256" cy="1367637"/>
          </a:xfrm>
          <a:prstGeom prst="rect">
            <a:avLst/>
          </a:prstGeom>
        </p:spPr>
      </p:pic>
      <p:pic>
        <p:nvPicPr>
          <p:cNvPr id="77" name="Kép 76">
            <a:extLst>
              <a:ext uri="{FF2B5EF4-FFF2-40B4-BE49-F238E27FC236}">
                <a16:creationId xmlns:a16="http://schemas.microsoft.com/office/drawing/2014/main" id="{BB69B08A-0176-4B90-98F8-19B3399C6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137" y="349741"/>
            <a:ext cx="910727" cy="930722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0C333694-D061-4A24-AD26-C72EF694456E}"/>
              </a:ext>
            </a:extLst>
          </p:cNvPr>
          <p:cNvSpPr/>
          <p:nvPr/>
        </p:nvSpPr>
        <p:spPr>
          <a:xfrm>
            <a:off x="936627" y="3240263"/>
            <a:ext cx="1324195" cy="10872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id="{AA4BF0BD-5436-4714-87B3-899F8E2F8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106" y="3767685"/>
            <a:ext cx="930332" cy="629649"/>
          </a:xfrm>
          <a:prstGeom prst="rect">
            <a:avLst/>
          </a:prstGeom>
        </p:spPr>
      </p:pic>
      <p:pic>
        <p:nvPicPr>
          <p:cNvPr id="37" name="Kép 36">
            <a:extLst>
              <a:ext uri="{FF2B5EF4-FFF2-40B4-BE49-F238E27FC236}">
                <a16:creationId xmlns:a16="http://schemas.microsoft.com/office/drawing/2014/main" id="{986DA04F-D9D4-4B0E-913D-8A152D019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910" y="3603952"/>
            <a:ext cx="613232" cy="60159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1894D72E-E86D-420F-9017-E89263967EE0}"/>
              </a:ext>
            </a:extLst>
          </p:cNvPr>
          <p:cNvSpPr txBox="1"/>
          <p:nvPr/>
        </p:nvSpPr>
        <p:spPr>
          <a:xfrm>
            <a:off x="926272" y="3260003"/>
            <a:ext cx="1348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Segédműhely,</a:t>
            </a:r>
            <a:b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3. 4. számú épület</a:t>
            </a:r>
          </a:p>
        </p:txBody>
      </p:sp>
      <p:sp>
        <p:nvSpPr>
          <p:cNvPr id="82" name="Szövegdoboz 81">
            <a:extLst>
              <a:ext uri="{FF2B5EF4-FFF2-40B4-BE49-F238E27FC236}">
                <a16:creationId xmlns:a16="http://schemas.microsoft.com/office/drawing/2014/main" id="{DD35F1D7-B174-49C0-9232-A6F7A4DE1E8C}"/>
              </a:ext>
            </a:extLst>
          </p:cNvPr>
          <p:cNvSpPr txBox="1"/>
          <p:nvPr/>
        </p:nvSpPr>
        <p:spPr>
          <a:xfrm>
            <a:off x="5147024" y="3298256"/>
            <a:ext cx="1495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Felügyeleti szerver</a:t>
            </a:r>
          </a:p>
        </p:txBody>
      </p:sp>
      <p:sp>
        <p:nvSpPr>
          <p:cNvPr id="257" name="Cím 1">
            <a:extLst>
              <a:ext uri="{FF2B5EF4-FFF2-40B4-BE49-F238E27FC236}">
                <a16:creationId xmlns:a16="http://schemas.microsoft.com/office/drawing/2014/main" id="{2166CD22-A08F-4587-9EFC-68B0AF84D6B1}"/>
              </a:ext>
            </a:extLst>
          </p:cNvPr>
          <p:cNvSpPr txBox="1">
            <a:spLocks/>
          </p:cNvSpPr>
          <p:nvPr/>
        </p:nvSpPr>
        <p:spPr>
          <a:xfrm>
            <a:off x="3457514" y="2864401"/>
            <a:ext cx="5091825" cy="587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Helyi LAN Hálózat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049" name="Felhő 2048">
            <a:extLst>
              <a:ext uri="{FF2B5EF4-FFF2-40B4-BE49-F238E27FC236}">
                <a16:creationId xmlns:a16="http://schemas.microsoft.com/office/drawing/2014/main" id="{E42BE9A8-3C81-4642-A4AA-03B09DCB4D27}"/>
              </a:ext>
            </a:extLst>
          </p:cNvPr>
          <p:cNvSpPr/>
          <p:nvPr/>
        </p:nvSpPr>
        <p:spPr>
          <a:xfrm>
            <a:off x="4494535" y="437883"/>
            <a:ext cx="2990239" cy="854771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1" name="Szövegdoboz 2050">
            <a:extLst>
              <a:ext uri="{FF2B5EF4-FFF2-40B4-BE49-F238E27FC236}">
                <a16:creationId xmlns:a16="http://schemas.microsoft.com/office/drawing/2014/main" id="{9CA1F352-30A5-4684-9BCB-AA2806FB34B0}"/>
              </a:ext>
            </a:extLst>
          </p:cNvPr>
          <p:cNvSpPr txBox="1"/>
          <p:nvPr/>
        </p:nvSpPr>
        <p:spPr>
          <a:xfrm>
            <a:off x="5487197" y="593162"/>
            <a:ext cx="945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Internet</a:t>
            </a:r>
          </a:p>
        </p:txBody>
      </p:sp>
      <p:pic>
        <p:nvPicPr>
          <p:cNvPr id="2050" name="Picture 2" descr="Image result for notebook">
            <a:extLst>
              <a:ext uri="{FF2B5EF4-FFF2-40B4-BE49-F238E27FC236}">
                <a16:creationId xmlns:a16="http://schemas.microsoft.com/office/drawing/2014/main" id="{EB5B2116-1833-4F1D-8125-1EB954F9D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744" y="269338"/>
            <a:ext cx="1471421" cy="110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3" name="Egyenes összekötő 2052">
            <a:extLst>
              <a:ext uri="{FF2B5EF4-FFF2-40B4-BE49-F238E27FC236}">
                <a16:creationId xmlns:a16="http://schemas.microsoft.com/office/drawing/2014/main" id="{C980AFFB-3E59-4FD6-B0E6-FCE186BD9B05}"/>
              </a:ext>
            </a:extLst>
          </p:cNvPr>
          <p:cNvCxnSpPr>
            <a:cxnSpLocks/>
          </p:cNvCxnSpPr>
          <p:nvPr/>
        </p:nvCxnSpPr>
        <p:spPr>
          <a:xfrm>
            <a:off x="3824087" y="845979"/>
            <a:ext cx="65585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Egyenes összekötő 266">
            <a:extLst>
              <a:ext uri="{FF2B5EF4-FFF2-40B4-BE49-F238E27FC236}">
                <a16:creationId xmlns:a16="http://schemas.microsoft.com/office/drawing/2014/main" id="{786F9621-7D19-40FD-8CD1-F79ED5D555DA}"/>
              </a:ext>
            </a:extLst>
          </p:cNvPr>
          <p:cNvCxnSpPr>
            <a:cxnSpLocks/>
          </p:cNvCxnSpPr>
          <p:nvPr/>
        </p:nvCxnSpPr>
        <p:spPr>
          <a:xfrm>
            <a:off x="7468644" y="845979"/>
            <a:ext cx="65585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8" name="Szövegdoboz 2057">
            <a:extLst>
              <a:ext uri="{FF2B5EF4-FFF2-40B4-BE49-F238E27FC236}">
                <a16:creationId xmlns:a16="http://schemas.microsoft.com/office/drawing/2014/main" id="{AA67EDE2-076A-4121-BBC5-E35B42BAC649}"/>
              </a:ext>
            </a:extLst>
          </p:cNvPr>
          <p:cNvSpPr txBox="1"/>
          <p:nvPr/>
        </p:nvSpPr>
        <p:spPr>
          <a:xfrm>
            <a:off x="5220465" y="1443076"/>
            <a:ext cx="1922244" cy="307777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cxnSp>
        <p:nvCxnSpPr>
          <p:cNvPr id="270" name="Egyenes összekötő 269">
            <a:extLst>
              <a:ext uri="{FF2B5EF4-FFF2-40B4-BE49-F238E27FC236}">
                <a16:creationId xmlns:a16="http://schemas.microsoft.com/office/drawing/2014/main" id="{4F6A33FD-C83C-4E30-9585-4BF6269C33B4}"/>
              </a:ext>
            </a:extLst>
          </p:cNvPr>
          <p:cNvCxnSpPr>
            <a:cxnSpLocks/>
          </p:cNvCxnSpPr>
          <p:nvPr/>
        </p:nvCxnSpPr>
        <p:spPr>
          <a:xfrm>
            <a:off x="6142939" y="1280463"/>
            <a:ext cx="0" cy="15515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Cím 1">
            <a:extLst>
              <a:ext uri="{FF2B5EF4-FFF2-40B4-BE49-F238E27FC236}">
                <a16:creationId xmlns:a16="http://schemas.microsoft.com/office/drawing/2014/main" id="{BBE0C3EC-2CD4-45DF-BAAA-A3F2711BE2C7}"/>
              </a:ext>
            </a:extLst>
          </p:cNvPr>
          <p:cNvSpPr txBox="1">
            <a:spLocks/>
          </p:cNvSpPr>
          <p:nvPr/>
        </p:nvSpPr>
        <p:spPr>
          <a:xfrm>
            <a:off x="3422893" y="-26054"/>
            <a:ext cx="5091825" cy="587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Baross utcai rendszer elvi sémája</a:t>
            </a:r>
          </a:p>
        </p:txBody>
      </p:sp>
      <p:pic>
        <p:nvPicPr>
          <p:cNvPr id="157" name="Kép 156">
            <a:extLst>
              <a:ext uri="{FF2B5EF4-FFF2-40B4-BE49-F238E27FC236}">
                <a16:creationId xmlns:a16="http://schemas.microsoft.com/office/drawing/2014/main" id="{102790DD-7BAD-4E32-A075-870588877C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0443" y="3623395"/>
            <a:ext cx="211838" cy="586121"/>
          </a:xfrm>
          <a:prstGeom prst="rect">
            <a:avLst/>
          </a:prstGeom>
        </p:spPr>
      </p:pic>
      <p:pic>
        <p:nvPicPr>
          <p:cNvPr id="160" name="Kép 159">
            <a:extLst>
              <a:ext uri="{FF2B5EF4-FFF2-40B4-BE49-F238E27FC236}">
                <a16:creationId xmlns:a16="http://schemas.microsoft.com/office/drawing/2014/main" id="{46675E71-CFFA-4683-8187-835726BD29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6151" y="3619421"/>
            <a:ext cx="211838" cy="586121"/>
          </a:xfrm>
          <a:prstGeom prst="rect">
            <a:avLst/>
          </a:prstGeom>
        </p:spPr>
      </p:pic>
      <p:sp>
        <p:nvSpPr>
          <p:cNvPr id="161" name="Téglalap 160">
            <a:extLst>
              <a:ext uri="{FF2B5EF4-FFF2-40B4-BE49-F238E27FC236}">
                <a16:creationId xmlns:a16="http://schemas.microsoft.com/office/drawing/2014/main" id="{B3E5832C-6709-4B31-BDAA-9643FD0ADEEF}"/>
              </a:ext>
            </a:extLst>
          </p:cNvPr>
          <p:cNvSpPr/>
          <p:nvPr/>
        </p:nvSpPr>
        <p:spPr>
          <a:xfrm>
            <a:off x="2560910" y="3312357"/>
            <a:ext cx="1324195" cy="1054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2" name="Kép 161">
            <a:extLst>
              <a:ext uri="{FF2B5EF4-FFF2-40B4-BE49-F238E27FC236}">
                <a16:creationId xmlns:a16="http://schemas.microsoft.com/office/drawing/2014/main" id="{973ED35A-395A-4BFE-B1EC-4547EA6B4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0188" y="3587286"/>
            <a:ext cx="613232" cy="601590"/>
          </a:xfrm>
          <a:prstGeom prst="rect">
            <a:avLst/>
          </a:prstGeom>
        </p:spPr>
      </p:pic>
      <p:pic>
        <p:nvPicPr>
          <p:cNvPr id="164" name="Kép 163">
            <a:extLst>
              <a:ext uri="{FF2B5EF4-FFF2-40B4-BE49-F238E27FC236}">
                <a16:creationId xmlns:a16="http://schemas.microsoft.com/office/drawing/2014/main" id="{2A09D55F-01EB-42DB-BB32-1EE621CD99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4721" y="3606729"/>
            <a:ext cx="211838" cy="586121"/>
          </a:xfrm>
          <a:prstGeom prst="rect">
            <a:avLst/>
          </a:prstGeom>
        </p:spPr>
      </p:pic>
      <p:pic>
        <p:nvPicPr>
          <p:cNvPr id="166" name="Kép 165">
            <a:extLst>
              <a:ext uri="{FF2B5EF4-FFF2-40B4-BE49-F238E27FC236}">
                <a16:creationId xmlns:a16="http://schemas.microsoft.com/office/drawing/2014/main" id="{758ED3CB-6931-4B92-BA0A-6213E5AAB1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0429" y="3602755"/>
            <a:ext cx="211838" cy="586121"/>
          </a:xfrm>
          <a:prstGeom prst="rect">
            <a:avLst/>
          </a:prstGeom>
        </p:spPr>
      </p:pic>
      <p:sp>
        <p:nvSpPr>
          <p:cNvPr id="167" name="Téglalap 166">
            <a:extLst>
              <a:ext uri="{FF2B5EF4-FFF2-40B4-BE49-F238E27FC236}">
                <a16:creationId xmlns:a16="http://schemas.microsoft.com/office/drawing/2014/main" id="{C5D15558-4900-4AE3-86CB-0ACE0796AC23}"/>
              </a:ext>
            </a:extLst>
          </p:cNvPr>
          <p:cNvSpPr/>
          <p:nvPr/>
        </p:nvSpPr>
        <p:spPr>
          <a:xfrm>
            <a:off x="936627" y="4850897"/>
            <a:ext cx="1324195" cy="1054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8" name="Kép 167">
            <a:extLst>
              <a:ext uri="{FF2B5EF4-FFF2-40B4-BE49-F238E27FC236}">
                <a16:creationId xmlns:a16="http://schemas.microsoft.com/office/drawing/2014/main" id="{99C46A26-BB74-49DE-B7CB-922B36CD2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905" y="5125826"/>
            <a:ext cx="613232" cy="601590"/>
          </a:xfrm>
          <a:prstGeom prst="rect">
            <a:avLst/>
          </a:prstGeom>
        </p:spPr>
      </p:pic>
      <p:pic>
        <p:nvPicPr>
          <p:cNvPr id="174" name="Kép 173">
            <a:extLst>
              <a:ext uri="{FF2B5EF4-FFF2-40B4-BE49-F238E27FC236}">
                <a16:creationId xmlns:a16="http://schemas.microsoft.com/office/drawing/2014/main" id="{76D88D21-A166-4699-8E2C-FC9F04980A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0438" y="5145269"/>
            <a:ext cx="211838" cy="586121"/>
          </a:xfrm>
          <a:prstGeom prst="rect">
            <a:avLst/>
          </a:prstGeom>
        </p:spPr>
      </p:pic>
      <p:pic>
        <p:nvPicPr>
          <p:cNvPr id="175" name="Kép 174">
            <a:extLst>
              <a:ext uri="{FF2B5EF4-FFF2-40B4-BE49-F238E27FC236}">
                <a16:creationId xmlns:a16="http://schemas.microsoft.com/office/drawing/2014/main" id="{F419E81F-C75F-4918-8E81-2C01A7C165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6146" y="5141295"/>
            <a:ext cx="211838" cy="586121"/>
          </a:xfrm>
          <a:prstGeom prst="rect">
            <a:avLst/>
          </a:prstGeom>
        </p:spPr>
      </p:pic>
      <p:sp>
        <p:nvSpPr>
          <p:cNvPr id="176" name="Téglalap 175">
            <a:extLst>
              <a:ext uri="{FF2B5EF4-FFF2-40B4-BE49-F238E27FC236}">
                <a16:creationId xmlns:a16="http://schemas.microsoft.com/office/drawing/2014/main" id="{D6FA252A-3B86-405A-A59B-2458C28AB4FC}"/>
              </a:ext>
            </a:extLst>
          </p:cNvPr>
          <p:cNvSpPr/>
          <p:nvPr/>
        </p:nvSpPr>
        <p:spPr>
          <a:xfrm>
            <a:off x="2560910" y="4850897"/>
            <a:ext cx="1324195" cy="1054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0" name="Kép 179">
            <a:extLst>
              <a:ext uri="{FF2B5EF4-FFF2-40B4-BE49-F238E27FC236}">
                <a16:creationId xmlns:a16="http://schemas.microsoft.com/office/drawing/2014/main" id="{CD507BE4-4312-4308-81BD-600E0A65B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0188" y="5125826"/>
            <a:ext cx="613232" cy="601590"/>
          </a:xfrm>
          <a:prstGeom prst="rect">
            <a:avLst/>
          </a:prstGeom>
        </p:spPr>
      </p:pic>
      <p:pic>
        <p:nvPicPr>
          <p:cNvPr id="187" name="Kép 186">
            <a:extLst>
              <a:ext uri="{FF2B5EF4-FFF2-40B4-BE49-F238E27FC236}">
                <a16:creationId xmlns:a16="http://schemas.microsoft.com/office/drawing/2014/main" id="{142ADEFB-9B53-4AFD-9FD9-19120F5155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4721" y="5145269"/>
            <a:ext cx="211838" cy="586121"/>
          </a:xfrm>
          <a:prstGeom prst="rect">
            <a:avLst/>
          </a:prstGeom>
        </p:spPr>
      </p:pic>
      <p:pic>
        <p:nvPicPr>
          <p:cNvPr id="193" name="Kép 192">
            <a:extLst>
              <a:ext uri="{FF2B5EF4-FFF2-40B4-BE49-F238E27FC236}">
                <a16:creationId xmlns:a16="http://schemas.microsoft.com/office/drawing/2014/main" id="{F0AAA42D-4A85-4CDC-8309-A9C729CD2C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0429" y="5141295"/>
            <a:ext cx="211838" cy="586121"/>
          </a:xfrm>
          <a:prstGeom prst="rect">
            <a:avLst/>
          </a:prstGeom>
        </p:spPr>
      </p:pic>
      <p:sp>
        <p:nvSpPr>
          <p:cNvPr id="194" name="Téglalap 193">
            <a:extLst>
              <a:ext uri="{FF2B5EF4-FFF2-40B4-BE49-F238E27FC236}">
                <a16:creationId xmlns:a16="http://schemas.microsoft.com/office/drawing/2014/main" id="{494B2FF3-E7F5-4DB3-9418-B55CBB1B4953}"/>
              </a:ext>
            </a:extLst>
          </p:cNvPr>
          <p:cNvSpPr/>
          <p:nvPr/>
        </p:nvSpPr>
        <p:spPr>
          <a:xfrm>
            <a:off x="7671110" y="3279933"/>
            <a:ext cx="1324195" cy="1054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5" name="Kép 194">
            <a:extLst>
              <a:ext uri="{FF2B5EF4-FFF2-40B4-BE49-F238E27FC236}">
                <a16:creationId xmlns:a16="http://schemas.microsoft.com/office/drawing/2014/main" id="{600B6793-361E-4441-BB8E-E1F5720A7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887" y="3603952"/>
            <a:ext cx="613232" cy="601590"/>
          </a:xfrm>
          <a:prstGeom prst="rect">
            <a:avLst/>
          </a:prstGeom>
        </p:spPr>
      </p:pic>
      <p:pic>
        <p:nvPicPr>
          <p:cNvPr id="226" name="Kép 225">
            <a:extLst>
              <a:ext uri="{FF2B5EF4-FFF2-40B4-BE49-F238E27FC236}">
                <a16:creationId xmlns:a16="http://schemas.microsoft.com/office/drawing/2014/main" id="{0A58B802-C6AC-4A93-9770-4C98DDE03F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3420" y="3623395"/>
            <a:ext cx="211838" cy="586121"/>
          </a:xfrm>
          <a:prstGeom prst="rect">
            <a:avLst/>
          </a:prstGeom>
        </p:spPr>
      </p:pic>
      <p:pic>
        <p:nvPicPr>
          <p:cNvPr id="227" name="Kép 226">
            <a:extLst>
              <a:ext uri="{FF2B5EF4-FFF2-40B4-BE49-F238E27FC236}">
                <a16:creationId xmlns:a16="http://schemas.microsoft.com/office/drawing/2014/main" id="{D6288272-56F6-44C0-8327-E50C13AF7D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9128" y="3619421"/>
            <a:ext cx="211838" cy="586121"/>
          </a:xfrm>
          <a:prstGeom prst="rect">
            <a:avLst/>
          </a:prstGeom>
        </p:spPr>
      </p:pic>
      <p:sp>
        <p:nvSpPr>
          <p:cNvPr id="229" name="Téglalap 228">
            <a:extLst>
              <a:ext uri="{FF2B5EF4-FFF2-40B4-BE49-F238E27FC236}">
                <a16:creationId xmlns:a16="http://schemas.microsoft.com/office/drawing/2014/main" id="{AC2AE297-EF8A-4F84-B65F-FAD0C1372A2D}"/>
              </a:ext>
            </a:extLst>
          </p:cNvPr>
          <p:cNvSpPr/>
          <p:nvPr/>
        </p:nvSpPr>
        <p:spPr>
          <a:xfrm>
            <a:off x="9283887" y="3312357"/>
            <a:ext cx="1324195" cy="1054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2" name="Kép 231">
            <a:extLst>
              <a:ext uri="{FF2B5EF4-FFF2-40B4-BE49-F238E27FC236}">
                <a16:creationId xmlns:a16="http://schemas.microsoft.com/office/drawing/2014/main" id="{97D3BBD3-BF92-4C1B-A054-96D35EC61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3165" y="3587286"/>
            <a:ext cx="613232" cy="601590"/>
          </a:xfrm>
          <a:prstGeom prst="rect">
            <a:avLst/>
          </a:prstGeom>
        </p:spPr>
      </p:pic>
      <p:pic>
        <p:nvPicPr>
          <p:cNvPr id="238" name="Kép 237">
            <a:extLst>
              <a:ext uri="{FF2B5EF4-FFF2-40B4-BE49-F238E27FC236}">
                <a16:creationId xmlns:a16="http://schemas.microsoft.com/office/drawing/2014/main" id="{581E77A4-4F48-4C71-9A28-E35395F286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7698" y="3606729"/>
            <a:ext cx="211838" cy="586121"/>
          </a:xfrm>
          <a:prstGeom prst="rect">
            <a:avLst/>
          </a:prstGeom>
        </p:spPr>
      </p:pic>
      <p:pic>
        <p:nvPicPr>
          <p:cNvPr id="253" name="Kép 252">
            <a:extLst>
              <a:ext uri="{FF2B5EF4-FFF2-40B4-BE49-F238E27FC236}">
                <a16:creationId xmlns:a16="http://schemas.microsoft.com/office/drawing/2014/main" id="{6E765116-F1BD-4484-8ECB-F4AFD7F6E6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3406" y="3602755"/>
            <a:ext cx="211838" cy="586121"/>
          </a:xfrm>
          <a:prstGeom prst="rect">
            <a:avLst/>
          </a:prstGeom>
        </p:spPr>
      </p:pic>
      <p:sp>
        <p:nvSpPr>
          <p:cNvPr id="260" name="Téglalap 259">
            <a:extLst>
              <a:ext uri="{FF2B5EF4-FFF2-40B4-BE49-F238E27FC236}">
                <a16:creationId xmlns:a16="http://schemas.microsoft.com/office/drawing/2014/main" id="{4311CEA2-145A-4A4E-A23E-32C8B0406863}"/>
              </a:ext>
            </a:extLst>
          </p:cNvPr>
          <p:cNvSpPr/>
          <p:nvPr/>
        </p:nvSpPr>
        <p:spPr>
          <a:xfrm>
            <a:off x="9283887" y="4850897"/>
            <a:ext cx="1324195" cy="1054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1" name="Kép 260">
            <a:extLst>
              <a:ext uri="{FF2B5EF4-FFF2-40B4-BE49-F238E27FC236}">
                <a16:creationId xmlns:a16="http://schemas.microsoft.com/office/drawing/2014/main" id="{FC6F08A7-CCAE-4C4E-8B74-BC8284AA0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3165" y="5125826"/>
            <a:ext cx="613232" cy="601590"/>
          </a:xfrm>
          <a:prstGeom prst="rect">
            <a:avLst/>
          </a:prstGeom>
        </p:spPr>
      </p:pic>
      <p:pic>
        <p:nvPicPr>
          <p:cNvPr id="263" name="Kép 262">
            <a:extLst>
              <a:ext uri="{FF2B5EF4-FFF2-40B4-BE49-F238E27FC236}">
                <a16:creationId xmlns:a16="http://schemas.microsoft.com/office/drawing/2014/main" id="{0B37E79C-C1E4-4069-930E-296E6005B3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7698" y="5145269"/>
            <a:ext cx="211838" cy="586121"/>
          </a:xfrm>
          <a:prstGeom prst="rect">
            <a:avLst/>
          </a:prstGeom>
        </p:spPr>
      </p:pic>
      <p:pic>
        <p:nvPicPr>
          <p:cNvPr id="264" name="Kép 263">
            <a:extLst>
              <a:ext uri="{FF2B5EF4-FFF2-40B4-BE49-F238E27FC236}">
                <a16:creationId xmlns:a16="http://schemas.microsoft.com/office/drawing/2014/main" id="{796555CC-D2A7-4D20-B042-C050A1D11F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3406" y="5141295"/>
            <a:ext cx="211838" cy="586121"/>
          </a:xfrm>
          <a:prstGeom prst="rect">
            <a:avLst/>
          </a:prstGeom>
        </p:spPr>
      </p:pic>
      <p:sp>
        <p:nvSpPr>
          <p:cNvPr id="51" name="Szövegdoboz 50">
            <a:extLst>
              <a:ext uri="{FF2B5EF4-FFF2-40B4-BE49-F238E27FC236}">
                <a16:creationId xmlns:a16="http://schemas.microsoft.com/office/drawing/2014/main" id="{1EA8F8A6-C848-42D6-840A-8773F0B150F5}"/>
              </a:ext>
            </a:extLst>
          </p:cNvPr>
          <p:cNvSpPr txBox="1"/>
          <p:nvPr/>
        </p:nvSpPr>
        <p:spPr>
          <a:xfrm>
            <a:off x="2548896" y="3308091"/>
            <a:ext cx="13482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épület</a:t>
            </a:r>
          </a:p>
        </p:txBody>
      </p:sp>
      <p:sp>
        <p:nvSpPr>
          <p:cNvPr id="52" name="Szövegdoboz 51">
            <a:extLst>
              <a:ext uri="{FF2B5EF4-FFF2-40B4-BE49-F238E27FC236}">
                <a16:creationId xmlns:a16="http://schemas.microsoft.com/office/drawing/2014/main" id="{FE69A655-3305-483D-B3E0-11D62CE1DE3A}"/>
              </a:ext>
            </a:extLst>
          </p:cNvPr>
          <p:cNvSpPr txBox="1"/>
          <p:nvPr/>
        </p:nvSpPr>
        <p:spPr>
          <a:xfrm>
            <a:off x="7638399" y="3267283"/>
            <a:ext cx="1348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Gépkocsi javító műhely</a:t>
            </a:r>
          </a:p>
        </p:txBody>
      </p:sp>
      <p:sp>
        <p:nvSpPr>
          <p:cNvPr id="53" name="Szövegdoboz 52">
            <a:extLst>
              <a:ext uri="{FF2B5EF4-FFF2-40B4-BE49-F238E27FC236}">
                <a16:creationId xmlns:a16="http://schemas.microsoft.com/office/drawing/2014/main" id="{AE97A6EC-B629-45E7-B929-DE596A05AAE9}"/>
              </a:ext>
            </a:extLst>
          </p:cNvPr>
          <p:cNvSpPr txBox="1"/>
          <p:nvPr/>
        </p:nvSpPr>
        <p:spPr>
          <a:xfrm>
            <a:off x="9259860" y="3308090"/>
            <a:ext cx="13482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Öltöző és kazánház</a:t>
            </a:r>
          </a:p>
        </p:txBody>
      </p:sp>
      <p:sp>
        <p:nvSpPr>
          <p:cNvPr id="54" name="Szövegdoboz 53">
            <a:extLst>
              <a:ext uri="{FF2B5EF4-FFF2-40B4-BE49-F238E27FC236}">
                <a16:creationId xmlns:a16="http://schemas.microsoft.com/office/drawing/2014/main" id="{C82B0097-3382-4BCD-BB75-EA8588F9D33C}"/>
              </a:ext>
            </a:extLst>
          </p:cNvPr>
          <p:cNvSpPr txBox="1"/>
          <p:nvPr/>
        </p:nvSpPr>
        <p:spPr>
          <a:xfrm>
            <a:off x="924613" y="4839928"/>
            <a:ext cx="13482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A-B csarnok 1.</a:t>
            </a:r>
          </a:p>
        </p:txBody>
      </p:sp>
      <p:sp>
        <p:nvSpPr>
          <p:cNvPr id="55" name="Szövegdoboz 54">
            <a:extLst>
              <a:ext uri="{FF2B5EF4-FFF2-40B4-BE49-F238E27FC236}">
                <a16:creationId xmlns:a16="http://schemas.microsoft.com/office/drawing/2014/main" id="{CFDCA3C6-8D0B-411A-9788-FC41B4C5B207}"/>
              </a:ext>
            </a:extLst>
          </p:cNvPr>
          <p:cNvSpPr txBox="1"/>
          <p:nvPr/>
        </p:nvSpPr>
        <p:spPr>
          <a:xfrm>
            <a:off x="2572923" y="4839927"/>
            <a:ext cx="13482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A-B csarnok 2.</a:t>
            </a:r>
          </a:p>
        </p:txBody>
      </p:sp>
      <p:sp>
        <p:nvSpPr>
          <p:cNvPr id="56" name="Szövegdoboz 55">
            <a:extLst>
              <a:ext uri="{FF2B5EF4-FFF2-40B4-BE49-F238E27FC236}">
                <a16:creationId xmlns:a16="http://schemas.microsoft.com/office/drawing/2014/main" id="{881B5A86-D699-434D-8E8E-4175DBFEF38C}"/>
              </a:ext>
            </a:extLst>
          </p:cNvPr>
          <p:cNvSpPr txBox="1"/>
          <p:nvPr/>
        </p:nvSpPr>
        <p:spPr>
          <a:xfrm>
            <a:off x="9271873" y="4865251"/>
            <a:ext cx="13482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 csarnok</a:t>
            </a:r>
          </a:p>
        </p:txBody>
      </p:sp>
      <p:pic>
        <p:nvPicPr>
          <p:cNvPr id="57" name="Kép 56">
            <a:extLst>
              <a:ext uri="{FF2B5EF4-FFF2-40B4-BE49-F238E27FC236}">
                <a16:creationId xmlns:a16="http://schemas.microsoft.com/office/drawing/2014/main" id="{A0A3622B-B328-4034-BD00-8A584F8BC7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1879" y="4766094"/>
            <a:ext cx="1486193" cy="1105118"/>
          </a:xfrm>
          <a:prstGeom prst="rect">
            <a:avLst/>
          </a:prstGeom>
        </p:spPr>
      </p:pic>
      <p:pic>
        <p:nvPicPr>
          <p:cNvPr id="58" name="Kép 57">
            <a:extLst>
              <a:ext uri="{FF2B5EF4-FFF2-40B4-BE49-F238E27FC236}">
                <a16:creationId xmlns:a16="http://schemas.microsoft.com/office/drawing/2014/main" id="{183E4966-7DA7-4987-827A-CFAC955DF7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5525" y="4959563"/>
            <a:ext cx="953617" cy="989830"/>
          </a:xfrm>
          <a:prstGeom prst="rect">
            <a:avLst/>
          </a:prstGeom>
        </p:spPr>
      </p:pic>
      <p:sp>
        <p:nvSpPr>
          <p:cNvPr id="59" name="Szövegdoboz 58">
            <a:extLst>
              <a:ext uri="{FF2B5EF4-FFF2-40B4-BE49-F238E27FC236}">
                <a16:creationId xmlns:a16="http://schemas.microsoft.com/office/drawing/2014/main" id="{5250578D-C2E2-4293-8418-C9FCC3ABC05E}"/>
              </a:ext>
            </a:extLst>
          </p:cNvPr>
          <p:cNvSpPr txBox="1"/>
          <p:nvPr/>
        </p:nvSpPr>
        <p:spPr>
          <a:xfrm>
            <a:off x="6807281" y="5905672"/>
            <a:ext cx="13482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BMS munkaállomás</a:t>
            </a:r>
          </a:p>
        </p:txBody>
      </p:sp>
      <p:sp>
        <p:nvSpPr>
          <p:cNvPr id="61" name="Téglalap: lekerekített 60">
            <a:extLst>
              <a:ext uri="{FF2B5EF4-FFF2-40B4-BE49-F238E27FC236}">
                <a16:creationId xmlns:a16="http://schemas.microsoft.com/office/drawing/2014/main" id="{116F1588-2CE1-46FE-89A2-FBB5D200A3C1}"/>
              </a:ext>
            </a:extLst>
          </p:cNvPr>
          <p:cNvSpPr/>
          <p:nvPr/>
        </p:nvSpPr>
        <p:spPr>
          <a:xfrm>
            <a:off x="78543" y="2080751"/>
            <a:ext cx="11762369" cy="725049"/>
          </a:xfrm>
          <a:prstGeom prst="roundRect">
            <a:avLst>
              <a:gd name="adj" fmla="val 48143"/>
            </a:avLst>
          </a:prstGeom>
          <a:solidFill>
            <a:schemeClr val="accent1">
              <a:lumMod val="20000"/>
              <a:lumOff val="80000"/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A4675C1A-F90C-4FE6-8409-879803DEE6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8" y="2138139"/>
            <a:ext cx="675757" cy="655280"/>
          </a:xfrm>
          <a:prstGeom prst="rect">
            <a:avLst/>
          </a:prstGeom>
          <a:noFill/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81B0024E-603E-4557-BCE7-680CADD22B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19" y="2209914"/>
            <a:ext cx="371605" cy="371605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F429D54A-59FC-406C-9D13-5325B15191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069" y="2202744"/>
            <a:ext cx="435992" cy="435992"/>
          </a:xfrm>
          <a:prstGeom prst="rect">
            <a:avLst/>
          </a:prstGeom>
        </p:spPr>
      </p:pic>
      <p:sp>
        <p:nvSpPr>
          <p:cNvPr id="64" name="Szövegdoboz 63">
            <a:extLst>
              <a:ext uri="{FF2B5EF4-FFF2-40B4-BE49-F238E27FC236}">
                <a16:creationId xmlns:a16="http://schemas.microsoft.com/office/drawing/2014/main" id="{2DBED22F-762A-42D3-9CFD-E09A03274A43}"/>
              </a:ext>
            </a:extLst>
          </p:cNvPr>
          <p:cNvSpPr txBox="1"/>
          <p:nvPr/>
        </p:nvSpPr>
        <p:spPr>
          <a:xfrm>
            <a:off x="485624" y="2465779"/>
            <a:ext cx="579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[m/s]</a:t>
            </a:r>
          </a:p>
        </p:txBody>
      </p:sp>
      <p:sp>
        <p:nvSpPr>
          <p:cNvPr id="65" name="Szövegdoboz 64">
            <a:extLst>
              <a:ext uri="{FF2B5EF4-FFF2-40B4-BE49-F238E27FC236}">
                <a16:creationId xmlns:a16="http://schemas.microsoft.com/office/drawing/2014/main" id="{68D5FC65-B3F5-40D8-B186-B2F700D2AC63}"/>
              </a:ext>
            </a:extLst>
          </p:cNvPr>
          <p:cNvSpPr txBox="1"/>
          <p:nvPr/>
        </p:nvSpPr>
        <p:spPr>
          <a:xfrm>
            <a:off x="1191180" y="2546455"/>
            <a:ext cx="546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[ºC]</a:t>
            </a:r>
          </a:p>
        </p:txBody>
      </p:sp>
      <p:sp>
        <p:nvSpPr>
          <p:cNvPr id="67" name="Szövegdoboz 66">
            <a:extLst>
              <a:ext uri="{FF2B5EF4-FFF2-40B4-BE49-F238E27FC236}">
                <a16:creationId xmlns:a16="http://schemas.microsoft.com/office/drawing/2014/main" id="{B84F956E-BE54-4622-A74B-ED5EE4D973E8}"/>
              </a:ext>
            </a:extLst>
          </p:cNvPr>
          <p:cNvSpPr txBox="1"/>
          <p:nvPr/>
        </p:nvSpPr>
        <p:spPr>
          <a:xfrm>
            <a:off x="2309459" y="2229852"/>
            <a:ext cx="594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Gj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  <p:sp>
        <p:nvSpPr>
          <p:cNvPr id="68" name="Szövegdoboz 67">
            <a:extLst>
              <a:ext uri="{FF2B5EF4-FFF2-40B4-BE49-F238E27FC236}">
                <a16:creationId xmlns:a16="http://schemas.microsoft.com/office/drawing/2014/main" id="{333C560C-6D93-4EC3-A2BD-D65435C62E5E}"/>
              </a:ext>
            </a:extLst>
          </p:cNvPr>
          <p:cNvSpPr txBox="1"/>
          <p:nvPr/>
        </p:nvSpPr>
        <p:spPr>
          <a:xfrm>
            <a:off x="2921902" y="2229852"/>
            <a:ext cx="1316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[KWh/nap]</a:t>
            </a:r>
          </a:p>
        </p:txBody>
      </p:sp>
      <p:sp>
        <p:nvSpPr>
          <p:cNvPr id="70" name="Szövegdoboz 69">
            <a:extLst>
              <a:ext uri="{FF2B5EF4-FFF2-40B4-BE49-F238E27FC236}">
                <a16:creationId xmlns:a16="http://schemas.microsoft.com/office/drawing/2014/main" id="{FBC114C0-73F5-4205-88E2-10D22CCBE13F}"/>
              </a:ext>
            </a:extLst>
          </p:cNvPr>
          <p:cNvSpPr txBox="1"/>
          <p:nvPr/>
        </p:nvSpPr>
        <p:spPr>
          <a:xfrm>
            <a:off x="5785155" y="2239257"/>
            <a:ext cx="1316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[KWh/év]</a:t>
            </a:r>
          </a:p>
        </p:txBody>
      </p:sp>
      <p:sp>
        <p:nvSpPr>
          <p:cNvPr id="71" name="Szövegdoboz 70">
            <a:extLst>
              <a:ext uri="{FF2B5EF4-FFF2-40B4-BE49-F238E27FC236}">
                <a16:creationId xmlns:a16="http://schemas.microsoft.com/office/drawing/2014/main" id="{3E93EAFA-CDE3-4B4A-8504-2A8B5FF466E6}"/>
              </a:ext>
            </a:extLst>
          </p:cNvPr>
          <p:cNvSpPr txBox="1"/>
          <p:nvPr/>
        </p:nvSpPr>
        <p:spPr>
          <a:xfrm>
            <a:off x="4237159" y="2235736"/>
            <a:ext cx="1606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[KWh/hónap]</a:t>
            </a:r>
          </a:p>
        </p:txBody>
      </p:sp>
      <p:sp>
        <p:nvSpPr>
          <p:cNvPr id="72" name="Szövegdoboz 71">
            <a:extLst>
              <a:ext uri="{FF2B5EF4-FFF2-40B4-BE49-F238E27FC236}">
                <a16:creationId xmlns:a16="http://schemas.microsoft.com/office/drawing/2014/main" id="{FCA01C32-4891-42CE-B51D-33F4B9CEAEC6}"/>
              </a:ext>
            </a:extLst>
          </p:cNvPr>
          <p:cNvSpPr txBox="1"/>
          <p:nvPr/>
        </p:nvSpPr>
        <p:spPr>
          <a:xfrm>
            <a:off x="1782435" y="2546138"/>
            <a:ext cx="546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[ºC]</a:t>
            </a:r>
          </a:p>
        </p:txBody>
      </p:sp>
      <p:sp>
        <p:nvSpPr>
          <p:cNvPr id="73" name="Szövegdoboz 72">
            <a:extLst>
              <a:ext uri="{FF2B5EF4-FFF2-40B4-BE49-F238E27FC236}">
                <a16:creationId xmlns:a16="http://schemas.microsoft.com/office/drawing/2014/main" id="{940B8549-7C96-4E82-AA40-D065329F9289}"/>
              </a:ext>
            </a:extLst>
          </p:cNvPr>
          <p:cNvSpPr txBox="1"/>
          <p:nvPr/>
        </p:nvSpPr>
        <p:spPr>
          <a:xfrm>
            <a:off x="7183164" y="2229852"/>
            <a:ext cx="2284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f(         ,       ) [kWh]</a:t>
            </a:r>
          </a:p>
        </p:txBody>
      </p:sp>
      <p:pic>
        <p:nvPicPr>
          <p:cNvPr id="74" name="Kép 73">
            <a:extLst>
              <a:ext uri="{FF2B5EF4-FFF2-40B4-BE49-F238E27FC236}">
                <a16:creationId xmlns:a16="http://schemas.microsoft.com/office/drawing/2014/main" id="{50B6B81D-3970-43E3-9959-8A1AAB5A14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3838" y1="35625" x2="43838" y2="35625"/>
                        <a14:foregroundMark x1="71111" y1="38125" x2="73939" y2="40208"/>
                        <a14:foregroundMark x1="47879" y1="39583" x2="47879" y2="39583"/>
                        <a14:foregroundMark x1="43838" y1="39167" x2="43838" y2="39167"/>
                        <a14:foregroundMark x1="27475" y1="51875" x2="27475" y2="51875"/>
                        <a14:foregroundMark x1="27475" y1="43750" x2="27475" y2="43750"/>
                        <a14:foregroundMark x1="28485" y1="26875" x2="28485" y2="26875"/>
                        <a14:foregroundMark x1="26465" y1="68125" x2="26465" y2="68125"/>
                        <a14:foregroundMark x1="28081" y1="61042" x2="28081" y2="61042"/>
                        <a14:foregroundMark x1="27475" y1="70833" x2="27475" y2="70833"/>
                        <a14:foregroundMark x1="26465" y1="48333" x2="26465" y2="4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073" y="2257993"/>
            <a:ext cx="481766" cy="467167"/>
          </a:xfrm>
          <a:prstGeom prst="rect">
            <a:avLst/>
          </a:prstGeom>
          <a:noFill/>
        </p:spPr>
      </p:pic>
      <p:pic>
        <p:nvPicPr>
          <p:cNvPr id="76" name="Kép 75">
            <a:extLst>
              <a:ext uri="{FF2B5EF4-FFF2-40B4-BE49-F238E27FC236}">
                <a16:creationId xmlns:a16="http://schemas.microsoft.com/office/drawing/2014/main" id="{FCAD2F13-C384-49AF-A551-0FC585E23C0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073" y="2257868"/>
            <a:ext cx="400111" cy="400111"/>
          </a:xfrm>
          <a:prstGeom prst="rect">
            <a:avLst/>
          </a:prstGeom>
        </p:spPr>
      </p:pic>
      <p:pic>
        <p:nvPicPr>
          <p:cNvPr id="69" name="Kép 68">
            <a:extLst>
              <a:ext uri="{FF2B5EF4-FFF2-40B4-BE49-F238E27FC236}">
                <a16:creationId xmlns:a16="http://schemas.microsoft.com/office/drawing/2014/main" id="{B1E99AE6-37E0-4AF9-B1DB-6F0CFA8AF4D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648" b="89751" l="9824" r="89924">
                        <a14:foregroundMark x1="39798" y1="10249" x2="39798" y2="10249"/>
                        <a14:foregroundMark x1="24937" y1="88366" x2="24937" y2="88366"/>
                        <a14:foregroundMark x1="41310" y1="15512" x2="41310" y2="15512"/>
                        <a14:foregroundMark x1="42569" y1="15789" x2="42569" y2="15789"/>
                        <a14:foregroundMark x1="39547" y1="16343" x2="39547" y2="17175"/>
                        <a14:backgroundMark x1="41058" y1="44598" x2="41058" y2="44598"/>
                        <a14:backgroundMark x1="43577" y1="45152" x2="43577" y2="45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280" y="0"/>
            <a:ext cx="2319345" cy="210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4A6B444E-74DF-4E5F-A3D1-B65EEE00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4" y="236981"/>
            <a:ext cx="6608064" cy="6233138"/>
          </a:xfrm>
          <a:prstGeom prst="rect">
            <a:avLst/>
          </a:prstGeom>
        </p:spPr>
      </p:pic>
      <p:sp>
        <p:nvSpPr>
          <p:cNvPr id="2" name="Ellipszis 1">
            <a:extLst>
              <a:ext uri="{FF2B5EF4-FFF2-40B4-BE49-F238E27FC236}">
                <a16:creationId xmlns:a16="http://schemas.microsoft.com/office/drawing/2014/main" id="{3E8F08E9-7B87-44D3-90D4-9FC1605AC1A3}"/>
              </a:ext>
            </a:extLst>
          </p:cNvPr>
          <p:cNvSpPr/>
          <p:nvPr/>
        </p:nvSpPr>
        <p:spPr>
          <a:xfrm rot="484593">
            <a:off x="2699559" y="3063619"/>
            <a:ext cx="556767" cy="327895"/>
          </a:xfrm>
          <a:prstGeom prst="ellipse">
            <a:avLst/>
          </a:prstGeom>
          <a:solidFill>
            <a:schemeClr val="accent6">
              <a:lumMod val="75000"/>
              <a:alpha val="57000"/>
            </a:schemeClr>
          </a:solidFill>
          <a:ln>
            <a:solidFill>
              <a:schemeClr val="accent6">
                <a:alpha val="6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8" name="Szabadkézi sokszög: alakzat 17">
            <a:extLst>
              <a:ext uri="{FF2B5EF4-FFF2-40B4-BE49-F238E27FC236}">
                <a16:creationId xmlns:a16="http://schemas.microsoft.com/office/drawing/2014/main" id="{F9A4D2BA-D389-4A9E-8191-59FBF4BB8CCD}"/>
              </a:ext>
            </a:extLst>
          </p:cNvPr>
          <p:cNvSpPr/>
          <p:nvPr/>
        </p:nvSpPr>
        <p:spPr>
          <a:xfrm rot="19997095">
            <a:off x="1928645" y="1434738"/>
            <a:ext cx="3671272" cy="2463799"/>
          </a:xfrm>
          <a:custGeom>
            <a:avLst/>
            <a:gdLst>
              <a:gd name="connsiteX0" fmla="*/ 1155372 w 3675124"/>
              <a:gd name="connsiteY0" fmla="*/ 133290 h 2463799"/>
              <a:gd name="connsiteX1" fmla="*/ 1257561 w 3675124"/>
              <a:gd name="connsiteY1" fmla="*/ 193464 h 2463799"/>
              <a:gd name="connsiteX2" fmla="*/ 1279007 w 3675124"/>
              <a:gd name="connsiteY2" fmla="*/ 209500 h 2463799"/>
              <a:gd name="connsiteX3" fmla="*/ 1279395 w 3675124"/>
              <a:gd name="connsiteY3" fmla="*/ 209587 h 2463799"/>
              <a:gd name="connsiteX4" fmla="*/ 2553092 w 3675124"/>
              <a:gd name="connsiteY4" fmla="*/ 1090089 h 2463799"/>
              <a:gd name="connsiteX5" fmla="*/ 3227116 w 3675124"/>
              <a:gd name="connsiteY5" fmla="*/ 1738233 h 2463799"/>
              <a:gd name="connsiteX6" fmla="*/ 3380895 w 3675124"/>
              <a:gd name="connsiteY6" fmla="*/ 1913870 h 2463799"/>
              <a:gd name="connsiteX7" fmla="*/ 3395339 w 3675124"/>
              <a:gd name="connsiteY7" fmla="*/ 1922101 h 2463799"/>
              <a:gd name="connsiteX8" fmla="*/ 3659135 w 3675124"/>
              <a:gd name="connsiteY8" fmla="*/ 2359584 h 2463799"/>
              <a:gd name="connsiteX9" fmla="*/ 3634139 w 3675124"/>
              <a:gd name="connsiteY9" fmla="*/ 2381940 h 2463799"/>
              <a:gd name="connsiteX10" fmla="*/ 3631812 w 3675124"/>
              <a:gd name="connsiteY10" fmla="*/ 2395404 h 2463799"/>
              <a:gd name="connsiteX11" fmla="*/ 3605698 w 3675124"/>
              <a:gd name="connsiteY11" fmla="*/ 2407377 h 2463799"/>
              <a:gd name="connsiteX12" fmla="*/ 3572511 w 3675124"/>
              <a:gd name="connsiteY12" fmla="*/ 2437059 h 2463799"/>
              <a:gd name="connsiteX13" fmla="*/ 3050604 w 3675124"/>
              <a:gd name="connsiteY13" fmla="*/ 2364363 h 2463799"/>
              <a:gd name="connsiteX14" fmla="*/ 2681266 w 3675124"/>
              <a:gd name="connsiteY14" fmla="*/ 1988515 h 2463799"/>
              <a:gd name="connsiteX15" fmla="*/ 2638999 w 3675124"/>
              <a:gd name="connsiteY15" fmla="*/ 1880972 h 2463799"/>
              <a:gd name="connsiteX16" fmla="*/ 2445831 w 3675124"/>
              <a:gd name="connsiteY16" fmla="*/ 1727123 h 2463799"/>
              <a:gd name="connsiteX17" fmla="*/ 2187925 w 3675124"/>
              <a:gd name="connsiteY17" fmla="*/ 1510715 h 2463799"/>
              <a:gd name="connsiteX18" fmla="*/ 2031556 w 3675124"/>
              <a:gd name="connsiteY18" fmla="*/ 1381556 h 2463799"/>
              <a:gd name="connsiteX19" fmla="*/ 1965247 w 3675124"/>
              <a:gd name="connsiteY19" fmla="*/ 1366461 h 2463799"/>
              <a:gd name="connsiteX20" fmla="*/ 1772684 w 3675124"/>
              <a:gd name="connsiteY20" fmla="*/ 1371677 h 2463799"/>
              <a:gd name="connsiteX21" fmla="*/ 1723127 w 3675124"/>
              <a:gd name="connsiteY21" fmla="*/ 1378913 h 2463799"/>
              <a:gd name="connsiteX22" fmla="*/ 1698343 w 3675124"/>
              <a:gd name="connsiteY22" fmla="*/ 1391713 h 2463799"/>
              <a:gd name="connsiteX23" fmla="*/ 1236585 w 3675124"/>
              <a:gd name="connsiteY23" fmla="*/ 1475691 h 2463799"/>
              <a:gd name="connsiteX24" fmla="*/ 1004936 w 3675124"/>
              <a:gd name="connsiteY24" fmla="*/ 1236019 h 2463799"/>
              <a:gd name="connsiteX25" fmla="*/ 988559 w 3675124"/>
              <a:gd name="connsiteY25" fmla="*/ 1210970 h 2463799"/>
              <a:gd name="connsiteX26" fmla="*/ 943293 w 3675124"/>
              <a:gd name="connsiteY26" fmla="*/ 1188859 h 2463799"/>
              <a:gd name="connsiteX27" fmla="*/ 675265 w 3675124"/>
              <a:gd name="connsiteY27" fmla="*/ 1087250 h 2463799"/>
              <a:gd name="connsiteX28" fmla="*/ 22259 w 3675124"/>
              <a:gd name="connsiteY28" fmla="*/ 174462 h 2463799"/>
              <a:gd name="connsiteX29" fmla="*/ 1155372 w 3675124"/>
              <a:gd name="connsiteY29" fmla="*/ 133290 h 2463799"/>
              <a:gd name="connsiteX0" fmla="*/ 1155372 w 3676129"/>
              <a:gd name="connsiteY0" fmla="*/ 133290 h 2463799"/>
              <a:gd name="connsiteX1" fmla="*/ 1257561 w 3676129"/>
              <a:gd name="connsiteY1" fmla="*/ 193464 h 2463799"/>
              <a:gd name="connsiteX2" fmla="*/ 1279007 w 3676129"/>
              <a:gd name="connsiteY2" fmla="*/ 209500 h 2463799"/>
              <a:gd name="connsiteX3" fmla="*/ 1279395 w 3676129"/>
              <a:gd name="connsiteY3" fmla="*/ 209587 h 2463799"/>
              <a:gd name="connsiteX4" fmla="*/ 2553092 w 3676129"/>
              <a:gd name="connsiteY4" fmla="*/ 1090089 h 2463799"/>
              <a:gd name="connsiteX5" fmla="*/ 3227116 w 3676129"/>
              <a:gd name="connsiteY5" fmla="*/ 1738233 h 2463799"/>
              <a:gd name="connsiteX6" fmla="*/ 3380895 w 3676129"/>
              <a:gd name="connsiteY6" fmla="*/ 1913870 h 2463799"/>
              <a:gd name="connsiteX7" fmla="*/ 3395339 w 3676129"/>
              <a:gd name="connsiteY7" fmla="*/ 1922101 h 2463799"/>
              <a:gd name="connsiteX8" fmla="*/ 3660233 w 3676129"/>
              <a:gd name="connsiteY8" fmla="*/ 2346808 h 2463799"/>
              <a:gd name="connsiteX9" fmla="*/ 3634139 w 3676129"/>
              <a:gd name="connsiteY9" fmla="*/ 2381940 h 2463799"/>
              <a:gd name="connsiteX10" fmla="*/ 3631812 w 3676129"/>
              <a:gd name="connsiteY10" fmla="*/ 2395404 h 2463799"/>
              <a:gd name="connsiteX11" fmla="*/ 3605698 w 3676129"/>
              <a:gd name="connsiteY11" fmla="*/ 2407377 h 2463799"/>
              <a:gd name="connsiteX12" fmla="*/ 3572511 w 3676129"/>
              <a:gd name="connsiteY12" fmla="*/ 2437059 h 2463799"/>
              <a:gd name="connsiteX13" fmla="*/ 3050604 w 3676129"/>
              <a:gd name="connsiteY13" fmla="*/ 2364363 h 2463799"/>
              <a:gd name="connsiteX14" fmla="*/ 2681266 w 3676129"/>
              <a:gd name="connsiteY14" fmla="*/ 1988515 h 2463799"/>
              <a:gd name="connsiteX15" fmla="*/ 2638999 w 3676129"/>
              <a:gd name="connsiteY15" fmla="*/ 1880972 h 2463799"/>
              <a:gd name="connsiteX16" fmla="*/ 2445831 w 3676129"/>
              <a:gd name="connsiteY16" fmla="*/ 1727123 h 2463799"/>
              <a:gd name="connsiteX17" fmla="*/ 2187925 w 3676129"/>
              <a:gd name="connsiteY17" fmla="*/ 1510715 h 2463799"/>
              <a:gd name="connsiteX18" fmla="*/ 2031556 w 3676129"/>
              <a:gd name="connsiteY18" fmla="*/ 1381556 h 2463799"/>
              <a:gd name="connsiteX19" fmla="*/ 1965247 w 3676129"/>
              <a:gd name="connsiteY19" fmla="*/ 1366461 h 2463799"/>
              <a:gd name="connsiteX20" fmla="*/ 1772684 w 3676129"/>
              <a:gd name="connsiteY20" fmla="*/ 1371677 h 2463799"/>
              <a:gd name="connsiteX21" fmla="*/ 1723127 w 3676129"/>
              <a:gd name="connsiteY21" fmla="*/ 1378913 h 2463799"/>
              <a:gd name="connsiteX22" fmla="*/ 1698343 w 3676129"/>
              <a:gd name="connsiteY22" fmla="*/ 1391713 h 2463799"/>
              <a:gd name="connsiteX23" fmla="*/ 1236585 w 3676129"/>
              <a:gd name="connsiteY23" fmla="*/ 1475691 h 2463799"/>
              <a:gd name="connsiteX24" fmla="*/ 1004936 w 3676129"/>
              <a:gd name="connsiteY24" fmla="*/ 1236019 h 2463799"/>
              <a:gd name="connsiteX25" fmla="*/ 988559 w 3676129"/>
              <a:gd name="connsiteY25" fmla="*/ 1210970 h 2463799"/>
              <a:gd name="connsiteX26" fmla="*/ 943293 w 3676129"/>
              <a:gd name="connsiteY26" fmla="*/ 1188859 h 2463799"/>
              <a:gd name="connsiteX27" fmla="*/ 675265 w 3676129"/>
              <a:gd name="connsiteY27" fmla="*/ 1087250 h 2463799"/>
              <a:gd name="connsiteX28" fmla="*/ 22259 w 3676129"/>
              <a:gd name="connsiteY28" fmla="*/ 174462 h 2463799"/>
              <a:gd name="connsiteX29" fmla="*/ 1155372 w 3676129"/>
              <a:gd name="connsiteY29" fmla="*/ 133290 h 2463799"/>
              <a:gd name="connsiteX0" fmla="*/ 1155372 w 3676129"/>
              <a:gd name="connsiteY0" fmla="*/ 133290 h 2463799"/>
              <a:gd name="connsiteX1" fmla="*/ 1257561 w 3676129"/>
              <a:gd name="connsiteY1" fmla="*/ 193464 h 2463799"/>
              <a:gd name="connsiteX2" fmla="*/ 1279007 w 3676129"/>
              <a:gd name="connsiteY2" fmla="*/ 209500 h 2463799"/>
              <a:gd name="connsiteX3" fmla="*/ 1279395 w 3676129"/>
              <a:gd name="connsiteY3" fmla="*/ 209587 h 2463799"/>
              <a:gd name="connsiteX4" fmla="*/ 2553092 w 3676129"/>
              <a:gd name="connsiteY4" fmla="*/ 1090089 h 2463799"/>
              <a:gd name="connsiteX5" fmla="*/ 3059302 w 3676129"/>
              <a:gd name="connsiteY5" fmla="*/ 1568470 h 2463799"/>
              <a:gd name="connsiteX6" fmla="*/ 3380895 w 3676129"/>
              <a:gd name="connsiteY6" fmla="*/ 1913870 h 2463799"/>
              <a:gd name="connsiteX7" fmla="*/ 3395339 w 3676129"/>
              <a:gd name="connsiteY7" fmla="*/ 1922101 h 2463799"/>
              <a:gd name="connsiteX8" fmla="*/ 3660233 w 3676129"/>
              <a:gd name="connsiteY8" fmla="*/ 2346808 h 2463799"/>
              <a:gd name="connsiteX9" fmla="*/ 3634139 w 3676129"/>
              <a:gd name="connsiteY9" fmla="*/ 2381940 h 2463799"/>
              <a:gd name="connsiteX10" fmla="*/ 3631812 w 3676129"/>
              <a:gd name="connsiteY10" fmla="*/ 2395404 h 2463799"/>
              <a:gd name="connsiteX11" fmla="*/ 3605698 w 3676129"/>
              <a:gd name="connsiteY11" fmla="*/ 2407377 h 2463799"/>
              <a:gd name="connsiteX12" fmla="*/ 3572511 w 3676129"/>
              <a:gd name="connsiteY12" fmla="*/ 2437059 h 2463799"/>
              <a:gd name="connsiteX13" fmla="*/ 3050604 w 3676129"/>
              <a:gd name="connsiteY13" fmla="*/ 2364363 h 2463799"/>
              <a:gd name="connsiteX14" fmla="*/ 2681266 w 3676129"/>
              <a:gd name="connsiteY14" fmla="*/ 1988515 h 2463799"/>
              <a:gd name="connsiteX15" fmla="*/ 2638999 w 3676129"/>
              <a:gd name="connsiteY15" fmla="*/ 1880972 h 2463799"/>
              <a:gd name="connsiteX16" fmla="*/ 2445831 w 3676129"/>
              <a:gd name="connsiteY16" fmla="*/ 1727123 h 2463799"/>
              <a:gd name="connsiteX17" fmla="*/ 2187925 w 3676129"/>
              <a:gd name="connsiteY17" fmla="*/ 1510715 h 2463799"/>
              <a:gd name="connsiteX18" fmla="*/ 2031556 w 3676129"/>
              <a:gd name="connsiteY18" fmla="*/ 1381556 h 2463799"/>
              <a:gd name="connsiteX19" fmla="*/ 1965247 w 3676129"/>
              <a:gd name="connsiteY19" fmla="*/ 1366461 h 2463799"/>
              <a:gd name="connsiteX20" fmla="*/ 1772684 w 3676129"/>
              <a:gd name="connsiteY20" fmla="*/ 1371677 h 2463799"/>
              <a:gd name="connsiteX21" fmla="*/ 1723127 w 3676129"/>
              <a:gd name="connsiteY21" fmla="*/ 1378913 h 2463799"/>
              <a:gd name="connsiteX22" fmla="*/ 1698343 w 3676129"/>
              <a:gd name="connsiteY22" fmla="*/ 1391713 h 2463799"/>
              <a:gd name="connsiteX23" fmla="*/ 1236585 w 3676129"/>
              <a:gd name="connsiteY23" fmla="*/ 1475691 h 2463799"/>
              <a:gd name="connsiteX24" fmla="*/ 1004936 w 3676129"/>
              <a:gd name="connsiteY24" fmla="*/ 1236019 h 2463799"/>
              <a:gd name="connsiteX25" fmla="*/ 988559 w 3676129"/>
              <a:gd name="connsiteY25" fmla="*/ 1210970 h 2463799"/>
              <a:gd name="connsiteX26" fmla="*/ 943293 w 3676129"/>
              <a:gd name="connsiteY26" fmla="*/ 1188859 h 2463799"/>
              <a:gd name="connsiteX27" fmla="*/ 675265 w 3676129"/>
              <a:gd name="connsiteY27" fmla="*/ 1087250 h 2463799"/>
              <a:gd name="connsiteX28" fmla="*/ 22259 w 3676129"/>
              <a:gd name="connsiteY28" fmla="*/ 174462 h 2463799"/>
              <a:gd name="connsiteX29" fmla="*/ 1155372 w 3676129"/>
              <a:gd name="connsiteY29" fmla="*/ 133290 h 2463799"/>
              <a:gd name="connsiteX0" fmla="*/ 1155372 w 3676129"/>
              <a:gd name="connsiteY0" fmla="*/ 133290 h 2463799"/>
              <a:gd name="connsiteX1" fmla="*/ 1257561 w 3676129"/>
              <a:gd name="connsiteY1" fmla="*/ 193464 h 2463799"/>
              <a:gd name="connsiteX2" fmla="*/ 1279007 w 3676129"/>
              <a:gd name="connsiteY2" fmla="*/ 209500 h 2463799"/>
              <a:gd name="connsiteX3" fmla="*/ 1279395 w 3676129"/>
              <a:gd name="connsiteY3" fmla="*/ 209587 h 2463799"/>
              <a:gd name="connsiteX4" fmla="*/ 2553092 w 3676129"/>
              <a:gd name="connsiteY4" fmla="*/ 1090089 h 2463799"/>
              <a:gd name="connsiteX5" fmla="*/ 3059302 w 3676129"/>
              <a:gd name="connsiteY5" fmla="*/ 1568470 h 2463799"/>
              <a:gd name="connsiteX6" fmla="*/ 3250284 w 3676129"/>
              <a:gd name="connsiteY6" fmla="*/ 1770828 h 2463799"/>
              <a:gd name="connsiteX7" fmla="*/ 3395339 w 3676129"/>
              <a:gd name="connsiteY7" fmla="*/ 1922101 h 2463799"/>
              <a:gd name="connsiteX8" fmla="*/ 3660233 w 3676129"/>
              <a:gd name="connsiteY8" fmla="*/ 2346808 h 2463799"/>
              <a:gd name="connsiteX9" fmla="*/ 3634139 w 3676129"/>
              <a:gd name="connsiteY9" fmla="*/ 2381940 h 2463799"/>
              <a:gd name="connsiteX10" fmla="*/ 3631812 w 3676129"/>
              <a:gd name="connsiteY10" fmla="*/ 2395404 h 2463799"/>
              <a:gd name="connsiteX11" fmla="*/ 3605698 w 3676129"/>
              <a:gd name="connsiteY11" fmla="*/ 2407377 h 2463799"/>
              <a:gd name="connsiteX12" fmla="*/ 3572511 w 3676129"/>
              <a:gd name="connsiteY12" fmla="*/ 2437059 h 2463799"/>
              <a:gd name="connsiteX13" fmla="*/ 3050604 w 3676129"/>
              <a:gd name="connsiteY13" fmla="*/ 2364363 h 2463799"/>
              <a:gd name="connsiteX14" fmla="*/ 2681266 w 3676129"/>
              <a:gd name="connsiteY14" fmla="*/ 1988515 h 2463799"/>
              <a:gd name="connsiteX15" fmla="*/ 2638999 w 3676129"/>
              <a:gd name="connsiteY15" fmla="*/ 1880972 h 2463799"/>
              <a:gd name="connsiteX16" fmla="*/ 2445831 w 3676129"/>
              <a:gd name="connsiteY16" fmla="*/ 1727123 h 2463799"/>
              <a:gd name="connsiteX17" fmla="*/ 2187925 w 3676129"/>
              <a:gd name="connsiteY17" fmla="*/ 1510715 h 2463799"/>
              <a:gd name="connsiteX18" fmla="*/ 2031556 w 3676129"/>
              <a:gd name="connsiteY18" fmla="*/ 1381556 h 2463799"/>
              <a:gd name="connsiteX19" fmla="*/ 1965247 w 3676129"/>
              <a:gd name="connsiteY19" fmla="*/ 1366461 h 2463799"/>
              <a:gd name="connsiteX20" fmla="*/ 1772684 w 3676129"/>
              <a:gd name="connsiteY20" fmla="*/ 1371677 h 2463799"/>
              <a:gd name="connsiteX21" fmla="*/ 1723127 w 3676129"/>
              <a:gd name="connsiteY21" fmla="*/ 1378913 h 2463799"/>
              <a:gd name="connsiteX22" fmla="*/ 1698343 w 3676129"/>
              <a:gd name="connsiteY22" fmla="*/ 1391713 h 2463799"/>
              <a:gd name="connsiteX23" fmla="*/ 1236585 w 3676129"/>
              <a:gd name="connsiteY23" fmla="*/ 1475691 h 2463799"/>
              <a:gd name="connsiteX24" fmla="*/ 1004936 w 3676129"/>
              <a:gd name="connsiteY24" fmla="*/ 1236019 h 2463799"/>
              <a:gd name="connsiteX25" fmla="*/ 988559 w 3676129"/>
              <a:gd name="connsiteY25" fmla="*/ 1210970 h 2463799"/>
              <a:gd name="connsiteX26" fmla="*/ 943293 w 3676129"/>
              <a:gd name="connsiteY26" fmla="*/ 1188859 h 2463799"/>
              <a:gd name="connsiteX27" fmla="*/ 675265 w 3676129"/>
              <a:gd name="connsiteY27" fmla="*/ 1087250 h 2463799"/>
              <a:gd name="connsiteX28" fmla="*/ 22259 w 3676129"/>
              <a:gd name="connsiteY28" fmla="*/ 174462 h 2463799"/>
              <a:gd name="connsiteX29" fmla="*/ 1155372 w 3676129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88559 w 3671272"/>
              <a:gd name="connsiteY25" fmla="*/ 1210970 h 2463799"/>
              <a:gd name="connsiteX26" fmla="*/ 943293 w 3671272"/>
              <a:gd name="connsiteY26" fmla="*/ 1188859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88559 w 3671272"/>
              <a:gd name="connsiteY25" fmla="*/ 1210970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88559 w 3671272"/>
              <a:gd name="connsiteY25" fmla="*/ 1210970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998528 w 3671272"/>
              <a:gd name="connsiteY24" fmla="*/ 1243456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44051 w 3671272"/>
              <a:gd name="connsiteY23" fmla="*/ 1471450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44051 w 3671272"/>
              <a:gd name="connsiteY23" fmla="*/ 1471450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671272" h="2463799">
                <a:moveTo>
                  <a:pt x="1155372" y="133290"/>
                </a:moveTo>
                <a:cubicBezTo>
                  <a:pt x="1187633" y="149277"/>
                  <a:pt x="1222039" y="169600"/>
                  <a:pt x="1257561" y="193464"/>
                </a:cubicBezTo>
                <a:lnTo>
                  <a:pt x="1279007" y="209500"/>
                </a:lnTo>
                <a:lnTo>
                  <a:pt x="1279395" y="209587"/>
                </a:lnTo>
                <a:cubicBezTo>
                  <a:pt x="1536403" y="300333"/>
                  <a:pt x="2256441" y="863608"/>
                  <a:pt x="2553092" y="1090089"/>
                </a:cubicBezTo>
                <a:cubicBezTo>
                  <a:pt x="2849743" y="1316570"/>
                  <a:pt x="2877684" y="1371030"/>
                  <a:pt x="3059302" y="1568470"/>
                </a:cubicBezTo>
                <a:lnTo>
                  <a:pt x="3250284" y="1770828"/>
                </a:lnTo>
                <a:lnTo>
                  <a:pt x="3314595" y="1849474"/>
                </a:lnTo>
                <a:cubicBezTo>
                  <a:pt x="3523330" y="1983529"/>
                  <a:pt x="3720592" y="2226876"/>
                  <a:pt x="3660233" y="2346808"/>
                </a:cubicBezTo>
                <a:lnTo>
                  <a:pt x="3634139" y="2381940"/>
                </a:lnTo>
                <a:lnTo>
                  <a:pt x="3631812" y="2395404"/>
                </a:lnTo>
                <a:lnTo>
                  <a:pt x="3605698" y="2407377"/>
                </a:lnTo>
                <a:lnTo>
                  <a:pt x="3572511" y="2437059"/>
                </a:lnTo>
                <a:cubicBezTo>
                  <a:pt x="3454263" y="2489184"/>
                  <a:pt x="3250929" y="2465182"/>
                  <a:pt x="3050604" y="2364363"/>
                </a:cubicBezTo>
                <a:cubicBezTo>
                  <a:pt x="2850278" y="2263544"/>
                  <a:pt x="2709856" y="2114540"/>
                  <a:pt x="2681266" y="1988515"/>
                </a:cubicBezTo>
                <a:lnTo>
                  <a:pt x="2638999" y="1880972"/>
                </a:lnTo>
                <a:lnTo>
                  <a:pt x="2445831" y="1727123"/>
                </a:lnTo>
                <a:cubicBezTo>
                  <a:pt x="2361291" y="1658643"/>
                  <a:pt x="2275000" y="1586309"/>
                  <a:pt x="2187925" y="1510715"/>
                </a:cubicBezTo>
                <a:lnTo>
                  <a:pt x="2031556" y="1381556"/>
                </a:lnTo>
                <a:cubicBezTo>
                  <a:pt x="2022568" y="1384013"/>
                  <a:pt x="1974235" y="1364004"/>
                  <a:pt x="1965247" y="1366461"/>
                </a:cubicBezTo>
                <a:cubicBezTo>
                  <a:pt x="1892302" y="1343238"/>
                  <a:pt x="1845910" y="1371677"/>
                  <a:pt x="1772684" y="1371677"/>
                </a:cubicBezTo>
                <a:lnTo>
                  <a:pt x="1723127" y="1378913"/>
                </a:lnTo>
                <a:cubicBezTo>
                  <a:pt x="1723012" y="1389946"/>
                  <a:pt x="1698458" y="1380680"/>
                  <a:pt x="1698343" y="1391713"/>
                </a:cubicBezTo>
                <a:cubicBezTo>
                  <a:pt x="1563146" y="1527922"/>
                  <a:pt x="1356772" y="1499522"/>
                  <a:pt x="1244051" y="1471450"/>
                </a:cubicBezTo>
                <a:cubicBezTo>
                  <a:pt x="1131330" y="1443378"/>
                  <a:pt x="1092809" y="1345538"/>
                  <a:pt x="1009163" y="1248809"/>
                </a:cubicBezTo>
                <a:lnTo>
                  <a:pt x="979995" y="1227987"/>
                </a:lnTo>
                <a:lnTo>
                  <a:pt x="930475" y="1203733"/>
                </a:lnTo>
                <a:cubicBezTo>
                  <a:pt x="817007" y="1157818"/>
                  <a:pt x="758222" y="1128361"/>
                  <a:pt x="675265" y="1087250"/>
                </a:cubicBezTo>
                <a:cubicBezTo>
                  <a:pt x="380307" y="941079"/>
                  <a:pt x="-110319" y="437891"/>
                  <a:pt x="22259" y="174462"/>
                </a:cubicBezTo>
                <a:cubicBezTo>
                  <a:pt x="154837" y="-88967"/>
                  <a:pt x="860414" y="-12881"/>
                  <a:pt x="1155372" y="13329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43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E1DA1007-B744-41BE-9D40-C9E9D5415C20}"/>
              </a:ext>
            </a:extLst>
          </p:cNvPr>
          <p:cNvSpPr/>
          <p:nvPr/>
        </p:nvSpPr>
        <p:spPr>
          <a:xfrm>
            <a:off x="3192780" y="288834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F6F5E1E7-EBC1-41EE-819A-77F8D4490F22}"/>
              </a:ext>
            </a:extLst>
          </p:cNvPr>
          <p:cNvSpPr/>
          <p:nvPr/>
        </p:nvSpPr>
        <p:spPr>
          <a:xfrm>
            <a:off x="2621280" y="2811417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6D4E22DF-25C2-485A-A677-526A43BB39D1}"/>
              </a:ext>
            </a:extLst>
          </p:cNvPr>
          <p:cNvSpPr/>
          <p:nvPr/>
        </p:nvSpPr>
        <p:spPr>
          <a:xfrm>
            <a:off x="1767840" y="2476500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E4E0CCF9-AF4C-4A6E-859A-1C789B387FBE}"/>
              </a:ext>
            </a:extLst>
          </p:cNvPr>
          <p:cNvSpPr/>
          <p:nvPr/>
        </p:nvSpPr>
        <p:spPr>
          <a:xfrm>
            <a:off x="3192780" y="228636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lcím 2">
            <a:extLst>
              <a:ext uri="{FF2B5EF4-FFF2-40B4-BE49-F238E27FC236}">
                <a16:creationId xmlns:a16="http://schemas.microsoft.com/office/drawing/2014/main" id="{E23E94D3-4ED6-44EA-A12D-911045E27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9935" y="247648"/>
            <a:ext cx="8192065" cy="610773"/>
          </a:xfrm>
        </p:spPr>
        <p:txBody>
          <a:bodyPr>
            <a:noAutofit/>
          </a:bodyPr>
          <a:lstStyle/>
          <a:p>
            <a:r>
              <a:rPr lang="hu-HU" sz="2800" dirty="0"/>
              <a:t>Elkészült és jövőben tervezett energetikai beruházások.</a:t>
            </a:r>
          </a:p>
        </p:txBody>
      </p:sp>
      <p:sp>
        <p:nvSpPr>
          <p:cNvPr id="22" name="Nyíl: jobbra mutató 21">
            <a:extLst>
              <a:ext uri="{FF2B5EF4-FFF2-40B4-BE49-F238E27FC236}">
                <a16:creationId xmlns:a16="http://schemas.microsoft.com/office/drawing/2014/main" id="{59DD9D60-E3B0-48DB-B1A7-437D81C0513F}"/>
              </a:ext>
            </a:extLst>
          </p:cNvPr>
          <p:cNvSpPr/>
          <p:nvPr/>
        </p:nvSpPr>
        <p:spPr>
          <a:xfrm>
            <a:off x="4978829" y="926235"/>
            <a:ext cx="672483" cy="292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675088BC-0FEA-4455-B3C0-9B6BBD8C9161}"/>
              </a:ext>
            </a:extLst>
          </p:cNvPr>
          <p:cNvSpPr/>
          <p:nvPr/>
        </p:nvSpPr>
        <p:spPr>
          <a:xfrm>
            <a:off x="5352231" y="2830247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Nyíl: szalag, lefelé mutató 19">
            <a:extLst>
              <a:ext uri="{FF2B5EF4-FFF2-40B4-BE49-F238E27FC236}">
                <a16:creationId xmlns:a16="http://schemas.microsoft.com/office/drawing/2014/main" id="{401CDEA1-9D17-453D-B248-F91E3AAA2BE0}"/>
              </a:ext>
            </a:extLst>
          </p:cNvPr>
          <p:cNvSpPr/>
          <p:nvPr/>
        </p:nvSpPr>
        <p:spPr>
          <a:xfrm rot="8938345">
            <a:off x="3111160" y="3258188"/>
            <a:ext cx="521834" cy="46427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1" name="Ellipszis 20">
            <a:extLst>
              <a:ext uri="{FF2B5EF4-FFF2-40B4-BE49-F238E27FC236}">
                <a16:creationId xmlns:a16="http://schemas.microsoft.com/office/drawing/2014/main" id="{CC37BA36-BF33-4574-A939-FF3A15025BA8}"/>
              </a:ext>
            </a:extLst>
          </p:cNvPr>
          <p:cNvSpPr/>
          <p:nvPr/>
        </p:nvSpPr>
        <p:spPr>
          <a:xfrm>
            <a:off x="2857500" y="3078480"/>
            <a:ext cx="167640" cy="1901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3" name="Alcím 2">
            <a:extLst>
              <a:ext uri="{FF2B5EF4-FFF2-40B4-BE49-F238E27FC236}">
                <a16:creationId xmlns:a16="http://schemas.microsoft.com/office/drawing/2014/main" id="{F6E60F09-DE95-435B-9151-542E500737E9}"/>
              </a:ext>
            </a:extLst>
          </p:cNvPr>
          <p:cNvSpPr txBox="1">
            <a:spLocks/>
          </p:cNvSpPr>
          <p:nvPr/>
        </p:nvSpPr>
        <p:spPr>
          <a:xfrm>
            <a:off x="5533966" y="858421"/>
            <a:ext cx="6811265" cy="779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700" dirty="0"/>
              <a:t>Baross kocsiszín szekunder rendszer felújítása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F556D71-6541-439B-8546-7E53B4781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706" y="1706119"/>
            <a:ext cx="4717587" cy="4914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C1227E59-2C95-4DC0-916B-692BFA586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48" b="89751" l="9824" r="89924">
                        <a14:foregroundMark x1="39798" y1="10249" x2="39798" y2="10249"/>
                        <a14:foregroundMark x1="24937" y1="88366" x2="24937" y2="88366"/>
                        <a14:foregroundMark x1="41310" y1="15512" x2="41310" y2="15512"/>
                        <a14:foregroundMark x1="42569" y1="15789" x2="42569" y2="15789"/>
                        <a14:foregroundMark x1="39547" y1="16343" x2="39547" y2="17175"/>
                        <a14:backgroundMark x1="41058" y1="44598" x2="41058" y2="44598"/>
                        <a14:backgroundMark x1="43577" y1="45152" x2="43577" y2="45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00" y="4648796"/>
            <a:ext cx="2319345" cy="210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6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4A6B444E-74DF-4E5F-A3D1-B65EEE00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4" y="236981"/>
            <a:ext cx="6608064" cy="6233138"/>
          </a:xfrm>
          <a:prstGeom prst="rect">
            <a:avLst/>
          </a:prstGeom>
        </p:spPr>
      </p:pic>
      <p:sp>
        <p:nvSpPr>
          <p:cNvPr id="2" name="Ellipszis 1">
            <a:extLst>
              <a:ext uri="{FF2B5EF4-FFF2-40B4-BE49-F238E27FC236}">
                <a16:creationId xmlns:a16="http://schemas.microsoft.com/office/drawing/2014/main" id="{3E8F08E9-7B87-44D3-90D4-9FC1605AC1A3}"/>
              </a:ext>
            </a:extLst>
          </p:cNvPr>
          <p:cNvSpPr/>
          <p:nvPr/>
        </p:nvSpPr>
        <p:spPr>
          <a:xfrm rot="484593">
            <a:off x="2699559" y="3063619"/>
            <a:ext cx="556767" cy="327895"/>
          </a:xfrm>
          <a:prstGeom prst="ellipse">
            <a:avLst/>
          </a:prstGeom>
          <a:solidFill>
            <a:schemeClr val="accent6">
              <a:lumMod val="75000"/>
              <a:alpha val="57000"/>
            </a:schemeClr>
          </a:solidFill>
          <a:ln>
            <a:solidFill>
              <a:schemeClr val="accent6">
                <a:alpha val="6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8" name="Szabadkézi sokszög: alakzat 17">
            <a:extLst>
              <a:ext uri="{FF2B5EF4-FFF2-40B4-BE49-F238E27FC236}">
                <a16:creationId xmlns:a16="http://schemas.microsoft.com/office/drawing/2014/main" id="{F9A4D2BA-D389-4A9E-8191-59FBF4BB8CCD}"/>
              </a:ext>
            </a:extLst>
          </p:cNvPr>
          <p:cNvSpPr/>
          <p:nvPr/>
        </p:nvSpPr>
        <p:spPr>
          <a:xfrm rot="19997095">
            <a:off x="1928645" y="1434738"/>
            <a:ext cx="3671272" cy="2463799"/>
          </a:xfrm>
          <a:custGeom>
            <a:avLst/>
            <a:gdLst>
              <a:gd name="connsiteX0" fmla="*/ 1155372 w 3675124"/>
              <a:gd name="connsiteY0" fmla="*/ 133290 h 2463799"/>
              <a:gd name="connsiteX1" fmla="*/ 1257561 w 3675124"/>
              <a:gd name="connsiteY1" fmla="*/ 193464 h 2463799"/>
              <a:gd name="connsiteX2" fmla="*/ 1279007 w 3675124"/>
              <a:gd name="connsiteY2" fmla="*/ 209500 h 2463799"/>
              <a:gd name="connsiteX3" fmla="*/ 1279395 w 3675124"/>
              <a:gd name="connsiteY3" fmla="*/ 209587 h 2463799"/>
              <a:gd name="connsiteX4" fmla="*/ 2553092 w 3675124"/>
              <a:gd name="connsiteY4" fmla="*/ 1090089 h 2463799"/>
              <a:gd name="connsiteX5" fmla="*/ 3227116 w 3675124"/>
              <a:gd name="connsiteY5" fmla="*/ 1738233 h 2463799"/>
              <a:gd name="connsiteX6" fmla="*/ 3380895 w 3675124"/>
              <a:gd name="connsiteY6" fmla="*/ 1913870 h 2463799"/>
              <a:gd name="connsiteX7" fmla="*/ 3395339 w 3675124"/>
              <a:gd name="connsiteY7" fmla="*/ 1922101 h 2463799"/>
              <a:gd name="connsiteX8" fmla="*/ 3659135 w 3675124"/>
              <a:gd name="connsiteY8" fmla="*/ 2359584 h 2463799"/>
              <a:gd name="connsiteX9" fmla="*/ 3634139 w 3675124"/>
              <a:gd name="connsiteY9" fmla="*/ 2381940 h 2463799"/>
              <a:gd name="connsiteX10" fmla="*/ 3631812 w 3675124"/>
              <a:gd name="connsiteY10" fmla="*/ 2395404 h 2463799"/>
              <a:gd name="connsiteX11" fmla="*/ 3605698 w 3675124"/>
              <a:gd name="connsiteY11" fmla="*/ 2407377 h 2463799"/>
              <a:gd name="connsiteX12" fmla="*/ 3572511 w 3675124"/>
              <a:gd name="connsiteY12" fmla="*/ 2437059 h 2463799"/>
              <a:gd name="connsiteX13" fmla="*/ 3050604 w 3675124"/>
              <a:gd name="connsiteY13" fmla="*/ 2364363 h 2463799"/>
              <a:gd name="connsiteX14" fmla="*/ 2681266 w 3675124"/>
              <a:gd name="connsiteY14" fmla="*/ 1988515 h 2463799"/>
              <a:gd name="connsiteX15" fmla="*/ 2638999 w 3675124"/>
              <a:gd name="connsiteY15" fmla="*/ 1880972 h 2463799"/>
              <a:gd name="connsiteX16" fmla="*/ 2445831 w 3675124"/>
              <a:gd name="connsiteY16" fmla="*/ 1727123 h 2463799"/>
              <a:gd name="connsiteX17" fmla="*/ 2187925 w 3675124"/>
              <a:gd name="connsiteY17" fmla="*/ 1510715 h 2463799"/>
              <a:gd name="connsiteX18" fmla="*/ 2031556 w 3675124"/>
              <a:gd name="connsiteY18" fmla="*/ 1381556 h 2463799"/>
              <a:gd name="connsiteX19" fmla="*/ 1965247 w 3675124"/>
              <a:gd name="connsiteY19" fmla="*/ 1366461 h 2463799"/>
              <a:gd name="connsiteX20" fmla="*/ 1772684 w 3675124"/>
              <a:gd name="connsiteY20" fmla="*/ 1371677 h 2463799"/>
              <a:gd name="connsiteX21" fmla="*/ 1723127 w 3675124"/>
              <a:gd name="connsiteY21" fmla="*/ 1378913 h 2463799"/>
              <a:gd name="connsiteX22" fmla="*/ 1698343 w 3675124"/>
              <a:gd name="connsiteY22" fmla="*/ 1391713 h 2463799"/>
              <a:gd name="connsiteX23" fmla="*/ 1236585 w 3675124"/>
              <a:gd name="connsiteY23" fmla="*/ 1475691 h 2463799"/>
              <a:gd name="connsiteX24" fmla="*/ 1004936 w 3675124"/>
              <a:gd name="connsiteY24" fmla="*/ 1236019 h 2463799"/>
              <a:gd name="connsiteX25" fmla="*/ 988559 w 3675124"/>
              <a:gd name="connsiteY25" fmla="*/ 1210970 h 2463799"/>
              <a:gd name="connsiteX26" fmla="*/ 943293 w 3675124"/>
              <a:gd name="connsiteY26" fmla="*/ 1188859 h 2463799"/>
              <a:gd name="connsiteX27" fmla="*/ 675265 w 3675124"/>
              <a:gd name="connsiteY27" fmla="*/ 1087250 h 2463799"/>
              <a:gd name="connsiteX28" fmla="*/ 22259 w 3675124"/>
              <a:gd name="connsiteY28" fmla="*/ 174462 h 2463799"/>
              <a:gd name="connsiteX29" fmla="*/ 1155372 w 3675124"/>
              <a:gd name="connsiteY29" fmla="*/ 133290 h 2463799"/>
              <a:gd name="connsiteX0" fmla="*/ 1155372 w 3676129"/>
              <a:gd name="connsiteY0" fmla="*/ 133290 h 2463799"/>
              <a:gd name="connsiteX1" fmla="*/ 1257561 w 3676129"/>
              <a:gd name="connsiteY1" fmla="*/ 193464 h 2463799"/>
              <a:gd name="connsiteX2" fmla="*/ 1279007 w 3676129"/>
              <a:gd name="connsiteY2" fmla="*/ 209500 h 2463799"/>
              <a:gd name="connsiteX3" fmla="*/ 1279395 w 3676129"/>
              <a:gd name="connsiteY3" fmla="*/ 209587 h 2463799"/>
              <a:gd name="connsiteX4" fmla="*/ 2553092 w 3676129"/>
              <a:gd name="connsiteY4" fmla="*/ 1090089 h 2463799"/>
              <a:gd name="connsiteX5" fmla="*/ 3227116 w 3676129"/>
              <a:gd name="connsiteY5" fmla="*/ 1738233 h 2463799"/>
              <a:gd name="connsiteX6" fmla="*/ 3380895 w 3676129"/>
              <a:gd name="connsiteY6" fmla="*/ 1913870 h 2463799"/>
              <a:gd name="connsiteX7" fmla="*/ 3395339 w 3676129"/>
              <a:gd name="connsiteY7" fmla="*/ 1922101 h 2463799"/>
              <a:gd name="connsiteX8" fmla="*/ 3660233 w 3676129"/>
              <a:gd name="connsiteY8" fmla="*/ 2346808 h 2463799"/>
              <a:gd name="connsiteX9" fmla="*/ 3634139 w 3676129"/>
              <a:gd name="connsiteY9" fmla="*/ 2381940 h 2463799"/>
              <a:gd name="connsiteX10" fmla="*/ 3631812 w 3676129"/>
              <a:gd name="connsiteY10" fmla="*/ 2395404 h 2463799"/>
              <a:gd name="connsiteX11" fmla="*/ 3605698 w 3676129"/>
              <a:gd name="connsiteY11" fmla="*/ 2407377 h 2463799"/>
              <a:gd name="connsiteX12" fmla="*/ 3572511 w 3676129"/>
              <a:gd name="connsiteY12" fmla="*/ 2437059 h 2463799"/>
              <a:gd name="connsiteX13" fmla="*/ 3050604 w 3676129"/>
              <a:gd name="connsiteY13" fmla="*/ 2364363 h 2463799"/>
              <a:gd name="connsiteX14" fmla="*/ 2681266 w 3676129"/>
              <a:gd name="connsiteY14" fmla="*/ 1988515 h 2463799"/>
              <a:gd name="connsiteX15" fmla="*/ 2638999 w 3676129"/>
              <a:gd name="connsiteY15" fmla="*/ 1880972 h 2463799"/>
              <a:gd name="connsiteX16" fmla="*/ 2445831 w 3676129"/>
              <a:gd name="connsiteY16" fmla="*/ 1727123 h 2463799"/>
              <a:gd name="connsiteX17" fmla="*/ 2187925 w 3676129"/>
              <a:gd name="connsiteY17" fmla="*/ 1510715 h 2463799"/>
              <a:gd name="connsiteX18" fmla="*/ 2031556 w 3676129"/>
              <a:gd name="connsiteY18" fmla="*/ 1381556 h 2463799"/>
              <a:gd name="connsiteX19" fmla="*/ 1965247 w 3676129"/>
              <a:gd name="connsiteY19" fmla="*/ 1366461 h 2463799"/>
              <a:gd name="connsiteX20" fmla="*/ 1772684 w 3676129"/>
              <a:gd name="connsiteY20" fmla="*/ 1371677 h 2463799"/>
              <a:gd name="connsiteX21" fmla="*/ 1723127 w 3676129"/>
              <a:gd name="connsiteY21" fmla="*/ 1378913 h 2463799"/>
              <a:gd name="connsiteX22" fmla="*/ 1698343 w 3676129"/>
              <a:gd name="connsiteY22" fmla="*/ 1391713 h 2463799"/>
              <a:gd name="connsiteX23" fmla="*/ 1236585 w 3676129"/>
              <a:gd name="connsiteY23" fmla="*/ 1475691 h 2463799"/>
              <a:gd name="connsiteX24" fmla="*/ 1004936 w 3676129"/>
              <a:gd name="connsiteY24" fmla="*/ 1236019 h 2463799"/>
              <a:gd name="connsiteX25" fmla="*/ 988559 w 3676129"/>
              <a:gd name="connsiteY25" fmla="*/ 1210970 h 2463799"/>
              <a:gd name="connsiteX26" fmla="*/ 943293 w 3676129"/>
              <a:gd name="connsiteY26" fmla="*/ 1188859 h 2463799"/>
              <a:gd name="connsiteX27" fmla="*/ 675265 w 3676129"/>
              <a:gd name="connsiteY27" fmla="*/ 1087250 h 2463799"/>
              <a:gd name="connsiteX28" fmla="*/ 22259 w 3676129"/>
              <a:gd name="connsiteY28" fmla="*/ 174462 h 2463799"/>
              <a:gd name="connsiteX29" fmla="*/ 1155372 w 3676129"/>
              <a:gd name="connsiteY29" fmla="*/ 133290 h 2463799"/>
              <a:gd name="connsiteX0" fmla="*/ 1155372 w 3676129"/>
              <a:gd name="connsiteY0" fmla="*/ 133290 h 2463799"/>
              <a:gd name="connsiteX1" fmla="*/ 1257561 w 3676129"/>
              <a:gd name="connsiteY1" fmla="*/ 193464 h 2463799"/>
              <a:gd name="connsiteX2" fmla="*/ 1279007 w 3676129"/>
              <a:gd name="connsiteY2" fmla="*/ 209500 h 2463799"/>
              <a:gd name="connsiteX3" fmla="*/ 1279395 w 3676129"/>
              <a:gd name="connsiteY3" fmla="*/ 209587 h 2463799"/>
              <a:gd name="connsiteX4" fmla="*/ 2553092 w 3676129"/>
              <a:gd name="connsiteY4" fmla="*/ 1090089 h 2463799"/>
              <a:gd name="connsiteX5" fmla="*/ 3059302 w 3676129"/>
              <a:gd name="connsiteY5" fmla="*/ 1568470 h 2463799"/>
              <a:gd name="connsiteX6" fmla="*/ 3380895 w 3676129"/>
              <a:gd name="connsiteY6" fmla="*/ 1913870 h 2463799"/>
              <a:gd name="connsiteX7" fmla="*/ 3395339 w 3676129"/>
              <a:gd name="connsiteY7" fmla="*/ 1922101 h 2463799"/>
              <a:gd name="connsiteX8" fmla="*/ 3660233 w 3676129"/>
              <a:gd name="connsiteY8" fmla="*/ 2346808 h 2463799"/>
              <a:gd name="connsiteX9" fmla="*/ 3634139 w 3676129"/>
              <a:gd name="connsiteY9" fmla="*/ 2381940 h 2463799"/>
              <a:gd name="connsiteX10" fmla="*/ 3631812 w 3676129"/>
              <a:gd name="connsiteY10" fmla="*/ 2395404 h 2463799"/>
              <a:gd name="connsiteX11" fmla="*/ 3605698 w 3676129"/>
              <a:gd name="connsiteY11" fmla="*/ 2407377 h 2463799"/>
              <a:gd name="connsiteX12" fmla="*/ 3572511 w 3676129"/>
              <a:gd name="connsiteY12" fmla="*/ 2437059 h 2463799"/>
              <a:gd name="connsiteX13" fmla="*/ 3050604 w 3676129"/>
              <a:gd name="connsiteY13" fmla="*/ 2364363 h 2463799"/>
              <a:gd name="connsiteX14" fmla="*/ 2681266 w 3676129"/>
              <a:gd name="connsiteY14" fmla="*/ 1988515 h 2463799"/>
              <a:gd name="connsiteX15" fmla="*/ 2638999 w 3676129"/>
              <a:gd name="connsiteY15" fmla="*/ 1880972 h 2463799"/>
              <a:gd name="connsiteX16" fmla="*/ 2445831 w 3676129"/>
              <a:gd name="connsiteY16" fmla="*/ 1727123 h 2463799"/>
              <a:gd name="connsiteX17" fmla="*/ 2187925 w 3676129"/>
              <a:gd name="connsiteY17" fmla="*/ 1510715 h 2463799"/>
              <a:gd name="connsiteX18" fmla="*/ 2031556 w 3676129"/>
              <a:gd name="connsiteY18" fmla="*/ 1381556 h 2463799"/>
              <a:gd name="connsiteX19" fmla="*/ 1965247 w 3676129"/>
              <a:gd name="connsiteY19" fmla="*/ 1366461 h 2463799"/>
              <a:gd name="connsiteX20" fmla="*/ 1772684 w 3676129"/>
              <a:gd name="connsiteY20" fmla="*/ 1371677 h 2463799"/>
              <a:gd name="connsiteX21" fmla="*/ 1723127 w 3676129"/>
              <a:gd name="connsiteY21" fmla="*/ 1378913 h 2463799"/>
              <a:gd name="connsiteX22" fmla="*/ 1698343 w 3676129"/>
              <a:gd name="connsiteY22" fmla="*/ 1391713 h 2463799"/>
              <a:gd name="connsiteX23" fmla="*/ 1236585 w 3676129"/>
              <a:gd name="connsiteY23" fmla="*/ 1475691 h 2463799"/>
              <a:gd name="connsiteX24" fmla="*/ 1004936 w 3676129"/>
              <a:gd name="connsiteY24" fmla="*/ 1236019 h 2463799"/>
              <a:gd name="connsiteX25" fmla="*/ 988559 w 3676129"/>
              <a:gd name="connsiteY25" fmla="*/ 1210970 h 2463799"/>
              <a:gd name="connsiteX26" fmla="*/ 943293 w 3676129"/>
              <a:gd name="connsiteY26" fmla="*/ 1188859 h 2463799"/>
              <a:gd name="connsiteX27" fmla="*/ 675265 w 3676129"/>
              <a:gd name="connsiteY27" fmla="*/ 1087250 h 2463799"/>
              <a:gd name="connsiteX28" fmla="*/ 22259 w 3676129"/>
              <a:gd name="connsiteY28" fmla="*/ 174462 h 2463799"/>
              <a:gd name="connsiteX29" fmla="*/ 1155372 w 3676129"/>
              <a:gd name="connsiteY29" fmla="*/ 133290 h 2463799"/>
              <a:gd name="connsiteX0" fmla="*/ 1155372 w 3676129"/>
              <a:gd name="connsiteY0" fmla="*/ 133290 h 2463799"/>
              <a:gd name="connsiteX1" fmla="*/ 1257561 w 3676129"/>
              <a:gd name="connsiteY1" fmla="*/ 193464 h 2463799"/>
              <a:gd name="connsiteX2" fmla="*/ 1279007 w 3676129"/>
              <a:gd name="connsiteY2" fmla="*/ 209500 h 2463799"/>
              <a:gd name="connsiteX3" fmla="*/ 1279395 w 3676129"/>
              <a:gd name="connsiteY3" fmla="*/ 209587 h 2463799"/>
              <a:gd name="connsiteX4" fmla="*/ 2553092 w 3676129"/>
              <a:gd name="connsiteY4" fmla="*/ 1090089 h 2463799"/>
              <a:gd name="connsiteX5" fmla="*/ 3059302 w 3676129"/>
              <a:gd name="connsiteY5" fmla="*/ 1568470 h 2463799"/>
              <a:gd name="connsiteX6" fmla="*/ 3250284 w 3676129"/>
              <a:gd name="connsiteY6" fmla="*/ 1770828 h 2463799"/>
              <a:gd name="connsiteX7" fmla="*/ 3395339 w 3676129"/>
              <a:gd name="connsiteY7" fmla="*/ 1922101 h 2463799"/>
              <a:gd name="connsiteX8" fmla="*/ 3660233 w 3676129"/>
              <a:gd name="connsiteY8" fmla="*/ 2346808 h 2463799"/>
              <a:gd name="connsiteX9" fmla="*/ 3634139 w 3676129"/>
              <a:gd name="connsiteY9" fmla="*/ 2381940 h 2463799"/>
              <a:gd name="connsiteX10" fmla="*/ 3631812 w 3676129"/>
              <a:gd name="connsiteY10" fmla="*/ 2395404 h 2463799"/>
              <a:gd name="connsiteX11" fmla="*/ 3605698 w 3676129"/>
              <a:gd name="connsiteY11" fmla="*/ 2407377 h 2463799"/>
              <a:gd name="connsiteX12" fmla="*/ 3572511 w 3676129"/>
              <a:gd name="connsiteY12" fmla="*/ 2437059 h 2463799"/>
              <a:gd name="connsiteX13" fmla="*/ 3050604 w 3676129"/>
              <a:gd name="connsiteY13" fmla="*/ 2364363 h 2463799"/>
              <a:gd name="connsiteX14" fmla="*/ 2681266 w 3676129"/>
              <a:gd name="connsiteY14" fmla="*/ 1988515 h 2463799"/>
              <a:gd name="connsiteX15" fmla="*/ 2638999 w 3676129"/>
              <a:gd name="connsiteY15" fmla="*/ 1880972 h 2463799"/>
              <a:gd name="connsiteX16" fmla="*/ 2445831 w 3676129"/>
              <a:gd name="connsiteY16" fmla="*/ 1727123 h 2463799"/>
              <a:gd name="connsiteX17" fmla="*/ 2187925 w 3676129"/>
              <a:gd name="connsiteY17" fmla="*/ 1510715 h 2463799"/>
              <a:gd name="connsiteX18" fmla="*/ 2031556 w 3676129"/>
              <a:gd name="connsiteY18" fmla="*/ 1381556 h 2463799"/>
              <a:gd name="connsiteX19" fmla="*/ 1965247 w 3676129"/>
              <a:gd name="connsiteY19" fmla="*/ 1366461 h 2463799"/>
              <a:gd name="connsiteX20" fmla="*/ 1772684 w 3676129"/>
              <a:gd name="connsiteY20" fmla="*/ 1371677 h 2463799"/>
              <a:gd name="connsiteX21" fmla="*/ 1723127 w 3676129"/>
              <a:gd name="connsiteY21" fmla="*/ 1378913 h 2463799"/>
              <a:gd name="connsiteX22" fmla="*/ 1698343 w 3676129"/>
              <a:gd name="connsiteY22" fmla="*/ 1391713 h 2463799"/>
              <a:gd name="connsiteX23" fmla="*/ 1236585 w 3676129"/>
              <a:gd name="connsiteY23" fmla="*/ 1475691 h 2463799"/>
              <a:gd name="connsiteX24" fmla="*/ 1004936 w 3676129"/>
              <a:gd name="connsiteY24" fmla="*/ 1236019 h 2463799"/>
              <a:gd name="connsiteX25" fmla="*/ 988559 w 3676129"/>
              <a:gd name="connsiteY25" fmla="*/ 1210970 h 2463799"/>
              <a:gd name="connsiteX26" fmla="*/ 943293 w 3676129"/>
              <a:gd name="connsiteY26" fmla="*/ 1188859 h 2463799"/>
              <a:gd name="connsiteX27" fmla="*/ 675265 w 3676129"/>
              <a:gd name="connsiteY27" fmla="*/ 1087250 h 2463799"/>
              <a:gd name="connsiteX28" fmla="*/ 22259 w 3676129"/>
              <a:gd name="connsiteY28" fmla="*/ 174462 h 2463799"/>
              <a:gd name="connsiteX29" fmla="*/ 1155372 w 3676129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88559 w 3671272"/>
              <a:gd name="connsiteY25" fmla="*/ 1210970 h 2463799"/>
              <a:gd name="connsiteX26" fmla="*/ 943293 w 3671272"/>
              <a:gd name="connsiteY26" fmla="*/ 1188859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88559 w 3671272"/>
              <a:gd name="connsiteY25" fmla="*/ 1210970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88559 w 3671272"/>
              <a:gd name="connsiteY25" fmla="*/ 1210970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998528 w 3671272"/>
              <a:gd name="connsiteY24" fmla="*/ 1243456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44051 w 3671272"/>
              <a:gd name="connsiteY23" fmla="*/ 1471450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44051 w 3671272"/>
              <a:gd name="connsiteY23" fmla="*/ 1471450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671272" h="2463799">
                <a:moveTo>
                  <a:pt x="1155372" y="133290"/>
                </a:moveTo>
                <a:cubicBezTo>
                  <a:pt x="1187633" y="149277"/>
                  <a:pt x="1222039" y="169600"/>
                  <a:pt x="1257561" y="193464"/>
                </a:cubicBezTo>
                <a:lnTo>
                  <a:pt x="1279007" y="209500"/>
                </a:lnTo>
                <a:lnTo>
                  <a:pt x="1279395" y="209587"/>
                </a:lnTo>
                <a:cubicBezTo>
                  <a:pt x="1536403" y="300333"/>
                  <a:pt x="2256441" y="863608"/>
                  <a:pt x="2553092" y="1090089"/>
                </a:cubicBezTo>
                <a:cubicBezTo>
                  <a:pt x="2849743" y="1316570"/>
                  <a:pt x="2877684" y="1371030"/>
                  <a:pt x="3059302" y="1568470"/>
                </a:cubicBezTo>
                <a:lnTo>
                  <a:pt x="3250284" y="1770828"/>
                </a:lnTo>
                <a:lnTo>
                  <a:pt x="3314595" y="1849474"/>
                </a:lnTo>
                <a:cubicBezTo>
                  <a:pt x="3523330" y="1983529"/>
                  <a:pt x="3720592" y="2226876"/>
                  <a:pt x="3660233" y="2346808"/>
                </a:cubicBezTo>
                <a:lnTo>
                  <a:pt x="3634139" y="2381940"/>
                </a:lnTo>
                <a:lnTo>
                  <a:pt x="3631812" y="2395404"/>
                </a:lnTo>
                <a:lnTo>
                  <a:pt x="3605698" y="2407377"/>
                </a:lnTo>
                <a:lnTo>
                  <a:pt x="3572511" y="2437059"/>
                </a:lnTo>
                <a:cubicBezTo>
                  <a:pt x="3454263" y="2489184"/>
                  <a:pt x="3250929" y="2465182"/>
                  <a:pt x="3050604" y="2364363"/>
                </a:cubicBezTo>
                <a:cubicBezTo>
                  <a:pt x="2850278" y="2263544"/>
                  <a:pt x="2709856" y="2114540"/>
                  <a:pt x="2681266" y="1988515"/>
                </a:cubicBezTo>
                <a:lnTo>
                  <a:pt x="2638999" y="1880972"/>
                </a:lnTo>
                <a:lnTo>
                  <a:pt x="2445831" y="1727123"/>
                </a:lnTo>
                <a:cubicBezTo>
                  <a:pt x="2361291" y="1658643"/>
                  <a:pt x="2275000" y="1586309"/>
                  <a:pt x="2187925" y="1510715"/>
                </a:cubicBezTo>
                <a:lnTo>
                  <a:pt x="2031556" y="1381556"/>
                </a:lnTo>
                <a:cubicBezTo>
                  <a:pt x="2022568" y="1384013"/>
                  <a:pt x="1974235" y="1364004"/>
                  <a:pt x="1965247" y="1366461"/>
                </a:cubicBezTo>
                <a:cubicBezTo>
                  <a:pt x="1892302" y="1343238"/>
                  <a:pt x="1845910" y="1371677"/>
                  <a:pt x="1772684" y="1371677"/>
                </a:cubicBezTo>
                <a:lnTo>
                  <a:pt x="1723127" y="1378913"/>
                </a:lnTo>
                <a:cubicBezTo>
                  <a:pt x="1723012" y="1389946"/>
                  <a:pt x="1698458" y="1380680"/>
                  <a:pt x="1698343" y="1391713"/>
                </a:cubicBezTo>
                <a:cubicBezTo>
                  <a:pt x="1563146" y="1527922"/>
                  <a:pt x="1356772" y="1499522"/>
                  <a:pt x="1244051" y="1471450"/>
                </a:cubicBezTo>
                <a:cubicBezTo>
                  <a:pt x="1131330" y="1443378"/>
                  <a:pt x="1092809" y="1345538"/>
                  <a:pt x="1009163" y="1248809"/>
                </a:cubicBezTo>
                <a:lnTo>
                  <a:pt x="979995" y="1227987"/>
                </a:lnTo>
                <a:lnTo>
                  <a:pt x="930475" y="1203733"/>
                </a:lnTo>
                <a:cubicBezTo>
                  <a:pt x="817007" y="1157818"/>
                  <a:pt x="758222" y="1128361"/>
                  <a:pt x="675265" y="1087250"/>
                </a:cubicBezTo>
                <a:cubicBezTo>
                  <a:pt x="380307" y="941079"/>
                  <a:pt x="-110319" y="437891"/>
                  <a:pt x="22259" y="174462"/>
                </a:cubicBezTo>
                <a:cubicBezTo>
                  <a:pt x="154837" y="-88967"/>
                  <a:pt x="860414" y="-12881"/>
                  <a:pt x="1155372" y="13329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43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E1DA1007-B744-41BE-9D40-C9E9D5415C20}"/>
              </a:ext>
            </a:extLst>
          </p:cNvPr>
          <p:cNvSpPr/>
          <p:nvPr/>
        </p:nvSpPr>
        <p:spPr>
          <a:xfrm>
            <a:off x="3192780" y="288834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F6F5E1E7-EBC1-41EE-819A-77F8D4490F22}"/>
              </a:ext>
            </a:extLst>
          </p:cNvPr>
          <p:cNvSpPr/>
          <p:nvPr/>
        </p:nvSpPr>
        <p:spPr>
          <a:xfrm>
            <a:off x="2621280" y="2811417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6D4E22DF-25C2-485A-A677-526A43BB39D1}"/>
              </a:ext>
            </a:extLst>
          </p:cNvPr>
          <p:cNvSpPr/>
          <p:nvPr/>
        </p:nvSpPr>
        <p:spPr>
          <a:xfrm>
            <a:off x="1767840" y="2476500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E4E0CCF9-AF4C-4A6E-859A-1C789B387FBE}"/>
              </a:ext>
            </a:extLst>
          </p:cNvPr>
          <p:cNvSpPr/>
          <p:nvPr/>
        </p:nvSpPr>
        <p:spPr>
          <a:xfrm>
            <a:off x="3192780" y="228636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lcím 2">
            <a:extLst>
              <a:ext uri="{FF2B5EF4-FFF2-40B4-BE49-F238E27FC236}">
                <a16:creationId xmlns:a16="http://schemas.microsoft.com/office/drawing/2014/main" id="{E23E94D3-4ED6-44EA-A12D-911045E27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9935" y="247648"/>
            <a:ext cx="8192065" cy="610773"/>
          </a:xfrm>
        </p:spPr>
        <p:txBody>
          <a:bodyPr>
            <a:noAutofit/>
          </a:bodyPr>
          <a:lstStyle/>
          <a:p>
            <a:r>
              <a:rPr lang="hu-HU" sz="2800" dirty="0"/>
              <a:t>Elkészült és jövőben tervezett energetikai beruházások.</a:t>
            </a:r>
          </a:p>
        </p:txBody>
      </p:sp>
      <p:sp>
        <p:nvSpPr>
          <p:cNvPr id="22" name="Nyíl: jobbra mutató 21">
            <a:extLst>
              <a:ext uri="{FF2B5EF4-FFF2-40B4-BE49-F238E27FC236}">
                <a16:creationId xmlns:a16="http://schemas.microsoft.com/office/drawing/2014/main" id="{59DD9D60-E3B0-48DB-B1A7-437D81C0513F}"/>
              </a:ext>
            </a:extLst>
          </p:cNvPr>
          <p:cNvSpPr/>
          <p:nvPr/>
        </p:nvSpPr>
        <p:spPr>
          <a:xfrm>
            <a:off x="4978829" y="926235"/>
            <a:ext cx="672483" cy="292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675088BC-0FEA-4455-B3C0-9B6BBD8C9161}"/>
              </a:ext>
            </a:extLst>
          </p:cNvPr>
          <p:cNvSpPr/>
          <p:nvPr/>
        </p:nvSpPr>
        <p:spPr>
          <a:xfrm>
            <a:off x="5352231" y="2830247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Nyíl: szalag, lefelé mutató 19">
            <a:extLst>
              <a:ext uri="{FF2B5EF4-FFF2-40B4-BE49-F238E27FC236}">
                <a16:creationId xmlns:a16="http://schemas.microsoft.com/office/drawing/2014/main" id="{401CDEA1-9D17-453D-B248-F91E3AAA2BE0}"/>
              </a:ext>
            </a:extLst>
          </p:cNvPr>
          <p:cNvSpPr/>
          <p:nvPr/>
        </p:nvSpPr>
        <p:spPr>
          <a:xfrm rot="8938345">
            <a:off x="3099502" y="3252463"/>
            <a:ext cx="521834" cy="46427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1" name="Ellipszis 20">
            <a:extLst>
              <a:ext uri="{FF2B5EF4-FFF2-40B4-BE49-F238E27FC236}">
                <a16:creationId xmlns:a16="http://schemas.microsoft.com/office/drawing/2014/main" id="{CC37BA36-BF33-4574-A939-FF3A15025BA8}"/>
              </a:ext>
            </a:extLst>
          </p:cNvPr>
          <p:cNvSpPr/>
          <p:nvPr/>
        </p:nvSpPr>
        <p:spPr>
          <a:xfrm>
            <a:off x="2857500" y="3078480"/>
            <a:ext cx="167640" cy="1901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4" name="Nyíl: szalag, lefelé mutató 23">
            <a:extLst>
              <a:ext uri="{FF2B5EF4-FFF2-40B4-BE49-F238E27FC236}">
                <a16:creationId xmlns:a16="http://schemas.microsoft.com/office/drawing/2014/main" id="{ED2E6FD3-C112-4507-8927-0EA079AEC1BB}"/>
              </a:ext>
            </a:extLst>
          </p:cNvPr>
          <p:cNvSpPr/>
          <p:nvPr/>
        </p:nvSpPr>
        <p:spPr>
          <a:xfrm rot="15002441">
            <a:off x="506608" y="2078236"/>
            <a:ext cx="2476784" cy="96506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5" name="Ellipszis 24">
            <a:extLst>
              <a:ext uri="{FF2B5EF4-FFF2-40B4-BE49-F238E27FC236}">
                <a16:creationId xmlns:a16="http://schemas.microsoft.com/office/drawing/2014/main" id="{44737385-771A-4C9C-9EA3-59FBFC76F96F}"/>
              </a:ext>
            </a:extLst>
          </p:cNvPr>
          <p:cNvSpPr/>
          <p:nvPr/>
        </p:nvSpPr>
        <p:spPr>
          <a:xfrm>
            <a:off x="2136140" y="1244600"/>
            <a:ext cx="167640" cy="1901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Alcím 2">
            <a:extLst>
              <a:ext uri="{FF2B5EF4-FFF2-40B4-BE49-F238E27FC236}">
                <a16:creationId xmlns:a16="http://schemas.microsoft.com/office/drawing/2014/main" id="{CE5FCB08-E6FB-4F9D-8983-784A1C098C66}"/>
              </a:ext>
            </a:extLst>
          </p:cNvPr>
          <p:cNvSpPr txBox="1">
            <a:spLocks/>
          </p:cNvSpPr>
          <p:nvPr/>
        </p:nvSpPr>
        <p:spPr>
          <a:xfrm>
            <a:off x="5262296" y="858421"/>
            <a:ext cx="6811265" cy="779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700" dirty="0"/>
              <a:t>Óbuda telephely fűtésrekonstrukciója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262B278-5003-4775-9BDF-D265C660B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454" y="3324695"/>
            <a:ext cx="5669892" cy="31861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Ellipszis 5">
            <a:extLst>
              <a:ext uri="{FF2B5EF4-FFF2-40B4-BE49-F238E27FC236}">
                <a16:creationId xmlns:a16="http://schemas.microsoft.com/office/drawing/2014/main" id="{974BED46-1DB0-4D55-B47C-F6F381E961B7}"/>
              </a:ext>
            </a:extLst>
          </p:cNvPr>
          <p:cNvSpPr/>
          <p:nvPr/>
        </p:nvSpPr>
        <p:spPr>
          <a:xfrm>
            <a:off x="1863815" y="926235"/>
            <a:ext cx="757465" cy="779879"/>
          </a:xfrm>
          <a:prstGeom prst="ellipse">
            <a:avLst/>
          </a:prstGeom>
          <a:solidFill>
            <a:schemeClr val="bg2">
              <a:lumMod val="75000"/>
              <a:alpha val="54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3CAE765-EF6A-402A-883A-426C4475D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85" b="89791" l="9870" r="89870">
                        <a14:foregroundMark x1="54805" y1="8585" x2="54805" y2="8585"/>
                        <a14:foregroundMark x1="55325" y1="12993" x2="55325" y2="12993"/>
                        <a14:foregroundMark x1="55325" y1="11369" x2="55325" y2="11369"/>
                        <a14:foregroundMark x1="56883" y1="12993" x2="56883" y2="12993"/>
                        <a14:foregroundMark x1="54545" y1="13689" x2="54545" y2="13689"/>
                        <a14:foregroundMark x1="56883" y1="9281" x2="56883" y2="9281"/>
                        <a14:backgroundMark x1="56104" y1="36659" x2="56104" y2="36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860" y="1277892"/>
            <a:ext cx="1778257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0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4A6B444E-74DF-4E5F-A3D1-B65EEE000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4" y="236981"/>
            <a:ext cx="6608064" cy="6233138"/>
          </a:xfrm>
          <a:prstGeom prst="rect">
            <a:avLst/>
          </a:prstGeom>
        </p:spPr>
      </p:pic>
      <p:sp>
        <p:nvSpPr>
          <p:cNvPr id="2" name="Ellipszis 1">
            <a:extLst>
              <a:ext uri="{FF2B5EF4-FFF2-40B4-BE49-F238E27FC236}">
                <a16:creationId xmlns:a16="http://schemas.microsoft.com/office/drawing/2014/main" id="{3E8F08E9-7B87-44D3-90D4-9FC1605AC1A3}"/>
              </a:ext>
            </a:extLst>
          </p:cNvPr>
          <p:cNvSpPr/>
          <p:nvPr/>
        </p:nvSpPr>
        <p:spPr>
          <a:xfrm rot="484593">
            <a:off x="2699559" y="3063619"/>
            <a:ext cx="556767" cy="327895"/>
          </a:xfrm>
          <a:prstGeom prst="ellipse">
            <a:avLst/>
          </a:prstGeom>
          <a:solidFill>
            <a:schemeClr val="accent6">
              <a:lumMod val="75000"/>
              <a:alpha val="57000"/>
            </a:schemeClr>
          </a:solidFill>
          <a:ln>
            <a:solidFill>
              <a:schemeClr val="accent6">
                <a:alpha val="6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8" name="Szabadkézi sokszög: alakzat 17">
            <a:extLst>
              <a:ext uri="{FF2B5EF4-FFF2-40B4-BE49-F238E27FC236}">
                <a16:creationId xmlns:a16="http://schemas.microsoft.com/office/drawing/2014/main" id="{F9A4D2BA-D389-4A9E-8191-59FBF4BB8CCD}"/>
              </a:ext>
            </a:extLst>
          </p:cNvPr>
          <p:cNvSpPr/>
          <p:nvPr/>
        </p:nvSpPr>
        <p:spPr>
          <a:xfrm rot="19997095">
            <a:off x="1928645" y="1434738"/>
            <a:ext cx="3671272" cy="2463799"/>
          </a:xfrm>
          <a:custGeom>
            <a:avLst/>
            <a:gdLst>
              <a:gd name="connsiteX0" fmla="*/ 1155372 w 3675124"/>
              <a:gd name="connsiteY0" fmla="*/ 133290 h 2463799"/>
              <a:gd name="connsiteX1" fmla="*/ 1257561 w 3675124"/>
              <a:gd name="connsiteY1" fmla="*/ 193464 h 2463799"/>
              <a:gd name="connsiteX2" fmla="*/ 1279007 w 3675124"/>
              <a:gd name="connsiteY2" fmla="*/ 209500 h 2463799"/>
              <a:gd name="connsiteX3" fmla="*/ 1279395 w 3675124"/>
              <a:gd name="connsiteY3" fmla="*/ 209587 h 2463799"/>
              <a:gd name="connsiteX4" fmla="*/ 2553092 w 3675124"/>
              <a:gd name="connsiteY4" fmla="*/ 1090089 h 2463799"/>
              <a:gd name="connsiteX5" fmla="*/ 3227116 w 3675124"/>
              <a:gd name="connsiteY5" fmla="*/ 1738233 h 2463799"/>
              <a:gd name="connsiteX6" fmla="*/ 3380895 w 3675124"/>
              <a:gd name="connsiteY6" fmla="*/ 1913870 h 2463799"/>
              <a:gd name="connsiteX7" fmla="*/ 3395339 w 3675124"/>
              <a:gd name="connsiteY7" fmla="*/ 1922101 h 2463799"/>
              <a:gd name="connsiteX8" fmla="*/ 3659135 w 3675124"/>
              <a:gd name="connsiteY8" fmla="*/ 2359584 h 2463799"/>
              <a:gd name="connsiteX9" fmla="*/ 3634139 w 3675124"/>
              <a:gd name="connsiteY9" fmla="*/ 2381940 h 2463799"/>
              <a:gd name="connsiteX10" fmla="*/ 3631812 w 3675124"/>
              <a:gd name="connsiteY10" fmla="*/ 2395404 h 2463799"/>
              <a:gd name="connsiteX11" fmla="*/ 3605698 w 3675124"/>
              <a:gd name="connsiteY11" fmla="*/ 2407377 h 2463799"/>
              <a:gd name="connsiteX12" fmla="*/ 3572511 w 3675124"/>
              <a:gd name="connsiteY12" fmla="*/ 2437059 h 2463799"/>
              <a:gd name="connsiteX13" fmla="*/ 3050604 w 3675124"/>
              <a:gd name="connsiteY13" fmla="*/ 2364363 h 2463799"/>
              <a:gd name="connsiteX14" fmla="*/ 2681266 w 3675124"/>
              <a:gd name="connsiteY14" fmla="*/ 1988515 h 2463799"/>
              <a:gd name="connsiteX15" fmla="*/ 2638999 w 3675124"/>
              <a:gd name="connsiteY15" fmla="*/ 1880972 h 2463799"/>
              <a:gd name="connsiteX16" fmla="*/ 2445831 w 3675124"/>
              <a:gd name="connsiteY16" fmla="*/ 1727123 h 2463799"/>
              <a:gd name="connsiteX17" fmla="*/ 2187925 w 3675124"/>
              <a:gd name="connsiteY17" fmla="*/ 1510715 h 2463799"/>
              <a:gd name="connsiteX18" fmla="*/ 2031556 w 3675124"/>
              <a:gd name="connsiteY18" fmla="*/ 1381556 h 2463799"/>
              <a:gd name="connsiteX19" fmla="*/ 1965247 w 3675124"/>
              <a:gd name="connsiteY19" fmla="*/ 1366461 h 2463799"/>
              <a:gd name="connsiteX20" fmla="*/ 1772684 w 3675124"/>
              <a:gd name="connsiteY20" fmla="*/ 1371677 h 2463799"/>
              <a:gd name="connsiteX21" fmla="*/ 1723127 w 3675124"/>
              <a:gd name="connsiteY21" fmla="*/ 1378913 h 2463799"/>
              <a:gd name="connsiteX22" fmla="*/ 1698343 w 3675124"/>
              <a:gd name="connsiteY22" fmla="*/ 1391713 h 2463799"/>
              <a:gd name="connsiteX23" fmla="*/ 1236585 w 3675124"/>
              <a:gd name="connsiteY23" fmla="*/ 1475691 h 2463799"/>
              <a:gd name="connsiteX24" fmla="*/ 1004936 w 3675124"/>
              <a:gd name="connsiteY24" fmla="*/ 1236019 h 2463799"/>
              <a:gd name="connsiteX25" fmla="*/ 988559 w 3675124"/>
              <a:gd name="connsiteY25" fmla="*/ 1210970 h 2463799"/>
              <a:gd name="connsiteX26" fmla="*/ 943293 w 3675124"/>
              <a:gd name="connsiteY26" fmla="*/ 1188859 h 2463799"/>
              <a:gd name="connsiteX27" fmla="*/ 675265 w 3675124"/>
              <a:gd name="connsiteY27" fmla="*/ 1087250 h 2463799"/>
              <a:gd name="connsiteX28" fmla="*/ 22259 w 3675124"/>
              <a:gd name="connsiteY28" fmla="*/ 174462 h 2463799"/>
              <a:gd name="connsiteX29" fmla="*/ 1155372 w 3675124"/>
              <a:gd name="connsiteY29" fmla="*/ 133290 h 2463799"/>
              <a:gd name="connsiteX0" fmla="*/ 1155372 w 3676129"/>
              <a:gd name="connsiteY0" fmla="*/ 133290 h 2463799"/>
              <a:gd name="connsiteX1" fmla="*/ 1257561 w 3676129"/>
              <a:gd name="connsiteY1" fmla="*/ 193464 h 2463799"/>
              <a:gd name="connsiteX2" fmla="*/ 1279007 w 3676129"/>
              <a:gd name="connsiteY2" fmla="*/ 209500 h 2463799"/>
              <a:gd name="connsiteX3" fmla="*/ 1279395 w 3676129"/>
              <a:gd name="connsiteY3" fmla="*/ 209587 h 2463799"/>
              <a:gd name="connsiteX4" fmla="*/ 2553092 w 3676129"/>
              <a:gd name="connsiteY4" fmla="*/ 1090089 h 2463799"/>
              <a:gd name="connsiteX5" fmla="*/ 3227116 w 3676129"/>
              <a:gd name="connsiteY5" fmla="*/ 1738233 h 2463799"/>
              <a:gd name="connsiteX6" fmla="*/ 3380895 w 3676129"/>
              <a:gd name="connsiteY6" fmla="*/ 1913870 h 2463799"/>
              <a:gd name="connsiteX7" fmla="*/ 3395339 w 3676129"/>
              <a:gd name="connsiteY7" fmla="*/ 1922101 h 2463799"/>
              <a:gd name="connsiteX8" fmla="*/ 3660233 w 3676129"/>
              <a:gd name="connsiteY8" fmla="*/ 2346808 h 2463799"/>
              <a:gd name="connsiteX9" fmla="*/ 3634139 w 3676129"/>
              <a:gd name="connsiteY9" fmla="*/ 2381940 h 2463799"/>
              <a:gd name="connsiteX10" fmla="*/ 3631812 w 3676129"/>
              <a:gd name="connsiteY10" fmla="*/ 2395404 h 2463799"/>
              <a:gd name="connsiteX11" fmla="*/ 3605698 w 3676129"/>
              <a:gd name="connsiteY11" fmla="*/ 2407377 h 2463799"/>
              <a:gd name="connsiteX12" fmla="*/ 3572511 w 3676129"/>
              <a:gd name="connsiteY12" fmla="*/ 2437059 h 2463799"/>
              <a:gd name="connsiteX13" fmla="*/ 3050604 w 3676129"/>
              <a:gd name="connsiteY13" fmla="*/ 2364363 h 2463799"/>
              <a:gd name="connsiteX14" fmla="*/ 2681266 w 3676129"/>
              <a:gd name="connsiteY14" fmla="*/ 1988515 h 2463799"/>
              <a:gd name="connsiteX15" fmla="*/ 2638999 w 3676129"/>
              <a:gd name="connsiteY15" fmla="*/ 1880972 h 2463799"/>
              <a:gd name="connsiteX16" fmla="*/ 2445831 w 3676129"/>
              <a:gd name="connsiteY16" fmla="*/ 1727123 h 2463799"/>
              <a:gd name="connsiteX17" fmla="*/ 2187925 w 3676129"/>
              <a:gd name="connsiteY17" fmla="*/ 1510715 h 2463799"/>
              <a:gd name="connsiteX18" fmla="*/ 2031556 w 3676129"/>
              <a:gd name="connsiteY18" fmla="*/ 1381556 h 2463799"/>
              <a:gd name="connsiteX19" fmla="*/ 1965247 w 3676129"/>
              <a:gd name="connsiteY19" fmla="*/ 1366461 h 2463799"/>
              <a:gd name="connsiteX20" fmla="*/ 1772684 w 3676129"/>
              <a:gd name="connsiteY20" fmla="*/ 1371677 h 2463799"/>
              <a:gd name="connsiteX21" fmla="*/ 1723127 w 3676129"/>
              <a:gd name="connsiteY21" fmla="*/ 1378913 h 2463799"/>
              <a:gd name="connsiteX22" fmla="*/ 1698343 w 3676129"/>
              <a:gd name="connsiteY22" fmla="*/ 1391713 h 2463799"/>
              <a:gd name="connsiteX23" fmla="*/ 1236585 w 3676129"/>
              <a:gd name="connsiteY23" fmla="*/ 1475691 h 2463799"/>
              <a:gd name="connsiteX24" fmla="*/ 1004936 w 3676129"/>
              <a:gd name="connsiteY24" fmla="*/ 1236019 h 2463799"/>
              <a:gd name="connsiteX25" fmla="*/ 988559 w 3676129"/>
              <a:gd name="connsiteY25" fmla="*/ 1210970 h 2463799"/>
              <a:gd name="connsiteX26" fmla="*/ 943293 w 3676129"/>
              <a:gd name="connsiteY26" fmla="*/ 1188859 h 2463799"/>
              <a:gd name="connsiteX27" fmla="*/ 675265 w 3676129"/>
              <a:gd name="connsiteY27" fmla="*/ 1087250 h 2463799"/>
              <a:gd name="connsiteX28" fmla="*/ 22259 w 3676129"/>
              <a:gd name="connsiteY28" fmla="*/ 174462 h 2463799"/>
              <a:gd name="connsiteX29" fmla="*/ 1155372 w 3676129"/>
              <a:gd name="connsiteY29" fmla="*/ 133290 h 2463799"/>
              <a:gd name="connsiteX0" fmla="*/ 1155372 w 3676129"/>
              <a:gd name="connsiteY0" fmla="*/ 133290 h 2463799"/>
              <a:gd name="connsiteX1" fmla="*/ 1257561 w 3676129"/>
              <a:gd name="connsiteY1" fmla="*/ 193464 h 2463799"/>
              <a:gd name="connsiteX2" fmla="*/ 1279007 w 3676129"/>
              <a:gd name="connsiteY2" fmla="*/ 209500 h 2463799"/>
              <a:gd name="connsiteX3" fmla="*/ 1279395 w 3676129"/>
              <a:gd name="connsiteY3" fmla="*/ 209587 h 2463799"/>
              <a:gd name="connsiteX4" fmla="*/ 2553092 w 3676129"/>
              <a:gd name="connsiteY4" fmla="*/ 1090089 h 2463799"/>
              <a:gd name="connsiteX5" fmla="*/ 3059302 w 3676129"/>
              <a:gd name="connsiteY5" fmla="*/ 1568470 h 2463799"/>
              <a:gd name="connsiteX6" fmla="*/ 3380895 w 3676129"/>
              <a:gd name="connsiteY6" fmla="*/ 1913870 h 2463799"/>
              <a:gd name="connsiteX7" fmla="*/ 3395339 w 3676129"/>
              <a:gd name="connsiteY7" fmla="*/ 1922101 h 2463799"/>
              <a:gd name="connsiteX8" fmla="*/ 3660233 w 3676129"/>
              <a:gd name="connsiteY8" fmla="*/ 2346808 h 2463799"/>
              <a:gd name="connsiteX9" fmla="*/ 3634139 w 3676129"/>
              <a:gd name="connsiteY9" fmla="*/ 2381940 h 2463799"/>
              <a:gd name="connsiteX10" fmla="*/ 3631812 w 3676129"/>
              <a:gd name="connsiteY10" fmla="*/ 2395404 h 2463799"/>
              <a:gd name="connsiteX11" fmla="*/ 3605698 w 3676129"/>
              <a:gd name="connsiteY11" fmla="*/ 2407377 h 2463799"/>
              <a:gd name="connsiteX12" fmla="*/ 3572511 w 3676129"/>
              <a:gd name="connsiteY12" fmla="*/ 2437059 h 2463799"/>
              <a:gd name="connsiteX13" fmla="*/ 3050604 w 3676129"/>
              <a:gd name="connsiteY13" fmla="*/ 2364363 h 2463799"/>
              <a:gd name="connsiteX14" fmla="*/ 2681266 w 3676129"/>
              <a:gd name="connsiteY14" fmla="*/ 1988515 h 2463799"/>
              <a:gd name="connsiteX15" fmla="*/ 2638999 w 3676129"/>
              <a:gd name="connsiteY15" fmla="*/ 1880972 h 2463799"/>
              <a:gd name="connsiteX16" fmla="*/ 2445831 w 3676129"/>
              <a:gd name="connsiteY16" fmla="*/ 1727123 h 2463799"/>
              <a:gd name="connsiteX17" fmla="*/ 2187925 w 3676129"/>
              <a:gd name="connsiteY17" fmla="*/ 1510715 h 2463799"/>
              <a:gd name="connsiteX18" fmla="*/ 2031556 w 3676129"/>
              <a:gd name="connsiteY18" fmla="*/ 1381556 h 2463799"/>
              <a:gd name="connsiteX19" fmla="*/ 1965247 w 3676129"/>
              <a:gd name="connsiteY19" fmla="*/ 1366461 h 2463799"/>
              <a:gd name="connsiteX20" fmla="*/ 1772684 w 3676129"/>
              <a:gd name="connsiteY20" fmla="*/ 1371677 h 2463799"/>
              <a:gd name="connsiteX21" fmla="*/ 1723127 w 3676129"/>
              <a:gd name="connsiteY21" fmla="*/ 1378913 h 2463799"/>
              <a:gd name="connsiteX22" fmla="*/ 1698343 w 3676129"/>
              <a:gd name="connsiteY22" fmla="*/ 1391713 h 2463799"/>
              <a:gd name="connsiteX23" fmla="*/ 1236585 w 3676129"/>
              <a:gd name="connsiteY23" fmla="*/ 1475691 h 2463799"/>
              <a:gd name="connsiteX24" fmla="*/ 1004936 w 3676129"/>
              <a:gd name="connsiteY24" fmla="*/ 1236019 h 2463799"/>
              <a:gd name="connsiteX25" fmla="*/ 988559 w 3676129"/>
              <a:gd name="connsiteY25" fmla="*/ 1210970 h 2463799"/>
              <a:gd name="connsiteX26" fmla="*/ 943293 w 3676129"/>
              <a:gd name="connsiteY26" fmla="*/ 1188859 h 2463799"/>
              <a:gd name="connsiteX27" fmla="*/ 675265 w 3676129"/>
              <a:gd name="connsiteY27" fmla="*/ 1087250 h 2463799"/>
              <a:gd name="connsiteX28" fmla="*/ 22259 w 3676129"/>
              <a:gd name="connsiteY28" fmla="*/ 174462 h 2463799"/>
              <a:gd name="connsiteX29" fmla="*/ 1155372 w 3676129"/>
              <a:gd name="connsiteY29" fmla="*/ 133290 h 2463799"/>
              <a:gd name="connsiteX0" fmla="*/ 1155372 w 3676129"/>
              <a:gd name="connsiteY0" fmla="*/ 133290 h 2463799"/>
              <a:gd name="connsiteX1" fmla="*/ 1257561 w 3676129"/>
              <a:gd name="connsiteY1" fmla="*/ 193464 h 2463799"/>
              <a:gd name="connsiteX2" fmla="*/ 1279007 w 3676129"/>
              <a:gd name="connsiteY2" fmla="*/ 209500 h 2463799"/>
              <a:gd name="connsiteX3" fmla="*/ 1279395 w 3676129"/>
              <a:gd name="connsiteY3" fmla="*/ 209587 h 2463799"/>
              <a:gd name="connsiteX4" fmla="*/ 2553092 w 3676129"/>
              <a:gd name="connsiteY4" fmla="*/ 1090089 h 2463799"/>
              <a:gd name="connsiteX5" fmla="*/ 3059302 w 3676129"/>
              <a:gd name="connsiteY5" fmla="*/ 1568470 h 2463799"/>
              <a:gd name="connsiteX6" fmla="*/ 3250284 w 3676129"/>
              <a:gd name="connsiteY6" fmla="*/ 1770828 h 2463799"/>
              <a:gd name="connsiteX7" fmla="*/ 3395339 w 3676129"/>
              <a:gd name="connsiteY7" fmla="*/ 1922101 h 2463799"/>
              <a:gd name="connsiteX8" fmla="*/ 3660233 w 3676129"/>
              <a:gd name="connsiteY8" fmla="*/ 2346808 h 2463799"/>
              <a:gd name="connsiteX9" fmla="*/ 3634139 w 3676129"/>
              <a:gd name="connsiteY9" fmla="*/ 2381940 h 2463799"/>
              <a:gd name="connsiteX10" fmla="*/ 3631812 w 3676129"/>
              <a:gd name="connsiteY10" fmla="*/ 2395404 h 2463799"/>
              <a:gd name="connsiteX11" fmla="*/ 3605698 w 3676129"/>
              <a:gd name="connsiteY11" fmla="*/ 2407377 h 2463799"/>
              <a:gd name="connsiteX12" fmla="*/ 3572511 w 3676129"/>
              <a:gd name="connsiteY12" fmla="*/ 2437059 h 2463799"/>
              <a:gd name="connsiteX13" fmla="*/ 3050604 w 3676129"/>
              <a:gd name="connsiteY13" fmla="*/ 2364363 h 2463799"/>
              <a:gd name="connsiteX14" fmla="*/ 2681266 w 3676129"/>
              <a:gd name="connsiteY14" fmla="*/ 1988515 h 2463799"/>
              <a:gd name="connsiteX15" fmla="*/ 2638999 w 3676129"/>
              <a:gd name="connsiteY15" fmla="*/ 1880972 h 2463799"/>
              <a:gd name="connsiteX16" fmla="*/ 2445831 w 3676129"/>
              <a:gd name="connsiteY16" fmla="*/ 1727123 h 2463799"/>
              <a:gd name="connsiteX17" fmla="*/ 2187925 w 3676129"/>
              <a:gd name="connsiteY17" fmla="*/ 1510715 h 2463799"/>
              <a:gd name="connsiteX18" fmla="*/ 2031556 w 3676129"/>
              <a:gd name="connsiteY18" fmla="*/ 1381556 h 2463799"/>
              <a:gd name="connsiteX19" fmla="*/ 1965247 w 3676129"/>
              <a:gd name="connsiteY19" fmla="*/ 1366461 h 2463799"/>
              <a:gd name="connsiteX20" fmla="*/ 1772684 w 3676129"/>
              <a:gd name="connsiteY20" fmla="*/ 1371677 h 2463799"/>
              <a:gd name="connsiteX21" fmla="*/ 1723127 w 3676129"/>
              <a:gd name="connsiteY21" fmla="*/ 1378913 h 2463799"/>
              <a:gd name="connsiteX22" fmla="*/ 1698343 w 3676129"/>
              <a:gd name="connsiteY22" fmla="*/ 1391713 h 2463799"/>
              <a:gd name="connsiteX23" fmla="*/ 1236585 w 3676129"/>
              <a:gd name="connsiteY23" fmla="*/ 1475691 h 2463799"/>
              <a:gd name="connsiteX24" fmla="*/ 1004936 w 3676129"/>
              <a:gd name="connsiteY24" fmla="*/ 1236019 h 2463799"/>
              <a:gd name="connsiteX25" fmla="*/ 988559 w 3676129"/>
              <a:gd name="connsiteY25" fmla="*/ 1210970 h 2463799"/>
              <a:gd name="connsiteX26" fmla="*/ 943293 w 3676129"/>
              <a:gd name="connsiteY26" fmla="*/ 1188859 h 2463799"/>
              <a:gd name="connsiteX27" fmla="*/ 675265 w 3676129"/>
              <a:gd name="connsiteY27" fmla="*/ 1087250 h 2463799"/>
              <a:gd name="connsiteX28" fmla="*/ 22259 w 3676129"/>
              <a:gd name="connsiteY28" fmla="*/ 174462 h 2463799"/>
              <a:gd name="connsiteX29" fmla="*/ 1155372 w 3676129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88559 w 3671272"/>
              <a:gd name="connsiteY25" fmla="*/ 1210970 h 2463799"/>
              <a:gd name="connsiteX26" fmla="*/ 943293 w 3671272"/>
              <a:gd name="connsiteY26" fmla="*/ 1188859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88559 w 3671272"/>
              <a:gd name="connsiteY25" fmla="*/ 1210970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88559 w 3671272"/>
              <a:gd name="connsiteY25" fmla="*/ 1210970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998528 w 3671272"/>
              <a:gd name="connsiteY24" fmla="*/ 1243456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44051 w 3671272"/>
              <a:gd name="connsiteY23" fmla="*/ 1471450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44051 w 3671272"/>
              <a:gd name="connsiteY23" fmla="*/ 1471450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671272" h="2463799">
                <a:moveTo>
                  <a:pt x="1155372" y="133290"/>
                </a:moveTo>
                <a:cubicBezTo>
                  <a:pt x="1187633" y="149277"/>
                  <a:pt x="1222039" y="169600"/>
                  <a:pt x="1257561" y="193464"/>
                </a:cubicBezTo>
                <a:lnTo>
                  <a:pt x="1279007" y="209500"/>
                </a:lnTo>
                <a:lnTo>
                  <a:pt x="1279395" y="209587"/>
                </a:lnTo>
                <a:cubicBezTo>
                  <a:pt x="1536403" y="300333"/>
                  <a:pt x="2256441" y="863608"/>
                  <a:pt x="2553092" y="1090089"/>
                </a:cubicBezTo>
                <a:cubicBezTo>
                  <a:pt x="2849743" y="1316570"/>
                  <a:pt x="2877684" y="1371030"/>
                  <a:pt x="3059302" y="1568470"/>
                </a:cubicBezTo>
                <a:lnTo>
                  <a:pt x="3250284" y="1770828"/>
                </a:lnTo>
                <a:lnTo>
                  <a:pt x="3314595" y="1849474"/>
                </a:lnTo>
                <a:cubicBezTo>
                  <a:pt x="3523330" y="1983529"/>
                  <a:pt x="3720592" y="2226876"/>
                  <a:pt x="3660233" y="2346808"/>
                </a:cubicBezTo>
                <a:lnTo>
                  <a:pt x="3634139" y="2381940"/>
                </a:lnTo>
                <a:lnTo>
                  <a:pt x="3631812" y="2395404"/>
                </a:lnTo>
                <a:lnTo>
                  <a:pt x="3605698" y="2407377"/>
                </a:lnTo>
                <a:lnTo>
                  <a:pt x="3572511" y="2437059"/>
                </a:lnTo>
                <a:cubicBezTo>
                  <a:pt x="3454263" y="2489184"/>
                  <a:pt x="3250929" y="2465182"/>
                  <a:pt x="3050604" y="2364363"/>
                </a:cubicBezTo>
                <a:cubicBezTo>
                  <a:pt x="2850278" y="2263544"/>
                  <a:pt x="2709856" y="2114540"/>
                  <a:pt x="2681266" y="1988515"/>
                </a:cubicBezTo>
                <a:lnTo>
                  <a:pt x="2638999" y="1880972"/>
                </a:lnTo>
                <a:lnTo>
                  <a:pt x="2445831" y="1727123"/>
                </a:lnTo>
                <a:cubicBezTo>
                  <a:pt x="2361291" y="1658643"/>
                  <a:pt x="2275000" y="1586309"/>
                  <a:pt x="2187925" y="1510715"/>
                </a:cubicBezTo>
                <a:lnTo>
                  <a:pt x="2031556" y="1381556"/>
                </a:lnTo>
                <a:cubicBezTo>
                  <a:pt x="2022568" y="1384013"/>
                  <a:pt x="1974235" y="1364004"/>
                  <a:pt x="1965247" y="1366461"/>
                </a:cubicBezTo>
                <a:cubicBezTo>
                  <a:pt x="1892302" y="1343238"/>
                  <a:pt x="1845910" y="1371677"/>
                  <a:pt x="1772684" y="1371677"/>
                </a:cubicBezTo>
                <a:lnTo>
                  <a:pt x="1723127" y="1378913"/>
                </a:lnTo>
                <a:cubicBezTo>
                  <a:pt x="1723012" y="1389946"/>
                  <a:pt x="1698458" y="1380680"/>
                  <a:pt x="1698343" y="1391713"/>
                </a:cubicBezTo>
                <a:cubicBezTo>
                  <a:pt x="1563146" y="1527922"/>
                  <a:pt x="1356772" y="1499522"/>
                  <a:pt x="1244051" y="1471450"/>
                </a:cubicBezTo>
                <a:cubicBezTo>
                  <a:pt x="1131330" y="1443378"/>
                  <a:pt x="1092809" y="1345538"/>
                  <a:pt x="1009163" y="1248809"/>
                </a:cubicBezTo>
                <a:lnTo>
                  <a:pt x="979995" y="1227987"/>
                </a:lnTo>
                <a:lnTo>
                  <a:pt x="930475" y="1203733"/>
                </a:lnTo>
                <a:cubicBezTo>
                  <a:pt x="817007" y="1157818"/>
                  <a:pt x="758222" y="1128361"/>
                  <a:pt x="675265" y="1087250"/>
                </a:cubicBezTo>
                <a:cubicBezTo>
                  <a:pt x="380307" y="941079"/>
                  <a:pt x="-110319" y="437891"/>
                  <a:pt x="22259" y="174462"/>
                </a:cubicBezTo>
                <a:cubicBezTo>
                  <a:pt x="154837" y="-88967"/>
                  <a:pt x="860414" y="-12881"/>
                  <a:pt x="1155372" y="13329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43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E1DA1007-B744-41BE-9D40-C9E9D5415C20}"/>
              </a:ext>
            </a:extLst>
          </p:cNvPr>
          <p:cNvSpPr/>
          <p:nvPr/>
        </p:nvSpPr>
        <p:spPr>
          <a:xfrm>
            <a:off x="3192780" y="288834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F6F5E1E7-EBC1-41EE-819A-77F8D4490F22}"/>
              </a:ext>
            </a:extLst>
          </p:cNvPr>
          <p:cNvSpPr/>
          <p:nvPr/>
        </p:nvSpPr>
        <p:spPr>
          <a:xfrm>
            <a:off x="2621280" y="2811417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6D4E22DF-25C2-485A-A677-526A43BB39D1}"/>
              </a:ext>
            </a:extLst>
          </p:cNvPr>
          <p:cNvSpPr/>
          <p:nvPr/>
        </p:nvSpPr>
        <p:spPr>
          <a:xfrm>
            <a:off x="1767840" y="2476500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E4E0CCF9-AF4C-4A6E-859A-1C789B387FBE}"/>
              </a:ext>
            </a:extLst>
          </p:cNvPr>
          <p:cNvSpPr/>
          <p:nvPr/>
        </p:nvSpPr>
        <p:spPr>
          <a:xfrm>
            <a:off x="3192780" y="228636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lcím 2">
            <a:extLst>
              <a:ext uri="{FF2B5EF4-FFF2-40B4-BE49-F238E27FC236}">
                <a16:creationId xmlns:a16="http://schemas.microsoft.com/office/drawing/2014/main" id="{E23E94D3-4ED6-44EA-A12D-911045E27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9935" y="247648"/>
            <a:ext cx="8192065" cy="610773"/>
          </a:xfrm>
        </p:spPr>
        <p:txBody>
          <a:bodyPr>
            <a:noAutofit/>
          </a:bodyPr>
          <a:lstStyle/>
          <a:p>
            <a:r>
              <a:rPr lang="hu-HU" sz="2800" dirty="0"/>
              <a:t>Elkészült és jövőben tervezett energetikai beruházások.</a:t>
            </a:r>
          </a:p>
        </p:txBody>
      </p:sp>
      <p:sp>
        <p:nvSpPr>
          <p:cNvPr id="22" name="Nyíl: jobbra mutató 21">
            <a:extLst>
              <a:ext uri="{FF2B5EF4-FFF2-40B4-BE49-F238E27FC236}">
                <a16:creationId xmlns:a16="http://schemas.microsoft.com/office/drawing/2014/main" id="{59DD9D60-E3B0-48DB-B1A7-437D81C0513F}"/>
              </a:ext>
            </a:extLst>
          </p:cNvPr>
          <p:cNvSpPr/>
          <p:nvPr/>
        </p:nvSpPr>
        <p:spPr>
          <a:xfrm>
            <a:off x="4978829" y="926235"/>
            <a:ext cx="672483" cy="292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675088BC-0FEA-4455-B3C0-9B6BBD8C9161}"/>
              </a:ext>
            </a:extLst>
          </p:cNvPr>
          <p:cNvSpPr/>
          <p:nvPr/>
        </p:nvSpPr>
        <p:spPr>
          <a:xfrm>
            <a:off x="5352231" y="2830247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Nyíl: szalag, lefelé mutató 19">
            <a:extLst>
              <a:ext uri="{FF2B5EF4-FFF2-40B4-BE49-F238E27FC236}">
                <a16:creationId xmlns:a16="http://schemas.microsoft.com/office/drawing/2014/main" id="{401CDEA1-9D17-453D-B248-F91E3AAA2BE0}"/>
              </a:ext>
            </a:extLst>
          </p:cNvPr>
          <p:cNvSpPr/>
          <p:nvPr/>
        </p:nvSpPr>
        <p:spPr>
          <a:xfrm rot="8938345">
            <a:off x="3099502" y="3252463"/>
            <a:ext cx="521834" cy="46427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1" name="Ellipszis 20">
            <a:extLst>
              <a:ext uri="{FF2B5EF4-FFF2-40B4-BE49-F238E27FC236}">
                <a16:creationId xmlns:a16="http://schemas.microsoft.com/office/drawing/2014/main" id="{CC37BA36-BF33-4574-A939-FF3A15025BA8}"/>
              </a:ext>
            </a:extLst>
          </p:cNvPr>
          <p:cNvSpPr/>
          <p:nvPr/>
        </p:nvSpPr>
        <p:spPr>
          <a:xfrm>
            <a:off x="2857500" y="3078480"/>
            <a:ext cx="167640" cy="1901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4" name="Nyíl: szalag, lefelé mutató 23">
            <a:extLst>
              <a:ext uri="{FF2B5EF4-FFF2-40B4-BE49-F238E27FC236}">
                <a16:creationId xmlns:a16="http://schemas.microsoft.com/office/drawing/2014/main" id="{ED2E6FD3-C112-4507-8927-0EA079AEC1BB}"/>
              </a:ext>
            </a:extLst>
          </p:cNvPr>
          <p:cNvSpPr/>
          <p:nvPr/>
        </p:nvSpPr>
        <p:spPr>
          <a:xfrm rot="15002441">
            <a:off x="506608" y="2078236"/>
            <a:ext cx="2476784" cy="96506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5" name="Ellipszis 24">
            <a:extLst>
              <a:ext uri="{FF2B5EF4-FFF2-40B4-BE49-F238E27FC236}">
                <a16:creationId xmlns:a16="http://schemas.microsoft.com/office/drawing/2014/main" id="{44737385-771A-4C9C-9EA3-59FBFC76F96F}"/>
              </a:ext>
            </a:extLst>
          </p:cNvPr>
          <p:cNvSpPr/>
          <p:nvPr/>
        </p:nvSpPr>
        <p:spPr>
          <a:xfrm>
            <a:off x="2136140" y="1244600"/>
            <a:ext cx="167640" cy="1901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Alcím 2">
            <a:extLst>
              <a:ext uri="{FF2B5EF4-FFF2-40B4-BE49-F238E27FC236}">
                <a16:creationId xmlns:a16="http://schemas.microsoft.com/office/drawing/2014/main" id="{CE5FCB08-E6FB-4F9D-8983-784A1C098C66}"/>
              </a:ext>
            </a:extLst>
          </p:cNvPr>
          <p:cNvSpPr txBox="1">
            <a:spLocks/>
          </p:cNvSpPr>
          <p:nvPr/>
        </p:nvSpPr>
        <p:spPr>
          <a:xfrm>
            <a:off x="5262296" y="858421"/>
            <a:ext cx="6811265" cy="779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700" dirty="0"/>
              <a:t>Óbuda telephely fűtésrekonstrukciója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262B278-5003-4775-9BDF-D265C660B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454" y="3324695"/>
            <a:ext cx="5669892" cy="31861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Ellipszis 22">
            <a:extLst>
              <a:ext uri="{FF2B5EF4-FFF2-40B4-BE49-F238E27FC236}">
                <a16:creationId xmlns:a16="http://schemas.microsoft.com/office/drawing/2014/main" id="{E46DFC5C-6543-40D1-A12B-AAD32682C97F}"/>
              </a:ext>
            </a:extLst>
          </p:cNvPr>
          <p:cNvSpPr/>
          <p:nvPr/>
        </p:nvSpPr>
        <p:spPr>
          <a:xfrm>
            <a:off x="1863815" y="926235"/>
            <a:ext cx="757465" cy="779879"/>
          </a:xfrm>
          <a:prstGeom prst="ellipse">
            <a:avLst/>
          </a:prstGeom>
          <a:solidFill>
            <a:schemeClr val="bg2">
              <a:lumMod val="75000"/>
              <a:alpha val="54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0BB7ECD7-7949-493F-914A-CF408C331E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85" b="89791" l="9870" r="89870">
                        <a14:foregroundMark x1="54805" y1="8585" x2="54805" y2="8585"/>
                        <a14:foregroundMark x1="55325" y1="12993" x2="55325" y2="12993"/>
                        <a14:foregroundMark x1="55325" y1="11369" x2="55325" y2="11369"/>
                        <a14:foregroundMark x1="56883" y1="12993" x2="56883" y2="12993"/>
                        <a14:foregroundMark x1="54545" y1="13689" x2="54545" y2="13689"/>
                        <a14:foregroundMark x1="56883" y1="9281" x2="56883" y2="9281"/>
                        <a14:backgroundMark x1="56104" y1="36659" x2="56104" y2="36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860" y="1277892"/>
            <a:ext cx="1778257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1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4A6B444E-74DF-4E5F-A3D1-B65EEE000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4" y="236981"/>
            <a:ext cx="6608064" cy="6233138"/>
          </a:xfrm>
          <a:prstGeom prst="rect">
            <a:avLst/>
          </a:prstGeom>
        </p:spPr>
      </p:pic>
      <p:sp>
        <p:nvSpPr>
          <p:cNvPr id="2" name="Ellipszis 1">
            <a:extLst>
              <a:ext uri="{FF2B5EF4-FFF2-40B4-BE49-F238E27FC236}">
                <a16:creationId xmlns:a16="http://schemas.microsoft.com/office/drawing/2014/main" id="{3E8F08E9-7B87-44D3-90D4-9FC1605AC1A3}"/>
              </a:ext>
            </a:extLst>
          </p:cNvPr>
          <p:cNvSpPr/>
          <p:nvPr/>
        </p:nvSpPr>
        <p:spPr>
          <a:xfrm rot="484593">
            <a:off x="2699559" y="3063619"/>
            <a:ext cx="556767" cy="327895"/>
          </a:xfrm>
          <a:prstGeom prst="ellipse">
            <a:avLst/>
          </a:prstGeom>
          <a:solidFill>
            <a:schemeClr val="accent6">
              <a:lumMod val="75000"/>
              <a:alpha val="57000"/>
            </a:schemeClr>
          </a:solidFill>
          <a:ln>
            <a:solidFill>
              <a:schemeClr val="accent6">
                <a:alpha val="6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Ellipszis 2">
            <a:extLst>
              <a:ext uri="{FF2B5EF4-FFF2-40B4-BE49-F238E27FC236}">
                <a16:creationId xmlns:a16="http://schemas.microsoft.com/office/drawing/2014/main" id="{E630BC5F-8861-4E6D-844A-4D45AA8C4EB9}"/>
              </a:ext>
            </a:extLst>
          </p:cNvPr>
          <p:cNvSpPr/>
          <p:nvPr/>
        </p:nvSpPr>
        <p:spPr>
          <a:xfrm>
            <a:off x="3653562" y="2724506"/>
            <a:ext cx="635965" cy="629044"/>
          </a:xfrm>
          <a:prstGeom prst="ellipse">
            <a:avLst/>
          </a:prstGeom>
          <a:solidFill>
            <a:schemeClr val="accent5">
              <a:lumMod val="60000"/>
              <a:lumOff val="40000"/>
              <a:alpha val="59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Szabadkézi sokszög: alakzat 17">
            <a:extLst>
              <a:ext uri="{FF2B5EF4-FFF2-40B4-BE49-F238E27FC236}">
                <a16:creationId xmlns:a16="http://schemas.microsoft.com/office/drawing/2014/main" id="{F9A4D2BA-D389-4A9E-8191-59FBF4BB8CCD}"/>
              </a:ext>
            </a:extLst>
          </p:cNvPr>
          <p:cNvSpPr/>
          <p:nvPr/>
        </p:nvSpPr>
        <p:spPr>
          <a:xfrm rot="19997095">
            <a:off x="1928645" y="1434738"/>
            <a:ext cx="3671272" cy="2463799"/>
          </a:xfrm>
          <a:custGeom>
            <a:avLst/>
            <a:gdLst>
              <a:gd name="connsiteX0" fmla="*/ 1155372 w 3675124"/>
              <a:gd name="connsiteY0" fmla="*/ 133290 h 2463799"/>
              <a:gd name="connsiteX1" fmla="*/ 1257561 w 3675124"/>
              <a:gd name="connsiteY1" fmla="*/ 193464 h 2463799"/>
              <a:gd name="connsiteX2" fmla="*/ 1279007 w 3675124"/>
              <a:gd name="connsiteY2" fmla="*/ 209500 h 2463799"/>
              <a:gd name="connsiteX3" fmla="*/ 1279395 w 3675124"/>
              <a:gd name="connsiteY3" fmla="*/ 209587 h 2463799"/>
              <a:gd name="connsiteX4" fmla="*/ 2553092 w 3675124"/>
              <a:gd name="connsiteY4" fmla="*/ 1090089 h 2463799"/>
              <a:gd name="connsiteX5" fmla="*/ 3227116 w 3675124"/>
              <a:gd name="connsiteY5" fmla="*/ 1738233 h 2463799"/>
              <a:gd name="connsiteX6" fmla="*/ 3380895 w 3675124"/>
              <a:gd name="connsiteY6" fmla="*/ 1913870 h 2463799"/>
              <a:gd name="connsiteX7" fmla="*/ 3395339 w 3675124"/>
              <a:gd name="connsiteY7" fmla="*/ 1922101 h 2463799"/>
              <a:gd name="connsiteX8" fmla="*/ 3659135 w 3675124"/>
              <a:gd name="connsiteY8" fmla="*/ 2359584 h 2463799"/>
              <a:gd name="connsiteX9" fmla="*/ 3634139 w 3675124"/>
              <a:gd name="connsiteY9" fmla="*/ 2381940 h 2463799"/>
              <a:gd name="connsiteX10" fmla="*/ 3631812 w 3675124"/>
              <a:gd name="connsiteY10" fmla="*/ 2395404 h 2463799"/>
              <a:gd name="connsiteX11" fmla="*/ 3605698 w 3675124"/>
              <a:gd name="connsiteY11" fmla="*/ 2407377 h 2463799"/>
              <a:gd name="connsiteX12" fmla="*/ 3572511 w 3675124"/>
              <a:gd name="connsiteY12" fmla="*/ 2437059 h 2463799"/>
              <a:gd name="connsiteX13" fmla="*/ 3050604 w 3675124"/>
              <a:gd name="connsiteY13" fmla="*/ 2364363 h 2463799"/>
              <a:gd name="connsiteX14" fmla="*/ 2681266 w 3675124"/>
              <a:gd name="connsiteY14" fmla="*/ 1988515 h 2463799"/>
              <a:gd name="connsiteX15" fmla="*/ 2638999 w 3675124"/>
              <a:gd name="connsiteY15" fmla="*/ 1880972 h 2463799"/>
              <a:gd name="connsiteX16" fmla="*/ 2445831 w 3675124"/>
              <a:gd name="connsiteY16" fmla="*/ 1727123 h 2463799"/>
              <a:gd name="connsiteX17" fmla="*/ 2187925 w 3675124"/>
              <a:gd name="connsiteY17" fmla="*/ 1510715 h 2463799"/>
              <a:gd name="connsiteX18" fmla="*/ 2031556 w 3675124"/>
              <a:gd name="connsiteY18" fmla="*/ 1381556 h 2463799"/>
              <a:gd name="connsiteX19" fmla="*/ 1965247 w 3675124"/>
              <a:gd name="connsiteY19" fmla="*/ 1366461 h 2463799"/>
              <a:gd name="connsiteX20" fmla="*/ 1772684 w 3675124"/>
              <a:gd name="connsiteY20" fmla="*/ 1371677 h 2463799"/>
              <a:gd name="connsiteX21" fmla="*/ 1723127 w 3675124"/>
              <a:gd name="connsiteY21" fmla="*/ 1378913 h 2463799"/>
              <a:gd name="connsiteX22" fmla="*/ 1698343 w 3675124"/>
              <a:gd name="connsiteY22" fmla="*/ 1391713 h 2463799"/>
              <a:gd name="connsiteX23" fmla="*/ 1236585 w 3675124"/>
              <a:gd name="connsiteY23" fmla="*/ 1475691 h 2463799"/>
              <a:gd name="connsiteX24" fmla="*/ 1004936 w 3675124"/>
              <a:gd name="connsiteY24" fmla="*/ 1236019 h 2463799"/>
              <a:gd name="connsiteX25" fmla="*/ 988559 w 3675124"/>
              <a:gd name="connsiteY25" fmla="*/ 1210970 h 2463799"/>
              <a:gd name="connsiteX26" fmla="*/ 943293 w 3675124"/>
              <a:gd name="connsiteY26" fmla="*/ 1188859 h 2463799"/>
              <a:gd name="connsiteX27" fmla="*/ 675265 w 3675124"/>
              <a:gd name="connsiteY27" fmla="*/ 1087250 h 2463799"/>
              <a:gd name="connsiteX28" fmla="*/ 22259 w 3675124"/>
              <a:gd name="connsiteY28" fmla="*/ 174462 h 2463799"/>
              <a:gd name="connsiteX29" fmla="*/ 1155372 w 3675124"/>
              <a:gd name="connsiteY29" fmla="*/ 133290 h 2463799"/>
              <a:gd name="connsiteX0" fmla="*/ 1155372 w 3676129"/>
              <a:gd name="connsiteY0" fmla="*/ 133290 h 2463799"/>
              <a:gd name="connsiteX1" fmla="*/ 1257561 w 3676129"/>
              <a:gd name="connsiteY1" fmla="*/ 193464 h 2463799"/>
              <a:gd name="connsiteX2" fmla="*/ 1279007 w 3676129"/>
              <a:gd name="connsiteY2" fmla="*/ 209500 h 2463799"/>
              <a:gd name="connsiteX3" fmla="*/ 1279395 w 3676129"/>
              <a:gd name="connsiteY3" fmla="*/ 209587 h 2463799"/>
              <a:gd name="connsiteX4" fmla="*/ 2553092 w 3676129"/>
              <a:gd name="connsiteY4" fmla="*/ 1090089 h 2463799"/>
              <a:gd name="connsiteX5" fmla="*/ 3227116 w 3676129"/>
              <a:gd name="connsiteY5" fmla="*/ 1738233 h 2463799"/>
              <a:gd name="connsiteX6" fmla="*/ 3380895 w 3676129"/>
              <a:gd name="connsiteY6" fmla="*/ 1913870 h 2463799"/>
              <a:gd name="connsiteX7" fmla="*/ 3395339 w 3676129"/>
              <a:gd name="connsiteY7" fmla="*/ 1922101 h 2463799"/>
              <a:gd name="connsiteX8" fmla="*/ 3660233 w 3676129"/>
              <a:gd name="connsiteY8" fmla="*/ 2346808 h 2463799"/>
              <a:gd name="connsiteX9" fmla="*/ 3634139 w 3676129"/>
              <a:gd name="connsiteY9" fmla="*/ 2381940 h 2463799"/>
              <a:gd name="connsiteX10" fmla="*/ 3631812 w 3676129"/>
              <a:gd name="connsiteY10" fmla="*/ 2395404 h 2463799"/>
              <a:gd name="connsiteX11" fmla="*/ 3605698 w 3676129"/>
              <a:gd name="connsiteY11" fmla="*/ 2407377 h 2463799"/>
              <a:gd name="connsiteX12" fmla="*/ 3572511 w 3676129"/>
              <a:gd name="connsiteY12" fmla="*/ 2437059 h 2463799"/>
              <a:gd name="connsiteX13" fmla="*/ 3050604 w 3676129"/>
              <a:gd name="connsiteY13" fmla="*/ 2364363 h 2463799"/>
              <a:gd name="connsiteX14" fmla="*/ 2681266 w 3676129"/>
              <a:gd name="connsiteY14" fmla="*/ 1988515 h 2463799"/>
              <a:gd name="connsiteX15" fmla="*/ 2638999 w 3676129"/>
              <a:gd name="connsiteY15" fmla="*/ 1880972 h 2463799"/>
              <a:gd name="connsiteX16" fmla="*/ 2445831 w 3676129"/>
              <a:gd name="connsiteY16" fmla="*/ 1727123 h 2463799"/>
              <a:gd name="connsiteX17" fmla="*/ 2187925 w 3676129"/>
              <a:gd name="connsiteY17" fmla="*/ 1510715 h 2463799"/>
              <a:gd name="connsiteX18" fmla="*/ 2031556 w 3676129"/>
              <a:gd name="connsiteY18" fmla="*/ 1381556 h 2463799"/>
              <a:gd name="connsiteX19" fmla="*/ 1965247 w 3676129"/>
              <a:gd name="connsiteY19" fmla="*/ 1366461 h 2463799"/>
              <a:gd name="connsiteX20" fmla="*/ 1772684 w 3676129"/>
              <a:gd name="connsiteY20" fmla="*/ 1371677 h 2463799"/>
              <a:gd name="connsiteX21" fmla="*/ 1723127 w 3676129"/>
              <a:gd name="connsiteY21" fmla="*/ 1378913 h 2463799"/>
              <a:gd name="connsiteX22" fmla="*/ 1698343 w 3676129"/>
              <a:gd name="connsiteY22" fmla="*/ 1391713 h 2463799"/>
              <a:gd name="connsiteX23" fmla="*/ 1236585 w 3676129"/>
              <a:gd name="connsiteY23" fmla="*/ 1475691 h 2463799"/>
              <a:gd name="connsiteX24" fmla="*/ 1004936 w 3676129"/>
              <a:gd name="connsiteY24" fmla="*/ 1236019 h 2463799"/>
              <a:gd name="connsiteX25" fmla="*/ 988559 w 3676129"/>
              <a:gd name="connsiteY25" fmla="*/ 1210970 h 2463799"/>
              <a:gd name="connsiteX26" fmla="*/ 943293 w 3676129"/>
              <a:gd name="connsiteY26" fmla="*/ 1188859 h 2463799"/>
              <a:gd name="connsiteX27" fmla="*/ 675265 w 3676129"/>
              <a:gd name="connsiteY27" fmla="*/ 1087250 h 2463799"/>
              <a:gd name="connsiteX28" fmla="*/ 22259 w 3676129"/>
              <a:gd name="connsiteY28" fmla="*/ 174462 h 2463799"/>
              <a:gd name="connsiteX29" fmla="*/ 1155372 w 3676129"/>
              <a:gd name="connsiteY29" fmla="*/ 133290 h 2463799"/>
              <a:gd name="connsiteX0" fmla="*/ 1155372 w 3676129"/>
              <a:gd name="connsiteY0" fmla="*/ 133290 h 2463799"/>
              <a:gd name="connsiteX1" fmla="*/ 1257561 w 3676129"/>
              <a:gd name="connsiteY1" fmla="*/ 193464 h 2463799"/>
              <a:gd name="connsiteX2" fmla="*/ 1279007 w 3676129"/>
              <a:gd name="connsiteY2" fmla="*/ 209500 h 2463799"/>
              <a:gd name="connsiteX3" fmla="*/ 1279395 w 3676129"/>
              <a:gd name="connsiteY3" fmla="*/ 209587 h 2463799"/>
              <a:gd name="connsiteX4" fmla="*/ 2553092 w 3676129"/>
              <a:gd name="connsiteY4" fmla="*/ 1090089 h 2463799"/>
              <a:gd name="connsiteX5" fmla="*/ 3059302 w 3676129"/>
              <a:gd name="connsiteY5" fmla="*/ 1568470 h 2463799"/>
              <a:gd name="connsiteX6" fmla="*/ 3380895 w 3676129"/>
              <a:gd name="connsiteY6" fmla="*/ 1913870 h 2463799"/>
              <a:gd name="connsiteX7" fmla="*/ 3395339 w 3676129"/>
              <a:gd name="connsiteY7" fmla="*/ 1922101 h 2463799"/>
              <a:gd name="connsiteX8" fmla="*/ 3660233 w 3676129"/>
              <a:gd name="connsiteY8" fmla="*/ 2346808 h 2463799"/>
              <a:gd name="connsiteX9" fmla="*/ 3634139 w 3676129"/>
              <a:gd name="connsiteY9" fmla="*/ 2381940 h 2463799"/>
              <a:gd name="connsiteX10" fmla="*/ 3631812 w 3676129"/>
              <a:gd name="connsiteY10" fmla="*/ 2395404 h 2463799"/>
              <a:gd name="connsiteX11" fmla="*/ 3605698 w 3676129"/>
              <a:gd name="connsiteY11" fmla="*/ 2407377 h 2463799"/>
              <a:gd name="connsiteX12" fmla="*/ 3572511 w 3676129"/>
              <a:gd name="connsiteY12" fmla="*/ 2437059 h 2463799"/>
              <a:gd name="connsiteX13" fmla="*/ 3050604 w 3676129"/>
              <a:gd name="connsiteY13" fmla="*/ 2364363 h 2463799"/>
              <a:gd name="connsiteX14" fmla="*/ 2681266 w 3676129"/>
              <a:gd name="connsiteY14" fmla="*/ 1988515 h 2463799"/>
              <a:gd name="connsiteX15" fmla="*/ 2638999 w 3676129"/>
              <a:gd name="connsiteY15" fmla="*/ 1880972 h 2463799"/>
              <a:gd name="connsiteX16" fmla="*/ 2445831 w 3676129"/>
              <a:gd name="connsiteY16" fmla="*/ 1727123 h 2463799"/>
              <a:gd name="connsiteX17" fmla="*/ 2187925 w 3676129"/>
              <a:gd name="connsiteY17" fmla="*/ 1510715 h 2463799"/>
              <a:gd name="connsiteX18" fmla="*/ 2031556 w 3676129"/>
              <a:gd name="connsiteY18" fmla="*/ 1381556 h 2463799"/>
              <a:gd name="connsiteX19" fmla="*/ 1965247 w 3676129"/>
              <a:gd name="connsiteY19" fmla="*/ 1366461 h 2463799"/>
              <a:gd name="connsiteX20" fmla="*/ 1772684 w 3676129"/>
              <a:gd name="connsiteY20" fmla="*/ 1371677 h 2463799"/>
              <a:gd name="connsiteX21" fmla="*/ 1723127 w 3676129"/>
              <a:gd name="connsiteY21" fmla="*/ 1378913 h 2463799"/>
              <a:gd name="connsiteX22" fmla="*/ 1698343 w 3676129"/>
              <a:gd name="connsiteY22" fmla="*/ 1391713 h 2463799"/>
              <a:gd name="connsiteX23" fmla="*/ 1236585 w 3676129"/>
              <a:gd name="connsiteY23" fmla="*/ 1475691 h 2463799"/>
              <a:gd name="connsiteX24" fmla="*/ 1004936 w 3676129"/>
              <a:gd name="connsiteY24" fmla="*/ 1236019 h 2463799"/>
              <a:gd name="connsiteX25" fmla="*/ 988559 w 3676129"/>
              <a:gd name="connsiteY25" fmla="*/ 1210970 h 2463799"/>
              <a:gd name="connsiteX26" fmla="*/ 943293 w 3676129"/>
              <a:gd name="connsiteY26" fmla="*/ 1188859 h 2463799"/>
              <a:gd name="connsiteX27" fmla="*/ 675265 w 3676129"/>
              <a:gd name="connsiteY27" fmla="*/ 1087250 h 2463799"/>
              <a:gd name="connsiteX28" fmla="*/ 22259 w 3676129"/>
              <a:gd name="connsiteY28" fmla="*/ 174462 h 2463799"/>
              <a:gd name="connsiteX29" fmla="*/ 1155372 w 3676129"/>
              <a:gd name="connsiteY29" fmla="*/ 133290 h 2463799"/>
              <a:gd name="connsiteX0" fmla="*/ 1155372 w 3676129"/>
              <a:gd name="connsiteY0" fmla="*/ 133290 h 2463799"/>
              <a:gd name="connsiteX1" fmla="*/ 1257561 w 3676129"/>
              <a:gd name="connsiteY1" fmla="*/ 193464 h 2463799"/>
              <a:gd name="connsiteX2" fmla="*/ 1279007 w 3676129"/>
              <a:gd name="connsiteY2" fmla="*/ 209500 h 2463799"/>
              <a:gd name="connsiteX3" fmla="*/ 1279395 w 3676129"/>
              <a:gd name="connsiteY3" fmla="*/ 209587 h 2463799"/>
              <a:gd name="connsiteX4" fmla="*/ 2553092 w 3676129"/>
              <a:gd name="connsiteY4" fmla="*/ 1090089 h 2463799"/>
              <a:gd name="connsiteX5" fmla="*/ 3059302 w 3676129"/>
              <a:gd name="connsiteY5" fmla="*/ 1568470 h 2463799"/>
              <a:gd name="connsiteX6" fmla="*/ 3250284 w 3676129"/>
              <a:gd name="connsiteY6" fmla="*/ 1770828 h 2463799"/>
              <a:gd name="connsiteX7" fmla="*/ 3395339 w 3676129"/>
              <a:gd name="connsiteY7" fmla="*/ 1922101 h 2463799"/>
              <a:gd name="connsiteX8" fmla="*/ 3660233 w 3676129"/>
              <a:gd name="connsiteY8" fmla="*/ 2346808 h 2463799"/>
              <a:gd name="connsiteX9" fmla="*/ 3634139 w 3676129"/>
              <a:gd name="connsiteY9" fmla="*/ 2381940 h 2463799"/>
              <a:gd name="connsiteX10" fmla="*/ 3631812 w 3676129"/>
              <a:gd name="connsiteY10" fmla="*/ 2395404 h 2463799"/>
              <a:gd name="connsiteX11" fmla="*/ 3605698 w 3676129"/>
              <a:gd name="connsiteY11" fmla="*/ 2407377 h 2463799"/>
              <a:gd name="connsiteX12" fmla="*/ 3572511 w 3676129"/>
              <a:gd name="connsiteY12" fmla="*/ 2437059 h 2463799"/>
              <a:gd name="connsiteX13" fmla="*/ 3050604 w 3676129"/>
              <a:gd name="connsiteY13" fmla="*/ 2364363 h 2463799"/>
              <a:gd name="connsiteX14" fmla="*/ 2681266 w 3676129"/>
              <a:gd name="connsiteY14" fmla="*/ 1988515 h 2463799"/>
              <a:gd name="connsiteX15" fmla="*/ 2638999 w 3676129"/>
              <a:gd name="connsiteY15" fmla="*/ 1880972 h 2463799"/>
              <a:gd name="connsiteX16" fmla="*/ 2445831 w 3676129"/>
              <a:gd name="connsiteY16" fmla="*/ 1727123 h 2463799"/>
              <a:gd name="connsiteX17" fmla="*/ 2187925 w 3676129"/>
              <a:gd name="connsiteY17" fmla="*/ 1510715 h 2463799"/>
              <a:gd name="connsiteX18" fmla="*/ 2031556 w 3676129"/>
              <a:gd name="connsiteY18" fmla="*/ 1381556 h 2463799"/>
              <a:gd name="connsiteX19" fmla="*/ 1965247 w 3676129"/>
              <a:gd name="connsiteY19" fmla="*/ 1366461 h 2463799"/>
              <a:gd name="connsiteX20" fmla="*/ 1772684 w 3676129"/>
              <a:gd name="connsiteY20" fmla="*/ 1371677 h 2463799"/>
              <a:gd name="connsiteX21" fmla="*/ 1723127 w 3676129"/>
              <a:gd name="connsiteY21" fmla="*/ 1378913 h 2463799"/>
              <a:gd name="connsiteX22" fmla="*/ 1698343 w 3676129"/>
              <a:gd name="connsiteY22" fmla="*/ 1391713 h 2463799"/>
              <a:gd name="connsiteX23" fmla="*/ 1236585 w 3676129"/>
              <a:gd name="connsiteY23" fmla="*/ 1475691 h 2463799"/>
              <a:gd name="connsiteX24" fmla="*/ 1004936 w 3676129"/>
              <a:gd name="connsiteY24" fmla="*/ 1236019 h 2463799"/>
              <a:gd name="connsiteX25" fmla="*/ 988559 w 3676129"/>
              <a:gd name="connsiteY25" fmla="*/ 1210970 h 2463799"/>
              <a:gd name="connsiteX26" fmla="*/ 943293 w 3676129"/>
              <a:gd name="connsiteY26" fmla="*/ 1188859 h 2463799"/>
              <a:gd name="connsiteX27" fmla="*/ 675265 w 3676129"/>
              <a:gd name="connsiteY27" fmla="*/ 1087250 h 2463799"/>
              <a:gd name="connsiteX28" fmla="*/ 22259 w 3676129"/>
              <a:gd name="connsiteY28" fmla="*/ 174462 h 2463799"/>
              <a:gd name="connsiteX29" fmla="*/ 1155372 w 3676129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88559 w 3671272"/>
              <a:gd name="connsiteY25" fmla="*/ 1210970 h 2463799"/>
              <a:gd name="connsiteX26" fmla="*/ 943293 w 3671272"/>
              <a:gd name="connsiteY26" fmla="*/ 1188859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88559 w 3671272"/>
              <a:gd name="connsiteY25" fmla="*/ 1210970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88559 w 3671272"/>
              <a:gd name="connsiteY25" fmla="*/ 1210970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998528 w 3671272"/>
              <a:gd name="connsiteY24" fmla="*/ 1243456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44051 w 3671272"/>
              <a:gd name="connsiteY23" fmla="*/ 1471450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44051 w 3671272"/>
              <a:gd name="connsiteY23" fmla="*/ 1471450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671272" h="2463799">
                <a:moveTo>
                  <a:pt x="1155372" y="133290"/>
                </a:moveTo>
                <a:cubicBezTo>
                  <a:pt x="1187633" y="149277"/>
                  <a:pt x="1222039" y="169600"/>
                  <a:pt x="1257561" y="193464"/>
                </a:cubicBezTo>
                <a:lnTo>
                  <a:pt x="1279007" y="209500"/>
                </a:lnTo>
                <a:lnTo>
                  <a:pt x="1279395" y="209587"/>
                </a:lnTo>
                <a:cubicBezTo>
                  <a:pt x="1536403" y="300333"/>
                  <a:pt x="2256441" y="863608"/>
                  <a:pt x="2553092" y="1090089"/>
                </a:cubicBezTo>
                <a:cubicBezTo>
                  <a:pt x="2849743" y="1316570"/>
                  <a:pt x="2877684" y="1371030"/>
                  <a:pt x="3059302" y="1568470"/>
                </a:cubicBezTo>
                <a:lnTo>
                  <a:pt x="3250284" y="1770828"/>
                </a:lnTo>
                <a:lnTo>
                  <a:pt x="3314595" y="1849474"/>
                </a:lnTo>
                <a:cubicBezTo>
                  <a:pt x="3523330" y="1983529"/>
                  <a:pt x="3720592" y="2226876"/>
                  <a:pt x="3660233" y="2346808"/>
                </a:cubicBezTo>
                <a:lnTo>
                  <a:pt x="3634139" y="2381940"/>
                </a:lnTo>
                <a:lnTo>
                  <a:pt x="3631812" y="2395404"/>
                </a:lnTo>
                <a:lnTo>
                  <a:pt x="3605698" y="2407377"/>
                </a:lnTo>
                <a:lnTo>
                  <a:pt x="3572511" y="2437059"/>
                </a:lnTo>
                <a:cubicBezTo>
                  <a:pt x="3454263" y="2489184"/>
                  <a:pt x="3250929" y="2465182"/>
                  <a:pt x="3050604" y="2364363"/>
                </a:cubicBezTo>
                <a:cubicBezTo>
                  <a:pt x="2850278" y="2263544"/>
                  <a:pt x="2709856" y="2114540"/>
                  <a:pt x="2681266" y="1988515"/>
                </a:cubicBezTo>
                <a:lnTo>
                  <a:pt x="2638999" y="1880972"/>
                </a:lnTo>
                <a:lnTo>
                  <a:pt x="2445831" y="1727123"/>
                </a:lnTo>
                <a:cubicBezTo>
                  <a:pt x="2361291" y="1658643"/>
                  <a:pt x="2275000" y="1586309"/>
                  <a:pt x="2187925" y="1510715"/>
                </a:cubicBezTo>
                <a:lnTo>
                  <a:pt x="2031556" y="1381556"/>
                </a:lnTo>
                <a:cubicBezTo>
                  <a:pt x="2022568" y="1384013"/>
                  <a:pt x="1974235" y="1364004"/>
                  <a:pt x="1965247" y="1366461"/>
                </a:cubicBezTo>
                <a:cubicBezTo>
                  <a:pt x="1892302" y="1343238"/>
                  <a:pt x="1845910" y="1371677"/>
                  <a:pt x="1772684" y="1371677"/>
                </a:cubicBezTo>
                <a:lnTo>
                  <a:pt x="1723127" y="1378913"/>
                </a:lnTo>
                <a:cubicBezTo>
                  <a:pt x="1723012" y="1389946"/>
                  <a:pt x="1698458" y="1380680"/>
                  <a:pt x="1698343" y="1391713"/>
                </a:cubicBezTo>
                <a:cubicBezTo>
                  <a:pt x="1563146" y="1527922"/>
                  <a:pt x="1356772" y="1499522"/>
                  <a:pt x="1244051" y="1471450"/>
                </a:cubicBezTo>
                <a:cubicBezTo>
                  <a:pt x="1131330" y="1443378"/>
                  <a:pt x="1092809" y="1345538"/>
                  <a:pt x="1009163" y="1248809"/>
                </a:cubicBezTo>
                <a:lnTo>
                  <a:pt x="979995" y="1227987"/>
                </a:lnTo>
                <a:lnTo>
                  <a:pt x="930475" y="1203733"/>
                </a:lnTo>
                <a:cubicBezTo>
                  <a:pt x="817007" y="1157818"/>
                  <a:pt x="758222" y="1128361"/>
                  <a:pt x="675265" y="1087250"/>
                </a:cubicBezTo>
                <a:cubicBezTo>
                  <a:pt x="380307" y="941079"/>
                  <a:pt x="-110319" y="437891"/>
                  <a:pt x="22259" y="174462"/>
                </a:cubicBezTo>
                <a:cubicBezTo>
                  <a:pt x="154837" y="-88967"/>
                  <a:pt x="860414" y="-12881"/>
                  <a:pt x="1155372" y="13329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43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E1DA1007-B744-41BE-9D40-C9E9D5415C20}"/>
              </a:ext>
            </a:extLst>
          </p:cNvPr>
          <p:cNvSpPr/>
          <p:nvPr/>
        </p:nvSpPr>
        <p:spPr>
          <a:xfrm>
            <a:off x="3192780" y="288834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F6F5E1E7-EBC1-41EE-819A-77F8D4490F22}"/>
              </a:ext>
            </a:extLst>
          </p:cNvPr>
          <p:cNvSpPr/>
          <p:nvPr/>
        </p:nvSpPr>
        <p:spPr>
          <a:xfrm>
            <a:off x="2621280" y="2811417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6D4E22DF-25C2-485A-A677-526A43BB39D1}"/>
              </a:ext>
            </a:extLst>
          </p:cNvPr>
          <p:cNvSpPr/>
          <p:nvPr/>
        </p:nvSpPr>
        <p:spPr>
          <a:xfrm>
            <a:off x="1767840" y="2476500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E4E0CCF9-AF4C-4A6E-859A-1C789B387FBE}"/>
              </a:ext>
            </a:extLst>
          </p:cNvPr>
          <p:cNvSpPr/>
          <p:nvPr/>
        </p:nvSpPr>
        <p:spPr>
          <a:xfrm>
            <a:off x="3192780" y="228636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lcím 2">
            <a:extLst>
              <a:ext uri="{FF2B5EF4-FFF2-40B4-BE49-F238E27FC236}">
                <a16:creationId xmlns:a16="http://schemas.microsoft.com/office/drawing/2014/main" id="{E23E94D3-4ED6-44EA-A12D-911045E27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9935" y="247648"/>
            <a:ext cx="8192065" cy="610773"/>
          </a:xfrm>
        </p:spPr>
        <p:txBody>
          <a:bodyPr>
            <a:noAutofit/>
          </a:bodyPr>
          <a:lstStyle/>
          <a:p>
            <a:r>
              <a:rPr lang="hu-HU" sz="2800" dirty="0"/>
              <a:t>Elkészült és jövőben tervezett energetikai beruházások.</a:t>
            </a:r>
          </a:p>
        </p:txBody>
      </p:sp>
      <p:sp>
        <p:nvSpPr>
          <p:cNvPr id="22" name="Nyíl: jobbra mutató 21">
            <a:extLst>
              <a:ext uri="{FF2B5EF4-FFF2-40B4-BE49-F238E27FC236}">
                <a16:creationId xmlns:a16="http://schemas.microsoft.com/office/drawing/2014/main" id="{59DD9D60-E3B0-48DB-B1A7-437D81C0513F}"/>
              </a:ext>
            </a:extLst>
          </p:cNvPr>
          <p:cNvSpPr/>
          <p:nvPr/>
        </p:nvSpPr>
        <p:spPr>
          <a:xfrm>
            <a:off x="4978829" y="926235"/>
            <a:ext cx="672483" cy="292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675088BC-0FEA-4455-B3C0-9B6BBD8C9161}"/>
              </a:ext>
            </a:extLst>
          </p:cNvPr>
          <p:cNvSpPr/>
          <p:nvPr/>
        </p:nvSpPr>
        <p:spPr>
          <a:xfrm>
            <a:off x="5352231" y="2830247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Nyíl: szalag, lefelé mutató 19">
            <a:extLst>
              <a:ext uri="{FF2B5EF4-FFF2-40B4-BE49-F238E27FC236}">
                <a16:creationId xmlns:a16="http://schemas.microsoft.com/office/drawing/2014/main" id="{401CDEA1-9D17-453D-B248-F91E3AAA2BE0}"/>
              </a:ext>
            </a:extLst>
          </p:cNvPr>
          <p:cNvSpPr/>
          <p:nvPr/>
        </p:nvSpPr>
        <p:spPr>
          <a:xfrm rot="8938345">
            <a:off x="3099502" y="3252463"/>
            <a:ext cx="521834" cy="46427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1" name="Ellipszis 20">
            <a:extLst>
              <a:ext uri="{FF2B5EF4-FFF2-40B4-BE49-F238E27FC236}">
                <a16:creationId xmlns:a16="http://schemas.microsoft.com/office/drawing/2014/main" id="{CC37BA36-BF33-4574-A939-FF3A15025BA8}"/>
              </a:ext>
            </a:extLst>
          </p:cNvPr>
          <p:cNvSpPr/>
          <p:nvPr/>
        </p:nvSpPr>
        <p:spPr>
          <a:xfrm>
            <a:off x="2857500" y="3078480"/>
            <a:ext cx="167640" cy="1901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4" name="Nyíl: szalag, lefelé mutató 23">
            <a:extLst>
              <a:ext uri="{FF2B5EF4-FFF2-40B4-BE49-F238E27FC236}">
                <a16:creationId xmlns:a16="http://schemas.microsoft.com/office/drawing/2014/main" id="{ED2E6FD3-C112-4507-8927-0EA079AEC1BB}"/>
              </a:ext>
            </a:extLst>
          </p:cNvPr>
          <p:cNvSpPr/>
          <p:nvPr/>
        </p:nvSpPr>
        <p:spPr>
          <a:xfrm rot="15002441">
            <a:off x="506608" y="2078236"/>
            <a:ext cx="2476784" cy="96506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5" name="Ellipszis 24">
            <a:extLst>
              <a:ext uri="{FF2B5EF4-FFF2-40B4-BE49-F238E27FC236}">
                <a16:creationId xmlns:a16="http://schemas.microsoft.com/office/drawing/2014/main" id="{44737385-771A-4C9C-9EA3-59FBFC76F96F}"/>
              </a:ext>
            </a:extLst>
          </p:cNvPr>
          <p:cNvSpPr/>
          <p:nvPr/>
        </p:nvSpPr>
        <p:spPr>
          <a:xfrm>
            <a:off x="2136140" y="1244600"/>
            <a:ext cx="167640" cy="1901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Alcím 2">
            <a:extLst>
              <a:ext uri="{FF2B5EF4-FFF2-40B4-BE49-F238E27FC236}">
                <a16:creationId xmlns:a16="http://schemas.microsoft.com/office/drawing/2014/main" id="{CE5FCB08-E6FB-4F9D-8983-784A1C098C66}"/>
              </a:ext>
            </a:extLst>
          </p:cNvPr>
          <p:cNvSpPr txBox="1">
            <a:spLocks/>
          </p:cNvSpPr>
          <p:nvPr/>
        </p:nvSpPr>
        <p:spPr>
          <a:xfrm>
            <a:off x="5533966" y="842107"/>
            <a:ext cx="6811265" cy="779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700" dirty="0"/>
              <a:t>BKV VJSZ Kft. termálvizes fűtési rendszer</a:t>
            </a:r>
          </a:p>
        </p:txBody>
      </p:sp>
      <p:sp>
        <p:nvSpPr>
          <p:cNvPr id="23" name="Ellipszis 22">
            <a:extLst>
              <a:ext uri="{FF2B5EF4-FFF2-40B4-BE49-F238E27FC236}">
                <a16:creationId xmlns:a16="http://schemas.microsoft.com/office/drawing/2014/main" id="{E46DFC5C-6543-40D1-A12B-AAD32682C97F}"/>
              </a:ext>
            </a:extLst>
          </p:cNvPr>
          <p:cNvSpPr/>
          <p:nvPr/>
        </p:nvSpPr>
        <p:spPr>
          <a:xfrm>
            <a:off x="1863815" y="926235"/>
            <a:ext cx="757465" cy="779879"/>
          </a:xfrm>
          <a:prstGeom prst="ellipse">
            <a:avLst/>
          </a:prstGeom>
          <a:solidFill>
            <a:schemeClr val="bg2">
              <a:lumMod val="75000"/>
              <a:alpha val="54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Ellipszis 26">
            <a:extLst>
              <a:ext uri="{FF2B5EF4-FFF2-40B4-BE49-F238E27FC236}">
                <a16:creationId xmlns:a16="http://schemas.microsoft.com/office/drawing/2014/main" id="{B2715D9F-10AE-435E-B971-3C1BE1A0F1EB}"/>
              </a:ext>
            </a:extLst>
          </p:cNvPr>
          <p:cNvSpPr/>
          <p:nvPr/>
        </p:nvSpPr>
        <p:spPr>
          <a:xfrm>
            <a:off x="3764280" y="2812505"/>
            <a:ext cx="167640" cy="1901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Nyíl: szalag, felfelé mutató 27">
            <a:extLst>
              <a:ext uri="{FF2B5EF4-FFF2-40B4-BE49-F238E27FC236}">
                <a16:creationId xmlns:a16="http://schemas.microsoft.com/office/drawing/2014/main" id="{7E17F71F-F408-48D8-84F8-4CD8D73DA681}"/>
              </a:ext>
            </a:extLst>
          </p:cNvPr>
          <p:cNvSpPr/>
          <p:nvPr/>
        </p:nvSpPr>
        <p:spPr>
          <a:xfrm rot="21371670">
            <a:off x="2888889" y="3466852"/>
            <a:ext cx="1331798" cy="66205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75AA9851-5DE1-4B70-BC31-63581D96D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479" y="1434737"/>
            <a:ext cx="4932365" cy="43372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Alcím 2">
            <a:extLst>
              <a:ext uri="{FF2B5EF4-FFF2-40B4-BE49-F238E27FC236}">
                <a16:creationId xmlns:a16="http://schemas.microsoft.com/office/drawing/2014/main" id="{25B6C689-76C0-4C07-84BE-EBBBCE5F38FF}"/>
              </a:ext>
            </a:extLst>
          </p:cNvPr>
          <p:cNvSpPr txBox="1">
            <a:spLocks/>
          </p:cNvSpPr>
          <p:nvPr/>
        </p:nvSpPr>
        <p:spPr>
          <a:xfrm>
            <a:off x="9243695" y="6015893"/>
            <a:ext cx="4327421" cy="959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sz="2700" dirty="0"/>
              <a:t>Energia tárolás</a:t>
            </a:r>
          </a:p>
          <a:p>
            <a:endParaRPr lang="hu-HU" sz="2700" dirty="0"/>
          </a:p>
        </p:txBody>
      </p:sp>
      <p:sp>
        <p:nvSpPr>
          <p:cNvPr id="30" name="Alcím 2">
            <a:extLst>
              <a:ext uri="{FF2B5EF4-FFF2-40B4-BE49-F238E27FC236}">
                <a16:creationId xmlns:a16="http://schemas.microsoft.com/office/drawing/2014/main" id="{F2EEBEA5-6E9F-4516-8999-EF4364BC5F52}"/>
              </a:ext>
            </a:extLst>
          </p:cNvPr>
          <p:cNvSpPr txBox="1">
            <a:spLocks/>
          </p:cNvSpPr>
          <p:nvPr/>
        </p:nvSpPr>
        <p:spPr>
          <a:xfrm>
            <a:off x="5223721" y="6025963"/>
            <a:ext cx="4327421" cy="959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sz="2700" dirty="0"/>
              <a:t>Termálvíz hőhasznosítás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A1EA1AB-4ACC-4099-97CC-77D24937C9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9" b="89972" l="9957" r="89900">
                        <a14:foregroundMark x1="61735" y1="13701" x2="61735" y2="13701"/>
                        <a14:foregroundMark x1="62873" y1="14831" x2="62873" y2="14831"/>
                        <a14:foregroundMark x1="63016" y1="4096" x2="63016" y2="4096"/>
                        <a14:foregroundMark x1="64865" y1="4379" x2="64865" y2="4379"/>
                        <a14:foregroundMark x1="64154" y1="7768" x2="64154" y2="7768"/>
                        <a14:foregroundMark x1="62589" y1="7910" x2="62589" y2="7910"/>
                        <a14:foregroundMark x1="63442" y1="10311" x2="63442" y2="10311"/>
                        <a14:foregroundMark x1="65576" y1="8051" x2="65576" y2="8051"/>
                        <a14:backgroundMark x1="64011" y1="30508" x2="64011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627" y="4024358"/>
            <a:ext cx="2238503" cy="225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4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/>
      <p:bldP spid="27" grpId="0" animBg="1"/>
      <p:bldP spid="28" grpId="0" animBg="1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4A6B444E-74DF-4E5F-A3D1-B65EEE00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4" y="236981"/>
            <a:ext cx="6608064" cy="6233138"/>
          </a:xfrm>
          <a:prstGeom prst="rect">
            <a:avLst/>
          </a:prstGeom>
        </p:spPr>
      </p:pic>
      <p:sp>
        <p:nvSpPr>
          <p:cNvPr id="19" name="Ellipszis 18">
            <a:extLst>
              <a:ext uri="{FF2B5EF4-FFF2-40B4-BE49-F238E27FC236}">
                <a16:creationId xmlns:a16="http://schemas.microsoft.com/office/drawing/2014/main" id="{E4E0CCF9-AF4C-4A6E-859A-1C789B387FBE}"/>
              </a:ext>
            </a:extLst>
          </p:cNvPr>
          <p:cNvSpPr/>
          <p:nvPr/>
        </p:nvSpPr>
        <p:spPr>
          <a:xfrm>
            <a:off x="3192780" y="228636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Alcím 2">
            <a:extLst>
              <a:ext uri="{FF2B5EF4-FFF2-40B4-BE49-F238E27FC236}">
                <a16:creationId xmlns:a16="http://schemas.microsoft.com/office/drawing/2014/main" id="{93956642-0D3C-41AA-B6A8-30314AF6D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9935" y="209270"/>
            <a:ext cx="8192065" cy="610773"/>
          </a:xfrm>
        </p:spPr>
        <p:txBody>
          <a:bodyPr>
            <a:noAutofit/>
          </a:bodyPr>
          <a:lstStyle/>
          <a:p>
            <a:r>
              <a:rPr lang="hu-HU" sz="2800" dirty="0"/>
              <a:t>Elkészült és jövőben tervezett energetikai beruházások.</a:t>
            </a:r>
          </a:p>
        </p:txBody>
      </p:sp>
      <p:sp>
        <p:nvSpPr>
          <p:cNvPr id="23" name="Alcím 2">
            <a:extLst>
              <a:ext uri="{FF2B5EF4-FFF2-40B4-BE49-F238E27FC236}">
                <a16:creationId xmlns:a16="http://schemas.microsoft.com/office/drawing/2014/main" id="{D8B04917-DB51-45AC-A2B3-DECFBE655BAC}"/>
              </a:ext>
            </a:extLst>
          </p:cNvPr>
          <p:cNvSpPr txBox="1">
            <a:spLocks/>
          </p:cNvSpPr>
          <p:nvPr/>
        </p:nvSpPr>
        <p:spPr>
          <a:xfrm>
            <a:off x="5170931" y="858421"/>
            <a:ext cx="6608065" cy="772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dirty="0"/>
              <a:t>Zugló kocsiszín fűtésrekonstrukciója</a:t>
            </a:r>
          </a:p>
        </p:txBody>
      </p:sp>
      <p:sp>
        <p:nvSpPr>
          <p:cNvPr id="24" name="Nyíl: jobbra mutató 23">
            <a:extLst>
              <a:ext uri="{FF2B5EF4-FFF2-40B4-BE49-F238E27FC236}">
                <a16:creationId xmlns:a16="http://schemas.microsoft.com/office/drawing/2014/main" id="{AA156C59-3D0C-410E-A697-0514B466D615}"/>
              </a:ext>
            </a:extLst>
          </p:cNvPr>
          <p:cNvSpPr/>
          <p:nvPr/>
        </p:nvSpPr>
        <p:spPr>
          <a:xfrm>
            <a:off x="5099810" y="926236"/>
            <a:ext cx="672483" cy="292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6" name="Kép 25">
            <a:extLst>
              <a:ext uri="{FF2B5EF4-FFF2-40B4-BE49-F238E27FC236}">
                <a16:creationId xmlns:a16="http://schemas.microsoft.com/office/drawing/2014/main" id="{4A1E354C-4DBD-4130-82F9-9E61CFB6F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500" y="1745881"/>
            <a:ext cx="4768127" cy="3366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383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2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23" grpId="0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4A6B444E-74DF-4E5F-A3D1-B65EEE000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4" y="236981"/>
            <a:ext cx="6608064" cy="6233138"/>
          </a:xfrm>
          <a:prstGeom prst="rect">
            <a:avLst/>
          </a:prstGeom>
        </p:spPr>
      </p:pic>
      <p:sp>
        <p:nvSpPr>
          <p:cNvPr id="2" name="Ellipszis 1">
            <a:extLst>
              <a:ext uri="{FF2B5EF4-FFF2-40B4-BE49-F238E27FC236}">
                <a16:creationId xmlns:a16="http://schemas.microsoft.com/office/drawing/2014/main" id="{3E8F08E9-7B87-44D3-90D4-9FC1605AC1A3}"/>
              </a:ext>
            </a:extLst>
          </p:cNvPr>
          <p:cNvSpPr/>
          <p:nvPr/>
        </p:nvSpPr>
        <p:spPr>
          <a:xfrm rot="484593">
            <a:off x="2699559" y="3063619"/>
            <a:ext cx="556767" cy="327895"/>
          </a:xfrm>
          <a:prstGeom prst="ellipse">
            <a:avLst/>
          </a:prstGeom>
          <a:solidFill>
            <a:schemeClr val="accent6">
              <a:lumMod val="75000"/>
              <a:alpha val="57000"/>
            </a:schemeClr>
          </a:solidFill>
          <a:ln>
            <a:solidFill>
              <a:schemeClr val="accent6">
                <a:alpha val="6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Ellipszis 2">
            <a:extLst>
              <a:ext uri="{FF2B5EF4-FFF2-40B4-BE49-F238E27FC236}">
                <a16:creationId xmlns:a16="http://schemas.microsoft.com/office/drawing/2014/main" id="{E630BC5F-8861-4E6D-844A-4D45AA8C4EB9}"/>
              </a:ext>
            </a:extLst>
          </p:cNvPr>
          <p:cNvSpPr/>
          <p:nvPr/>
        </p:nvSpPr>
        <p:spPr>
          <a:xfrm>
            <a:off x="3653562" y="2724506"/>
            <a:ext cx="635965" cy="629044"/>
          </a:xfrm>
          <a:prstGeom prst="ellipse">
            <a:avLst/>
          </a:prstGeom>
          <a:solidFill>
            <a:schemeClr val="accent5">
              <a:lumMod val="60000"/>
              <a:lumOff val="40000"/>
              <a:alpha val="59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Szabadkézi sokszög: alakzat 17">
            <a:extLst>
              <a:ext uri="{FF2B5EF4-FFF2-40B4-BE49-F238E27FC236}">
                <a16:creationId xmlns:a16="http://schemas.microsoft.com/office/drawing/2014/main" id="{F9A4D2BA-D389-4A9E-8191-59FBF4BB8CCD}"/>
              </a:ext>
            </a:extLst>
          </p:cNvPr>
          <p:cNvSpPr/>
          <p:nvPr/>
        </p:nvSpPr>
        <p:spPr>
          <a:xfrm rot="19997095">
            <a:off x="1928645" y="1434738"/>
            <a:ext cx="3671272" cy="2463799"/>
          </a:xfrm>
          <a:custGeom>
            <a:avLst/>
            <a:gdLst>
              <a:gd name="connsiteX0" fmla="*/ 1155372 w 3675124"/>
              <a:gd name="connsiteY0" fmla="*/ 133290 h 2463799"/>
              <a:gd name="connsiteX1" fmla="*/ 1257561 w 3675124"/>
              <a:gd name="connsiteY1" fmla="*/ 193464 h 2463799"/>
              <a:gd name="connsiteX2" fmla="*/ 1279007 w 3675124"/>
              <a:gd name="connsiteY2" fmla="*/ 209500 h 2463799"/>
              <a:gd name="connsiteX3" fmla="*/ 1279395 w 3675124"/>
              <a:gd name="connsiteY3" fmla="*/ 209587 h 2463799"/>
              <a:gd name="connsiteX4" fmla="*/ 2553092 w 3675124"/>
              <a:gd name="connsiteY4" fmla="*/ 1090089 h 2463799"/>
              <a:gd name="connsiteX5" fmla="*/ 3227116 w 3675124"/>
              <a:gd name="connsiteY5" fmla="*/ 1738233 h 2463799"/>
              <a:gd name="connsiteX6" fmla="*/ 3380895 w 3675124"/>
              <a:gd name="connsiteY6" fmla="*/ 1913870 h 2463799"/>
              <a:gd name="connsiteX7" fmla="*/ 3395339 w 3675124"/>
              <a:gd name="connsiteY7" fmla="*/ 1922101 h 2463799"/>
              <a:gd name="connsiteX8" fmla="*/ 3659135 w 3675124"/>
              <a:gd name="connsiteY8" fmla="*/ 2359584 h 2463799"/>
              <a:gd name="connsiteX9" fmla="*/ 3634139 w 3675124"/>
              <a:gd name="connsiteY9" fmla="*/ 2381940 h 2463799"/>
              <a:gd name="connsiteX10" fmla="*/ 3631812 w 3675124"/>
              <a:gd name="connsiteY10" fmla="*/ 2395404 h 2463799"/>
              <a:gd name="connsiteX11" fmla="*/ 3605698 w 3675124"/>
              <a:gd name="connsiteY11" fmla="*/ 2407377 h 2463799"/>
              <a:gd name="connsiteX12" fmla="*/ 3572511 w 3675124"/>
              <a:gd name="connsiteY12" fmla="*/ 2437059 h 2463799"/>
              <a:gd name="connsiteX13" fmla="*/ 3050604 w 3675124"/>
              <a:gd name="connsiteY13" fmla="*/ 2364363 h 2463799"/>
              <a:gd name="connsiteX14" fmla="*/ 2681266 w 3675124"/>
              <a:gd name="connsiteY14" fmla="*/ 1988515 h 2463799"/>
              <a:gd name="connsiteX15" fmla="*/ 2638999 w 3675124"/>
              <a:gd name="connsiteY15" fmla="*/ 1880972 h 2463799"/>
              <a:gd name="connsiteX16" fmla="*/ 2445831 w 3675124"/>
              <a:gd name="connsiteY16" fmla="*/ 1727123 h 2463799"/>
              <a:gd name="connsiteX17" fmla="*/ 2187925 w 3675124"/>
              <a:gd name="connsiteY17" fmla="*/ 1510715 h 2463799"/>
              <a:gd name="connsiteX18" fmla="*/ 2031556 w 3675124"/>
              <a:gd name="connsiteY18" fmla="*/ 1381556 h 2463799"/>
              <a:gd name="connsiteX19" fmla="*/ 1965247 w 3675124"/>
              <a:gd name="connsiteY19" fmla="*/ 1366461 h 2463799"/>
              <a:gd name="connsiteX20" fmla="*/ 1772684 w 3675124"/>
              <a:gd name="connsiteY20" fmla="*/ 1371677 h 2463799"/>
              <a:gd name="connsiteX21" fmla="*/ 1723127 w 3675124"/>
              <a:gd name="connsiteY21" fmla="*/ 1378913 h 2463799"/>
              <a:gd name="connsiteX22" fmla="*/ 1698343 w 3675124"/>
              <a:gd name="connsiteY22" fmla="*/ 1391713 h 2463799"/>
              <a:gd name="connsiteX23" fmla="*/ 1236585 w 3675124"/>
              <a:gd name="connsiteY23" fmla="*/ 1475691 h 2463799"/>
              <a:gd name="connsiteX24" fmla="*/ 1004936 w 3675124"/>
              <a:gd name="connsiteY24" fmla="*/ 1236019 h 2463799"/>
              <a:gd name="connsiteX25" fmla="*/ 988559 w 3675124"/>
              <a:gd name="connsiteY25" fmla="*/ 1210970 h 2463799"/>
              <a:gd name="connsiteX26" fmla="*/ 943293 w 3675124"/>
              <a:gd name="connsiteY26" fmla="*/ 1188859 h 2463799"/>
              <a:gd name="connsiteX27" fmla="*/ 675265 w 3675124"/>
              <a:gd name="connsiteY27" fmla="*/ 1087250 h 2463799"/>
              <a:gd name="connsiteX28" fmla="*/ 22259 w 3675124"/>
              <a:gd name="connsiteY28" fmla="*/ 174462 h 2463799"/>
              <a:gd name="connsiteX29" fmla="*/ 1155372 w 3675124"/>
              <a:gd name="connsiteY29" fmla="*/ 133290 h 2463799"/>
              <a:gd name="connsiteX0" fmla="*/ 1155372 w 3676129"/>
              <a:gd name="connsiteY0" fmla="*/ 133290 h 2463799"/>
              <a:gd name="connsiteX1" fmla="*/ 1257561 w 3676129"/>
              <a:gd name="connsiteY1" fmla="*/ 193464 h 2463799"/>
              <a:gd name="connsiteX2" fmla="*/ 1279007 w 3676129"/>
              <a:gd name="connsiteY2" fmla="*/ 209500 h 2463799"/>
              <a:gd name="connsiteX3" fmla="*/ 1279395 w 3676129"/>
              <a:gd name="connsiteY3" fmla="*/ 209587 h 2463799"/>
              <a:gd name="connsiteX4" fmla="*/ 2553092 w 3676129"/>
              <a:gd name="connsiteY4" fmla="*/ 1090089 h 2463799"/>
              <a:gd name="connsiteX5" fmla="*/ 3227116 w 3676129"/>
              <a:gd name="connsiteY5" fmla="*/ 1738233 h 2463799"/>
              <a:gd name="connsiteX6" fmla="*/ 3380895 w 3676129"/>
              <a:gd name="connsiteY6" fmla="*/ 1913870 h 2463799"/>
              <a:gd name="connsiteX7" fmla="*/ 3395339 w 3676129"/>
              <a:gd name="connsiteY7" fmla="*/ 1922101 h 2463799"/>
              <a:gd name="connsiteX8" fmla="*/ 3660233 w 3676129"/>
              <a:gd name="connsiteY8" fmla="*/ 2346808 h 2463799"/>
              <a:gd name="connsiteX9" fmla="*/ 3634139 w 3676129"/>
              <a:gd name="connsiteY9" fmla="*/ 2381940 h 2463799"/>
              <a:gd name="connsiteX10" fmla="*/ 3631812 w 3676129"/>
              <a:gd name="connsiteY10" fmla="*/ 2395404 h 2463799"/>
              <a:gd name="connsiteX11" fmla="*/ 3605698 w 3676129"/>
              <a:gd name="connsiteY11" fmla="*/ 2407377 h 2463799"/>
              <a:gd name="connsiteX12" fmla="*/ 3572511 w 3676129"/>
              <a:gd name="connsiteY12" fmla="*/ 2437059 h 2463799"/>
              <a:gd name="connsiteX13" fmla="*/ 3050604 w 3676129"/>
              <a:gd name="connsiteY13" fmla="*/ 2364363 h 2463799"/>
              <a:gd name="connsiteX14" fmla="*/ 2681266 w 3676129"/>
              <a:gd name="connsiteY14" fmla="*/ 1988515 h 2463799"/>
              <a:gd name="connsiteX15" fmla="*/ 2638999 w 3676129"/>
              <a:gd name="connsiteY15" fmla="*/ 1880972 h 2463799"/>
              <a:gd name="connsiteX16" fmla="*/ 2445831 w 3676129"/>
              <a:gd name="connsiteY16" fmla="*/ 1727123 h 2463799"/>
              <a:gd name="connsiteX17" fmla="*/ 2187925 w 3676129"/>
              <a:gd name="connsiteY17" fmla="*/ 1510715 h 2463799"/>
              <a:gd name="connsiteX18" fmla="*/ 2031556 w 3676129"/>
              <a:gd name="connsiteY18" fmla="*/ 1381556 h 2463799"/>
              <a:gd name="connsiteX19" fmla="*/ 1965247 w 3676129"/>
              <a:gd name="connsiteY19" fmla="*/ 1366461 h 2463799"/>
              <a:gd name="connsiteX20" fmla="*/ 1772684 w 3676129"/>
              <a:gd name="connsiteY20" fmla="*/ 1371677 h 2463799"/>
              <a:gd name="connsiteX21" fmla="*/ 1723127 w 3676129"/>
              <a:gd name="connsiteY21" fmla="*/ 1378913 h 2463799"/>
              <a:gd name="connsiteX22" fmla="*/ 1698343 w 3676129"/>
              <a:gd name="connsiteY22" fmla="*/ 1391713 h 2463799"/>
              <a:gd name="connsiteX23" fmla="*/ 1236585 w 3676129"/>
              <a:gd name="connsiteY23" fmla="*/ 1475691 h 2463799"/>
              <a:gd name="connsiteX24" fmla="*/ 1004936 w 3676129"/>
              <a:gd name="connsiteY24" fmla="*/ 1236019 h 2463799"/>
              <a:gd name="connsiteX25" fmla="*/ 988559 w 3676129"/>
              <a:gd name="connsiteY25" fmla="*/ 1210970 h 2463799"/>
              <a:gd name="connsiteX26" fmla="*/ 943293 w 3676129"/>
              <a:gd name="connsiteY26" fmla="*/ 1188859 h 2463799"/>
              <a:gd name="connsiteX27" fmla="*/ 675265 w 3676129"/>
              <a:gd name="connsiteY27" fmla="*/ 1087250 h 2463799"/>
              <a:gd name="connsiteX28" fmla="*/ 22259 w 3676129"/>
              <a:gd name="connsiteY28" fmla="*/ 174462 h 2463799"/>
              <a:gd name="connsiteX29" fmla="*/ 1155372 w 3676129"/>
              <a:gd name="connsiteY29" fmla="*/ 133290 h 2463799"/>
              <a:gd name="connsiteX0" fmla="*/ 1155372 w 3676129"/>
              <a:gd name="connsiteY0" fmla="*/ 133290 h 2463799"/>
              <a:gd name="connsiteX1" fmla="*/ 1257561 w 3676129"/>
              <a:gd name="connsiteY1" fmla="*/ 193464 h 2463799"/>
              <a:gd name="connsiteX2" fmla="*/ 1279007 w 3676129"/>
              <a:gd name="connsiteY2" fmla="*/ 209500 h 2463799"/>
              <a:gd name="connsiteX3" fmla="*/ 1279395 w 3676129"/>
              <a:gd name="connsiteY3" fmla="*/ 209587 h 2463799"/>
              <a:gd name="connsiteX4" fmla="*/ 2553092 w 3676129"/>
              <a:gd name="connsiteY4" fmla="*/ 1090089 h 2463799"/>
              <a:gd name="connsiteX5" fmla="*/ 3059302 w 3676129"/>
              <a:gd name="connsiteY5" fmla="*/ 1568470 h 2463799"/>
              <a:gd name="connsiteX6" fmla="*/ 3380895 w 3676129"/>
              <a:gd name="connsiteY6" fmla="*/ 1913870 h 2463799"/>
              <a:gd name="connsiteX7" fmla="*/ 3395339 w 3676129"/>
              <a:gd name="connsiteY7" fmla="*/ 1922101 h 2463799"/>
              <a:gd name="connsiteX8" fmla="*/ 3660233 w 3676129"/>
              <a:gd name="connsiteY8" fmla="*/ 2346808 h 2463799"/>
              <a:gd name="connsiteX9" fmla="*/ 3634139 w 3676129"/>
              <a:gd name="connsiteY9" fmla="*/ 2381940 h 2463799"/>
              <a:gd name="connsiteX10" fmla="*/ 3631812 w 3676129"/>
              <a:gd name="connsiteY10" fmla="*/ 2395404 h 2463799"/>
              <a:gd name="connsiteX11" fmla="*/ 3605698 w 3676129"/>
              <a:gd name="connsiteY11" fmla="*/ 2407377 h 2463799"/>
              <a:gd name="connsiteX12" fmla="*/ 3572511 w 3676129"/>
              <a:gd name="connsiteY12" fmla="*/ 2437059 h 2463799"/>
              <a:gd name="connsiteX13" fmla="*/ 3050604 w 3676129"/>
              <a:gd name="connsiteY13" fmla="*/ 2364363 h 2463799"/>
              <a:gd name="connsiteX14" fmla="*/ 2681266 w 3676129"/>
              <a:gd name="connsiteY14" fmla="*/ 1988515 h 2463799"/>
              <a:gd name="connsiteX15" fmla="*/ 2638999 w 3676129"/>
              <a:gd name="connsiteY15" fmla="*/ 1880972 h 2463799"/>
              <a:gd name="connsiteX16" fmla="*/ 2445831 w 3676129"/>
              <a:gd name="connsiteY16" fmla="*/ 1727123 h 2463799"/>
              <a:gd name="connsiteX17" fmla="*/ 2187925 w 3676129"/>
              <a:gd name="connsiteY17" fmla="*/ 1510715 h 2463799"/>
              <a:gd name="connsiteX18" fmla="*/ 2031556 w 3676129"/>
              <a:gd name="connsiteY18" fmla="*/ 1381556 h 2463799"/>
              <a:gd name="connsiteX19" fmla="*/ 1965247 w 3676129"/>
              <a:gd name="connsiteY19" fmla="*/ 1366461 h 2463799"/>
              <a:gd name="connsiteX20" fmla="*/ 1772684 w 3676129"/>
              <a:gd name="connsiteY20" fmla="*/ 1371677 h 2463799"/>
              <a:gd name="connsiteX21" fmla="*/ 1723127 w 3676129"/>
              <a:gd name="connsiteY21" fmla="*/ 1378913 h 2463799"/>
              <a:gd name="connsiteX22" fmla="*/ 1698343 w 3676129"/>
              <a:gd name="connsiteY22" fmla="*/ 1391713 h 2463799"/>
              <a:gd name="connsiteX23" fmla="*/ 1236585 w 3676129"/>
              <a:gd name="connsiteY23" fmla="*/ 1475691 h 2463799"/>
              <a:gd name="connsiteX24" fmla="*/ 1004936 w 3676129"/>
              <a:gd name="connsiteY24" fmla="*/ 1236019 h 2463799"/>
              <a:gd name="connsiteX25" fmla="*/ 988559 w 3676129"/>
              <a:gd name="connsiteY25" fmla="*/ 1210970 h 2463799"/>
              <a:gd name="connsiteX26" fmla="*/ 943293 w 3676129"/>
              <a:gd name="connsiteY26" fmla="*/ 1188859 h 2463799"/>
              <a:gd name="connsiteX27" fmla="*/ 675265 w 3676129"/>
              <a:gd name="connsiteY27" fmla="*/ 1087250 h 2463799"/>
              <a:gd name="connsiteX28" fmla="*/ 22259 w 3676129"/>
              <a:gd name="connsiteY28" fmla="*/ 174462 h 2463799"/>
              <a:gd name="connsiteX29" fmla="*/ 1155372 w 3676129"/>
              <a:gd name="connsiteY29" fmla="*/ 133290 h 2463799"/>
              <a:gd name="connsiteX0" fmla="*/ 1155372 w 3676129"/>
              <a:gd name="connsiteY0" fmla="*/ 133290 h 2463799"/>
              <a:gd name="connsiteX1" fmla="*/ 1257561 w 3676129"/>
              <a:gd name="connsiteY1" fmla="*/ 193464 h 2463799"/>
              <a:gd name="connsiteX2" fmla="*/ 1279007 w 3676129"/>
              <a:gd name="connsiteY2" fmla="*/ 209500 h 2463799"/>
              <a:gd name="connsiteX3" fmla="*/ 1279395 w 3676129"/>
              <a:gd name="connsiteY3" fmla="*/ 209587 h 2463799"/>
              <a:gd name="connsiteX4" fmla="*/ 2553092 w 3676129"/>
              <a:gd name="connsiteY4" fmla="*/ 1090089 h 2463799"/>
              <a:gd name="connsiteX5" fmla="*/ 3059302 w 3676129"/>
              <a:gd name="connsiteY5" fmla="*/ 1568470 h 2463799"/>
              <a:gd name="connsiteX6" fmla="*/ 3250284 w 3676129"/>
              <a:gd name="connsiteY6" fmla="*/ 1770828 h 2463799"/>
              <a:gd name="connsiteX7" fmla="*/ 3395339 w 3676129"/>
              <a:gd name="connsiteY7" fmla="*/ 1922101 h 2463799"/>
              <a:gd name="connsiteX8" fmla="*/ 3660233 w 3676129"/>
              <a:gd name="connsiteY8" fmla="*/ 2346808 h 2463799"/>
              <a:gd name="connsiteX9" fmla="*/ 3634139 w 3676129"/>
              <a:gd name="connsiteY9" fmla="*/ 2381940 h 2463799"/>
              <a:gd name="connsiteX10" fmla="*/ 3631812 w 3676129"/>
              <a:gd name="connsiteY10" fmla="*/ 2395404 h 2463799"/>
              <a:gd name="connsiteX11" fmla="*/ 3605698 w 3676129"/>
              <a:gd name="connsiteY11" fmla="*/ 2407377 h 2463799"/>
              <a:gd name="connsiteX12" fmla="*/ 3572511 w 3676129"/>
              <a:gd name="connsiteY12" fmla="*/ 2437059 h 2463799"/>
              <a:gd name="connsiteX13" fmla="*/ 3050604 w 3676129"/>
              <a:gd name="connsiteY13" fmla="*/ 2364363 h 2463799"/>
              <a:gd name="connsiteX14" fmla="*/ 2681266 w 3676129"/>
              <a:gd name="connsiteY14" fmla="*/ 1988515 h 2463799"/>
              <a:gd name="connsiteX15" fmla="*/ 2638999 w 3676129"/>
              <a:gd name="connsiteY15" fmla="*/ 1880972 h 2463799"/>
              <a:gd name="connsiteX16" fmla="*/ 2445831 w 3676129"/>
              <a:gd name="connsiteY16" fmla="*/ 1727123 h 2463799"/>
              <a:gd name="connsiteX17" fmla="*/ 2187925 w 3676129"/>
              <a:gd name="connsiteY17" fmla="*/ 1510715 h 2463799"/>
              <a:gd name="connsiteX18" fmla="*/ 2031556 w 3676129"/>
              <a:gd name="connsiteY18" fmla="*/ 1381556 h 2463799"/>
              <a:gd name="connsiteX19" fmla="*/ 1965247 w 3676129"/>
              <a:gd name="connsiteY19" fmla="*/ 1366461 h 2463799"/>
              <a:gd name="connsiteX20" fmla="*/ 1772684 w 3676129"/>
              <a:gd name="connsiteY20" fmla="*/ 1371677 h 2463799"/>
              <a:gd name="connsiteX21" fmla="*/ 1723127 w 3676129"/>
              <a:gd name="connsiteY21" fmla="*/ 1378913 h 2463799"/>
              <a:gd name="connsiteX22" fmla="*/ 1698343 w 3676129"/>
              <a:gd name="connsiteY22" fmla="*/ 1391713 h 2463799"/>
              <a:gd name="connsiteX23" fmla="*/ 1236585 w 3676129"/>
              <a:gd name="connsiteY23" fmla="*/ 1475691 h 2463799"/>
              <a:gd name="connsiteX24" fmla="*/ 1004936 w 3676129"/>
              <a:gd name="connsiteY24" fmla="*/ 1236019 h 2463799"/>
              <a:gd name="connsiteX25" fmla="*/ 988559 w 3676129"/>
              <a:gd name="connsiteY25" fmla="*/ 1210970 h 2463799"/>
              <a:gd name="connsiteX26" fmla="*/ 943293 w 3676129"/>
              <a:gd name="connsiteY26" fmla="*/ 1188859 h 2463799"/>
              <a:gd name="connsiteX27" fmla="*/ 675265 w 3676129"/>
              <a:gd name="connsiteY27" fmla="*/ 1087250 h 2463799"/>
              <a:gd name="connsiteX28" fmla="*/ 22259 w 3676129"/>
              <a:gd name="connsiteY28" fmla="*/ 174462 h 2463799"/>
              <a:gd name="connsiteX29" fmla="*/ 1155372 w 3676129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88559 w 3671272"/>
              <a:gd name="connsiteY25" fmla="*/ 1210970 h 2463799"/>
              <a:gd name="connsiteX26" fmla="*/ 943293 w 3671272"/>
              <a:gd name="connsiteY26" fmla="*/ 1188859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88559 w 3671272"/>
              <a:gd name="connsiteY25" fmla="*/ 1210970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88559 w 3671272"/>
              <a:gd name="connsiteY25" fmla="*/ 1210970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998528 w 3671272"/>
              <a:gd name="connsiteY24" fmla="*/ 1243456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44051 w 3671272"/>
              <a:gd name="connsiteY23" fmla="*/ 1471450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44051 w 3671272"/>
              <a:gd name="connsiteY23" fmla="*/ 1471450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671272" h="2463799">
                <a:moveTo>
                  <a:pt x="1155372" y="133290"/>
                </a:moveTo>
                <a:cubicBezTo>
                  <a:pt x="1187633" y="149277"/>
                  <a:pt x="1222039" y="169600"/>
                  <a:pt x="1257561" y="193464"/>
                </a:cubicBezTo>
                <a:lnTo>
                  <a:pt x="1279007" y="209500"/>
                </a:lnTo>
                <a:lnTo>
                  <a:pt x="1279395" y="209587"/>
                </a:lnTo>
                <a:cubicBezTo>
                  <a:pt x="1536403" y="300333"/>
                  <a:pt x="2256441" y="863608"/>
                  <a:pt x="2553092" y="1090089"/>
                </a:cubicBezTo>
                <a:cubicBezTo>
                  <a:pt x="2849743" y="1316570"/>
                  <a:pt x="2877684" y="1371030"/>
                  <a:pt x="3059302" y="1568470"/>
                </a:cubicBezTo>
                <a:lnTo>
                  <a:pt x="3250284" y="1770828"/>
                </a:lnTo>
                <a:lnTo>
                  <a:pt x="3314595" y="1849474"/>
                </a:lnTo>
                <a:cubicBezTo>
                  <a:pt x="3523330" y="1983529"/>
                  <a:pt x="3720592" y="2226876"/>
                  <a:pt x="3660233" y="2346808"/>
                </a:cubicBezTo>
                <a:lnTo>
                  <a:pt x="3634139" y="2381940"/>
                </a:lnTo>
                <a:lnTo>
                  <a:pt x="3631812" y="2395404"/>
                </a:lnTo>
                <a:lnTo>
                  <a:pt x="3605698" y="2407377"/>
                </a:lnTo>
                <a:lnTo>
                  <a:pt x="3572511" y="2437059"/>
                </a:lnTo>
                <a:cubicBezTo>
                  <a:pt x="3454263" y="2489184"/>
                  <a:pt x="3250929" y="2465182"/>
                  <a:pt x="3050604" y="2364363"/>
                </a:cubicBezTo>
                <a:cubicBezTo>
                  <a:pt x="2850278" y="2263544"/>
                  <a:pt x="2709856" y="2114540"/>
                  <a:pt x="2681266" y="1988515"/>
                </a:cubicBezTo>
                <a:lnTo>
                  <a:pt x="2638999" y="1880972"/>
                </a:lnTo>
                <a:lnTo>
                  <a:pt x="2445831" y="1727123"/>
                </a:lnTo>
                <a:cubicBezTo>
                  <a:pt x="2361291" y="1658643"/>
                  <a:pt x="2275000" y="1586309"/>
                  <a:pt x="2187925" y="1510715"/>
                </a:cubicBezTo>
                <a:lnTo>
                  <a:pt x="2031556" y="1381556"/>
                </a:lnTo>
                <a:cubicBezTo>
                  <a:pt x="2022568" y="1384013"/>
                  <a:pt x="1974235" y="1364004"/>
                  <a:pt x="1965247" y="1366461"/>
                </a:cubicBezTo>
                <a:cubicBezTo>
                  <a:pt x="1892302" y="1343238"/>
                  <a:pt x="1845910" y="1371677"/>
                  <a:pt x="1772684" y="1371677"/>
                </a:cubicBezTo>
                <a:lnTo>
                  <a:pt x="1723127" y="1378913"/>
                </a:lnTo>
                <a:cubicBezTo>
                  <a:pt x="1723012" y="1389946"/>
                  <a:pt x="1698458" y="1380680"/>
                  <a:pt x="1698343" y="1391713"/>
                </a:cubicBezTo>
                <a:cubicBezTo>
                  <a:pt x="1563146" y="1527922"/>
                  <a:pt x="1356772" y="1499522"/>
                  <a:pt x="1244051" y="1471450"/>
                </a:cubicBezTo>
                <a:cubicBezTo>
                  <a:pt x="1131330" y="1443378"/>
                  <a:pt x="1092809" y="1345538"/>
                  <a:pt x="1009163" y="1248809"/>
                </a:cubicBezTo>
                <a:lnTo>
                  <a:pt x="979995" y="1227987"/>
                </a:lnTo>
                <a:lnTo>
                  <a:pt x="930475" y="1203733"/>
                </a:lnTo>
                <a:cubicBezTo>
                  <a:pt x="817007" y="1157818"/>
                  <a:pt x="758222" y="1128361"/>
                  <a:pt x="675265" y="1087250"/>
                </a:cubicBezTo>
                <a:cubicBezTo>
                  <a:pt x="380307" y="941079"/>
                  <a:pt x="-110319" y="437891"/>
                  <a:pt x="22259" y="174462"/>
                </a:cubicBezTo>
                <a:cubicBezTo>
                  <a:pt x="154837" y="-88967"/>
                  <a:pt x="860414" y="-12881"/>
                  <a:pt x="1155372" y="13329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43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E1DA1007-B744-41BE-9D40-C9E9D5415C20}"/>
              </a:ext>
            </a:extLst>
          </p:cNvPr>
          <p:cNvSpPr/>
          <p:nvPr/>
        </p:nvSpPr>
        <p:spPr>
          <a:xfrm>
            <a:off x="3192780" y="288834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F6F5E1E7-EBC1-41EE-819A-77F8D4490F22}"/>
              </a:ext>
            </a:extLst>
          </p:cNvPr>
          <p:cNvSpPr/>
          <p:nvPr/>
        </p:nvSpPr>
        <p:spPr>
          <a:xfrm>
            <a:off x="2621280" y="2811417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6D4E22DF-25C2-485A-A677-526A43BB39D1}"/>
              </a:ext>
            </a:extLst>
          </p:cNvPr>
          <p:cNvSpPr/>
          <p:nvPr/>
        </p:nvSpPr>
        <p:spPr>
          <a:xfrm>
            <a:off x="1767840" y="2476500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E4E0CCF9-AF4C-4A6E-859A-1C789B387FBE}"/>
              </a:ext>
            </a:extLst>
          </p:cNvPr>
          <p:cNvSpPr/>
          <p:nvPr/>
        </p:nvSpPr>
        <p:spPr>
          <a:xfrm>
            <a:off x="3192780" y="228636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lcím 2">
            <a:extLst>
              <a:ext uri="{FF2B5EF4-FFF2-40B4-BE49-F238E27FC236}">
                <a16:creationId xmlns:a16="http://schemas.microsoft.com/office/drawing/2014/main" id="{E23E94D3-4ED6-44EA-A12D-911045E27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9935" y="247648"/>
            <a:ext cx="8192065" cy="610773"/>
          </a:xfrm>
        </p:spPr>
        <p:txBody>
          <a:bodyPr>
            <a:noAutofit/>
          </a:bodyPr>
          <a:lstStyle/>
          <a:p>
            <a:r>
              <a:rPr lang="hu-HU" sz="2800" dirty="0"/>
              <a:t>Elkészült és jövőben tervezett energetikai beruházások.</a:t>
            </a:r>
          </a:p>
        </p:txBody>
      </p:sp>
      <p:sp>
        <p:nvSpPr>
          <p:cNvPr id="22" name="Nyíl: jobbra mutató 21">
            <a:extLst>
              <a:ext uri="{FF2B5EF4-FFF2-40B4-BE49-F238E27FC236}">
                <a16:creationId xmlns:a16="http://schemas.microsoft.com/office/drawing/2014/main" id="{59DD9D60-E3B0-48DB-B1A7-437D81C0513F}"/>
              </a:ext>
            </a:extLst>
          </p:cNvPr>
          <p:cNvSpPr/>
          <p:nvPr/>
        </p:nvSpPr>
        <p:spPr>
          <a:xfrm>
            <a:off x="4978829" y="926235"/>
            <a:ext cx="672483" cy="292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675088BC-0FEA-4455-B3C0-9B6BBD8C9161}"/>
              </a:ext>
            </a:extLst>
          </p:cNvPr>
          <p:cNvSpPr/>
          <p:nvPr/>
        </p:nvSpPr>
        <p:spPr>
          <a:xfrm>
            <a:off x="5352231" y="2830247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Nyíl: szalag, lefelé mutató 19">
            <a:extLst>
              <a:ext uri="{FF2B5EF4-FFF2-40B4-BE49-F238E27FC236}">
                <a16:creationId xmlns:a16="http://schemas.microsoft.com/office/drawing/2014/main" id="{401CDEA1-9D17-453D-B248-F91E3AAA2BE0}"/>
              </a:ext>
            </a:extLst>
          </p:cNvPr>
          <p:cNvSpPr/>
          <p:nvPr/>
        </p:nvSpPr>
        <p:spPr>
          <a:xfrm rot="8938345">
            <a:off x="3099502" y="3252463"/>
            <a:ext cx="521834" cy="46427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1" name="Ellipszis 20">
            <a:extLst>
              <a:ext uri="{FF2B5EF4-FFF2-40B4-BE49-F238E27FC236}">
                <a16:creationId xmlns:a16="http://schemas.microsoft.com/office/drawing/2014/main" id="{CC37BA36-BF33-4574-A939-FF3A15025BA8}"/>
              </a:ext>
            </a:extLst>
          </p:cNvPr>
          <p:cNvSpPr/>
          <p:nvPr/>
        </p:nvSpPr>
        <p:spPr>
          <a:xfrm>
            <a:off x="2857500" y="3078480"/>
            <a:ext cx="167640" cy="1901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4" name="Nyíl: szalag, lefelé mutató 23">
            <a:extLst>
              <a:ext uri="{FF2B5EF4-FFF2-40B4-BE49-F238E27FC236}">
                <a16:creationId xmlns:a16="http://schemas.microsoft.com/office/drawing/2014/main" id="{ED2E6FD3-C112-4507-8927-0EA079AEC1BB}"/>
              </a:ext>
            </a:extLst>
          </p:cNvPr>
          <p:cNvSpPr/>
          <p:nvPr/>
        </p:nvSpPr>
        <p:spPr>
          <a:xfrm rot="15002441">
            <a:off x="506608" y="2078236"/>
            <a:ext cx="2476784" cy="96506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5" name="Ellipszis 24">
            <a:extLst>
              <a:ext uri="{FF2B5EF4-FFF2-40B4-BE49-F238E27FC236}">
                <a16:creationId xmlns:a16="http://schemas.microsoft.com/office/drawing/2014/main" id="{44737385-771A-4C9C-9EA3-59FBFC76F96F}"/>
              </a:ext>
            </a:extLst>
          </p:cNvPr>
          <p:cNvSpPr/>
          <p:nvPr/>
        </p:nvSpPr>
        <p:spPr>
          <a:xfrm>
            <a:off x="2136140" y="1244600"/>
            <a:ext cx="167640" cy="1901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Alcím 2">
            <a:extLst>
              <a:ext uri="{FF2B5EF4-FFF2-40B4-BE49-F238E27FC236}">
                <a16:creationId xmlns:a16="http://schemas.microsoft.com/office/drawing/2014/main" id="{CE5FCB08-E6FB-4F9D-8983-784A1C098C66}"/>
              </a:ext>
            </a:extLst>
          </p:cNvPr>
          <p:cNvSpPr txBox="1">
            <a:spLocks/>
          </p:cNvSpPr>
          <p:nvPr/>
        </p:nvSpPr>
        <p:spPr>
          <a:xfrm>
            <a:off x="5533966" y="842107"/>
            <a:ext cx="6811265" cy="779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700" dirty="0"/>
              <a:t>Vasúti járműjavító termálvizes fűtési rendszer</a:t>
            </a:r>
          </a:p>
        </p:txBody>
      </p:sp>
      <p:sp>
        <p:nvSpPr>
          <p:cNvPr id="23" name="Ellipszis 22">
            <a:extLst>
              <a:ext uri="{FF2B5EF4-FFF2-40B4-BE49-F238E27FC236}">
                <a16:creationId xmlns:a16="http://schemas.microsoft.com/office/drawing/2014/main" id="{E46DFC5C-6543-40D1-A12B-AAD32682C97F}"/>
              </a:ext>
            </a:extLst>
          </p:cNvPr>
          <p:cNvSpPr/>
          <p:nvPr/>
        </p:nvSpPr>
        <p:spPr>
          <a:xfrm>
            <a:off x="1863815" y="926235"/>
            <a:ext cx="757465" cy="779879"/>
          </a:xfrm>
          <a:prstGeom prst="ellipse">
            <a:avLst/>
          </a:prstGeom>
          <a:solidFill>
            <a:schemeClr val="bg2">
              <a:lumMod val="75000"/>
              <a:alpha val="54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Ellipszis 26">
            <a:extLst>
              <a:ext uri="{FF2B5EF4-FFF2-40B4-BE49-F238E27FC236}">
                <a16:creationId xmlns:a16="http://schemas.microsoft.com/office/drawing/2014/main" id="{B2715D9F-10AE-435E-B971-3C1BE1A0F1EB}"/>
              </a:ext>
            </a:extLst>
          </p:cNvPr>
          <p:cNvSpPr/>
          <p:nvPr/>
        </p:nvSpPr>
        <p:spPr>
          <a:xfrm>
            <a:off x="3764280" y="2812505"/>
            <a:ext cx="167640" cy="1901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Nyíl: szalag, felfelé mutató 27">
            <a:extLst>
              <a:ext uri="{FF2B5EF4-FFF2-40B4-BE49-F238E27FC236}">
                <a16:creationId xmlns:a16="http://schemas.microsoft.com/office/drawing/2014/main" id="{7E17F71F-F408-48D8-84F8-4CD8D73DA681}"/>
              </a:ext>
            </a:extLst>
          </p:cNvPr>
          <p:cNvSpPr/>
          <p:nvPr/>
        </p:nvSpPr>
        <p:spPr>
          <a:xfrm rot="21371670">
            <a:off x="2888889" y="3466852"/>
            <a:ext cx="1331798" cy="66205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30" name="Kép 29">
            <a:extLst>
              <a:ext uri="{FF2B5EF4-FFF2-40B4-BE49-F238E27FC236}">
                <a16:creationId xmlns:a16="http://schemas.microsoft.com/office/drawing/2014/main" id="{F83E4016-46DC-4D74-880A-D5E654F08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9" b="89972" l="9957" r="89900">
                        <a14:foregroundMark x1="61735" y1="13701" x2="61735" y2="13701"/>
                        <a14:foregroundMark x1="62873" y1="14831" x2="62873" y2="14831"/>
                        <a14:foregroundMark x1="63016" y1="4096" x2="63016" y2="4096"/>
                        <a14:foregroundMark x1="64865" y1="4379" x2="64865" y2="4379"/>
                        <a14:foregroundMark x1="64154" y1="7768" x2="64154" y2="7768"/>
                        <a14:foregroundMark x1="62589" y1="7910" x2="62589" y2="7910"/>
                        <a14:foregroundMark x1="63442" y1="10311" x2="63442" y2="10311"/>
                        <a14:foregroundMark x1="65576" y1="8051" x2="65576" y2="8051"/>
                        <a14:backgroundMark x1="64011" y1="30508" x2="64011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627" y="4024358"/>
            <a:ext cx="2238503" cy="2254424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1AB7804A-126A-4949-9D12-300E4AA93B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479" y="1434737"/>
            <a:ext cx="4932365" cy="43372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041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4A6B444E-74DF-4E5F-A3D1-B65EEE000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4" y="236981"/>
            <a:ext cx="6608064" cy="6233138"/>
          </a:xfrm>
          <a:prstGeom prst="rect">
            <a:avLst/>
          </a:prstGeom>
        </p:spPr>
      </p:pic>
      <p:sp>
        <p:nvSpPr>
          <p:cNvPr id="2" name="Ellipszis 1">
            <a:extLst>
              <a:ext uri="{FF2B5EF4-FFF2-40B4-BE49-F238E27FC236}">
                <a16:creationId xmlns:a16="http://schemas.microsoft.com/office/drawing/2014/main" id="{3E8F08E9-7B87-44D3-90D4-9FC1605AC1A3}"/>
              </a:ext>
            </a:extLst>
          </p:cNvPr>
          <p:cNvSpPr/>
          <p:nvPr/>
        </p:nvSpPr>
        <p:spPr>
          <a:xfrm rot="484593">
            <a:off x="2699559" y="3063619"/>
            <a:ext cx="556767" cy="327895"/>
          </a:xfrm>
          <a:prstGeom prst="ellipse">
            <a:avLst/>
          </a:prstGeom>
          <a:solidFill>
            <a:schemeClr val="accent6">
              <a:lumMod val="75000"/>
              <a:alpha val="57000"/>
            </a:schemeClr>
          </a:solidFill>
          <a:ln>
            <a:solidFill>
              <a:schemeClr val="accent6">
                <a:alpha val="6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Ellipszis 2">
            <a:extLst>
              <a:ext uri="{FF2B5EF4-FFF2-40B4-BE49-F238E27FC236}">
                <a16:creationId xmlns:a16="http://schemas.microsoft.com/office/drawing/2014/main" id="{E630BC5F-8861-4E6D-844A-4D45AA8C4EB9}"/>
              </a:ext>
            </a:extLst>
          </p:cNvPr>
          <p:cNvSpPr/>
          <p:nvPr/>
        </p:nvSpPr>
        <p:spPr>
          <a:xfrm>
            <a:off x="3653562" y="2724506"/>
            <a:ext cx="635965" cy="629044"/>
          </a:xfrm>
          <a:prstGeom prst="ellipse">
            <a:avLst/>
          </a:prstGeom>
          <a:solidFill>
            <a:schemeClr val="accent5">
              <a:lumMod val="60000"/>
              <a:lumOff val="40000"/>
              <a:alpha val="59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Szabadkézi sokszög: alakzat 17">
            <a:extLst>
              <a:ext uri="{FF2B5EF4-FFF2-40B4-BE49-F238E27FC236}">
                <a16:creationId xmlns:a16="http://schemas.microsoft.com/office/drawing/2014/main" id="{F9A4D2BA-D389-4A9E-8191-59FBF4BB8CCD}"/>
              </a:ext>
            </a:extLst>
          </p:cNvPr>
          <p:cNvSpPr/>
          <p:nvPr/>
        </p:nvSpPr>
        <p:spPr>
          <a:xfrm rot="19997095">
            <a:off x="1928645" y="1434738"/>
            <a:ext cx="3671272" cy="2463799"/>
          </a:xfrm>
          <a:custGeom>
            <a:avLst/>
            <a:gdLst>
              <a:gd name="connsiteX0" fmla="*/ 1155372 w 3675124"/>
              <a:gd name="connsiteY0" fmla="*/ 133290 h 2463799"/>
              <a:gd name="connsiteX1" fmla="*/ 1257561 w 3675124"/>
              <a:gd name="connsiteY1" fmla="*/ 193464 h 2463799"/>
              <a:gd name="connsiteX2" fmla="*/ 1279007 w 3675124"/>
              <a:gd name="connsiteY2" fmla="*/ 209500 h 2463799"/>
              <a:gd name="connsiteX3" fmla="*/ 1279395 w 3675124"/>
              <a:gd name="connsiteY3" fmla="*/ 209587 h 2463799"/>
              <a:gd name="connsiteX4" fmla="*/ 2553092 w 3675124"/>
              <a:gd name="connsiteY4" fmla="*/ 1090089 h 2463799"/>
              <a:gd name="connsiteX5" fmla="*/ 3227116 w 3675124"/>
              <a:gd name="connsiteY5" fmla="*/ 1738233 h 2463799"/>
              <a:gd name="connsiteX6" fmla="*/ 3380895 w 3675124"/>
              <a:gd name="connsiteY6" fmla="*/ 1913870 h 2463799"/>
              <a:gd name="connsiteX7" fmla="*/ 3395339 w 3675124"/>
              <a:gd name="connsiteY7" fmla="*/ 1922101 h 2463799"/>
              <a:gd name="connsiteX8" fmla="*/ 3659135 w 3675124"/>
              <a:gd name="connsiteY8" fmla="*/ 2359584 h 2463799"/>
              <a:gd name="connsiteX9" fmla="*/ 3634139 w 3675124"/>
              <a:gd name="connsiteY9" fmla="*/ 2381940 h 2463799"/>
              <a:gd name="connsiteX10" fmla="*/ 3631812 w 3675124"/>
              <a:gd name="connsiteY10" fmla="*/ 2395404 h 2463799"/>
              <a:gd name="connsiteX11" fmla="*/ 3605698 w 3675124"/>
              <a:gd name="connsiteY11" fmla="*/ 2407377 h 2463799"/>
              <a:gd name="connsiteX12" fmla="*/ 3572511 w 3675124"/>
              <a:gd name="connsiteY12" fmla="*/ 2437059 h 2463799"/>
              <a:gd name="connsiteX13" fmla="*/ 3050604 w 3675124"/>
              <a:gd name="connsiteY13" fmla="*/ 2364363 h 2463799"/>
              <a:gd name="connsiteX14" fmla="*/ 2681266 w 3675124"/>
              <a:gd name="connsiteY14" fmla="*/ 1988515 h 2463799"/>
              <a:gd name="connsiteX15" fmla="*/ 2638999 w 3675124"/>
              <a:gd name="connsiteY15" fmla="*/ 1880972 h 2463799"/>
              <a:gd name="connsiteX16" fmla="*/ 2445831 w 3675124"/>
              <a:gd name="connsiteY16" fmla="*/ 1727123 h 2463799"/>
              <a:gd name="connsiteX17" fmla="*/ 2187925 w 3675124"/>
              <a:gd name="connsiteY17" fmla="*/ 1510715 h 2463799"/>
              <a:gd name="connsiteX18" fmla="*/ 2031556 w 3675124"/>
              <a:gd name="connsiteY18" fmla="*/ 1381556 h 2463799"/>
              <a:gd name="connsiteX19" fmla="*/ 1965247 w 3675124"/>
              <a:gd name="connsiteY19" fmla="*/ 1366461 h 2463799"/>
              <a:gd name="connsiteX20" fmla="*/ 1772684 w 3675124"/>
              <a:gd name="connsiteY20" fmla="*/ 1371677 h 2463799"/>
              <a:gd name="connsiteX21" fmla="*/ 1723127 w 3675124"/>
              <a:gd name="connsiteY21" fmla="*/ 1378913 h 2463799"/>
              <a:gd name="connsiteX22" fmla="*/ 1698343 w 3675124"/>
              <a:gd name="connsiteY22" fmla="*/ 1391713 h 2463799"/>
              <a:gd name="connsiteX23" fmla="*/ 1236585 w 3675124"/>
              <a:gd name="connsiteY23" fmla="*/ 1475691 h 2463799"/>
              <a:gd name="connsiteX24" fmla="*/ 1004936 w 3675124"/>
              <a:gd name="connsiteY24" fmla="*/ 1236019 h 2463799"/>
              <a:gd name="connsiteX25" fmla="*/ 988559 w 3675124"/>
              <a:gd name="connsiteY25" fmla="*/ 1210970 h 2463799"/>
              <a:gd name="connsiteX26" fmla="*/ 943293 w 3675124"/>
              <a:gd name="connsiteY26" fmla="*/ 1188859 h 2463799"/>
              <a:gd name="connsiteX27" fmla="*/ 675265 w 3675124"/>
              <a:gd name="connsiteY27" fmla="*/ 1087250 h 2463799"/>
              <a:gd name="connsiteX28" fmla="*/ 22259 w 3675124"/>
              <a:gd name="connsiteY28" fmla="*/ 174462 h 2463799"/>
              <a:gd name="connsiteX29" fmla="*/ 1155372 w 3675124"/>
              <a:gd name="connsiteY29" fmla="*/ 133290 h 2463799"/>
              <a:gd name="connsiteX0" fmla="*/ 1155372 w 3676129"/>
              <a:gd name="connsiteY0" fmla="*/ 133290 h 2463799"/>
              <a:gd name="connsiteX1" fmla="*/ 1257561 w 3676129"/>
              <a:gd name="connsiteY1" fmla="*/ 193464 h 2463799"/>
              <a:gd name="connsiteX2" fmla="*/ 1279007 w 3676129"/>
              <a:gd name="connsiteY2" fmla="*/ 209500 h 2463799"/>
              <a:gd name="connsiteX3" fmla="*/ 1279395 w 3676129"/>
              <a:gd name="connsiteY3" fmla="*/ 209587 h 2463799"/>
              <a:gd name="connsiteX4" fmla="*/ 2553092 w 3676129"/>
              <a:gd name="connsiteY4" fmla="*/ 1090089 h 2463799"/>
              <a:gd name="connsiteX5" fmla="*/ 3227116 w 3676129"/>
              <a:gd name="connsiteY5" fmla="*/ 1738233 h 2463799"/>
              <a:gd name="connsiteX6" fmla="*/ 3380895 w 3676129"/>
              <a:gd name="connsiteY6" fmla="*/ 1913870 h 2463799"/>
              <a:gd name="connsiteX7" fmla="*/ 3395339 w 3676129"/>
              <a:gd name="connsiteY7" fmla="*/ 1922101 h 2463799"/>
              <a:gd name="connsiteX8" fmla="*/ 3660233 w 3676129"/>
              <a:gd name="connsiteY8" fmla="*/ 2346808 h 2463799"/>
              <a:gd name="connsiteX9" fmla="*/ 3634139 w 3676129"/>
              <a:gd name="connsiteY9" fmla="*/ 2381940 h 2463799"/>
              <a:gd name="connsiteX10" fmla="*/ 3631812 w 3676129"/>
              <a:gd name="connsiteY10" fmla="*/ 2395404 h 2463799"/>
              <a:gd name="connsiteX11" fmla="*/ 3605698 w 3676129"/>
              <a:gd name="connsiteY11" fmla="*/ 2407377 h 2463799"/>
              <a:gd name="connsiteX12" fmla="*/ 3572511 w 3676129"/>
              <a:gd name="connsiteY12" fmla="*/ 2437059 h 2463799"/>
              <a:gd name="connsiteX13" fmla="*/ 3050604 w 3676129"/>
              <a:gd name="connsiteY13" fmla="*/ 2364363 h 2463799"/>
              <a:gd name="connsiteX14" fmla="*/ 2681266 w 3676129"/>
              <a:gd name="connsiteY14" fmla="*/ 1988515 h 2463799"/>
              <a:gd name="connsiteX15" fmla="*/ 2638999 w 3676129"/>
              <a:gd name="connsiteY15" fmla="*/ 1880972 h 2463799"/>
              <a:gd name="connsiteX16" fmla="*/ 2445831 w 3676129"/>
              <a:gd name="connsiteY16" fmla="*/ 1727123 h 2463799"/>
              <a:gd name="connsiteX17" fmla="*/ 2187925 w 3676129"/>
              <a:gd name="connsiteY17" fmla="*/ 1510715 h 2463799"/>
              <a:gd name="connsiteX18" fmla="*/ 2031556 w 3676129"/>
              <a:gd name="connsiteY18" fmla="*/ 1381556 h 2463799"/>
              <a:gd name="connsiteX19" fmla="*/ 1965247 w 3676129"/>
              <a:gd name="connsiteY19" fmla="*/ 1366461 h 2463799"/>
              <a:gd name="connsiteX20" fmla="*/ 1772684 w 3676129"/>
              <a:gd name="connsiteY20" fmla="*/ 1371677 h 2463799"/>
              <a:gd name="connsiteX21" fmla="*/ 1723127 w 3676129"/>
              <a:gd name="connsiteY21" fmla="*/ 1378913 h 2463799"/>
              <a:gd name="connsiteX22" fmla="*/ 1698343 w 3676129"/>
              <a:gd name="connsiteY22" fmla="*/ 1391713 h 2463799"/>
              <a:gd name="connsiteX23" fmla="*/ 1236585 w 3676129"/>
              <a:gd name="connsiteY23" fmla="*/ 1475691 h 2463799"/>
              <a:gd name="connsiteX24" fmla="*/ 1004936 w 3676129"/>
              <a:gd name="connsiteY24" fmla="*/ 1236019 h 2463799"/>
              <a:gd name="connsiteX25" fmla="*/ 988559 w 3676129"/>
              <a:gd name="connsiteY25" fmla="*/ 1210970 h 2463799"/>
              <a:gd name="connsiteX26" fmla="*/ 943293 w 3676129"/>
              <a:gd name="connsiteY26" fmla="*/ 1188859 h 2463799"/>
              <a:gd name="connsiteX27" fmla="*/ 675265 w 3676129"/>
              <a:gd name="connsiteY27" fmla="*/ 1087250 h 2463799"/>
              <a:gd name="connsiteX28" fmla="*/ 22259 w 3676129"/>
              <a:gd name="connsiteY28" fmla="*/ 174462 h 2463799"/>
              <a:gd name="connsiteX29" fmla="*/ 1155372 w 3676129"/>
              <a:gd name="connsiteY29" fmla="*/ 133290 h 2463799"/>
              <a:gd name="connsiteX0" fmla="*/ 1155372 w 3676129"/>
              <a:gd name="connsiteY0" fmla="*/ 133290 h 2463799"/>
              <a:gd name="connsiteX1" fmla="*/ 1257561 w 3676129"/>
              <a:gd name="connsiteY1" fmla="*/ 193464 h 2463799"/>
              <a:gd name="connsiteX2" fmla="*/ 1279007 w 3676129"/>
              <a:gd name="connsiteY2" fmla="*/ 209500 h 2463799"/>
              <a:gd name="connsiteX3" fmla="*/ 1279395 w 3676129"/>
              <a:gd name="connsiteY3" fmla="*/ 209587 h 2463799"/>
              <a:gd name="connsiteX4" fmla="*/ 2553092 w 3676129"/>
              <a:gd name="connsiteY4" fmla="*/ 1090089 h 2463799"/>
              <a:gd name="connsiteX5" fmla="*/ 3059302 w 3676129"/>
              <a:gd name="connsiteY5" fmla="*/ 1568470 h 2463799"/>
              <a:gd name="connsiteX6" fmla="*/ 3380895 w 3676129"/>
              <a:gd name="connsiteY6" fmla="*/ 1913870 h 2463799"/>
              <a:gd name="connsiteX7" fmla="*/ 3395339 w 3676129"/>
              <a:gd name="connsiteY7" fmla="*/ 1922101 h 2463799"/>
              <a:gd name="connsiteX8" fmla="*/ 3660233 w 3676129"/>
              <a:gd name="connsiteY8" fmla="*/ 2346808 h 2463799"/>
              <a:gd name="connsiteX9" fmla="*/ 3634139 w 3676129"/>
              <a:gd name="connsiteY9" fmla="*/ 2381940 h 2463799"/>
              <a:gd name="connsiteX10" fmla="*/ 3631812 w 3676129"/>
              <a:gd name="connsiteY10" fmla="*/ 2395404 h 2463799"/>
              <a:gd name="connsiteX11" fmla="*/ 3605698 w 3676129"/>
              <a:gd name="connsiteY11" fmla="*/ 2407377 h 2463799"/>
              <a:gd name="connsiteX12" fmla="*/ 3572511 w 3676129"/>
              <a:gd name="connsiteY12" fmla="*/ 2437059 h 2463799"/>
              <a:gd name="connsiteX13" fmla="*/ 3050604 w 3676129"/>
              <a:gd name="connsiteY13" fmla="*/ 2364363 h 2463799"/>
              <a:gd name="connsiteX14" fmla="*/ 2681266 w 3676129"/>
              <a:gd name="connsiteY14" fmla="*/ 1988515 h 2463799"/>
              <a:gd name="connsiteX15" fmla="*/ 2638999 w 3676129"/>
              <a:gd name="connsiteY15" fmla="*/ 1880972 h 2463799"/>
              <a:gd name="connsiteX16" fmla="*/ 2445831 w 3676129"/>
              <a:gd name="connsiteY16" fmla="*/ 1727123 h 2463799"/>
              <a:gd name="connsiteX17" fmla="*/ 2187925 w 3676129"/>
              <a:gd name="connsiteY17" fmla="*/ 1510715 h 2463799"/>
              <a:gd name="connsiteX18" fmla="*/ 2031556 w 3676129"/>
              <a:gd name="connsiteY18" fmla="*/ 1381556 h 2463799"/>
              <a:gd name="connsiteX19" fmla="*/ 1965247 w 3676129"/>
              <a:gd name="connsiteY19" fmla="*/ 1366461 h 2463799"/>
              <a:gd name="connsiteX20" fmla="*/ 1772684 w 3676129"/>
              <a:gd name="connsiteY20" fmla="*/ 1371677 h 2463799"/>
              <a:gd name="connsiteX21" fmla="*/ 1723127 w 3676129"/>
              <a:gd name="connsiteY21" fmla="*/ 1378913 h 2463799"/>
              <a:gd name="connsiteX22" fmla="*/ 1698343 w 3676129"/>
              <a:gd name="connsiteY22" fmla="*/ 1391713 h 2463799"/>
              <a:gd name="connsiteX23" fmla="*/ 1236585 w 3676129"/>
              <a:gd name="connsiteY23" fmla="*/ 1475691 h 2463799"/>
              <a:gd name="connsiteX24" fmla="*/ 1004936 w 3676129"/>
              <a:gd name="connsiteY24" fmla="*/ 1236019 h 2463799"/>
              <a:gd name="connsiteX25" fmla="*/ 988559 w 3676129"/>
              <a:gd name="connsiteY25" fmla="*/ 1210970 h 2463799"/>
              <a:gd name="connsiteX26" fmla="*/ 943293 w 3676129"/>
              <a:gd name="connsiteY26" fmla="*/ 1188859 h 2463799"/>
              <a:gd name="connsiteX27" fmla="*/ 675265 w 3676129"/>
              <a:gd name="connsiteY27" fmla="*/ 1087250 h 2463799"/>
              <a:gd name="connsiteX28" fmla="*/ 22259 w 3676129"/>
              <a:gd name="connsiteY28" fmla="*/ 174462 h 2463799"/>
              <a:gd name="connsiteX29" fmla="*/ 1155372 w 3676129"/>
              <a:gd name="connsiteY29" fmla="*/ 133290 h 2463799"/>
              <a:gd name="connsiteX0" fmla="*/ 1155372 w 3676129"/>
              <a:gd name="connsiteY0" fmla="*/ 133290 h 2463799"/>
              <a:gd name="connsiteX1" fmla="*/ 1257561 w 3676129"/>
              <a:gd name="connsiteY1" fmla="*/ 193464 h 2463799"/>
              <a:gd name="connsiteX2" fmla="*/ 1279007 w 3676129"/>
              <a:gd name="connsiteY2" fmla="*/ 209500 h 2463799"/>
              <a:gd name="connsiteX3" fmla="*/ 1279395 w 3676129"/>
              <a:gd name="connsiteY3" fmla="*/ 209587 h 2463799"/>
              <a:gd name="connsiteX4" fmla="*/ 2553092 w 3676129"/>
              <a:gd name="connsiteY4" fmla="*/ 1090089 h 2463799"/>
              <a:gd name="connsiteX5" fmla="*/ 3059302 w 3676129"/>
              <a:gd name="connsiteY5" fmla="*/ 1568470 h 2463799"/>
              <a:gd name="connsiteX6" fmla="*/ 3250284 w 3676129"/>
              <a:gd name="connsiteY6" fmla="*/ 1770828 h 2463799"/>
              <a:gd name="connsiteX7" fmla="*/ 3395339 w 3676129"/>
              <a:gd name="connsiteY7" fmla="*/ 1922101 h 2463799"/>
              <a:gd name="connsiteX8" fmla="*/ 3660233 w 3676129"/>
              <a:gd name="connsiteY8" fmla="*/ 2346808 h 2463799"/>
              <a:gd name="connsiteX9" fmla="*/ 3634139 w 3676129"/>
              <a:gd name="connsiteY9" fmla="*/ 2381940 h 2463799"/>
              <a:gd name="connsiteX10" fmla="*/ 3631812 w 3676129"/>
              <a:gd name="connsiteY10" fmla="*/ 2395404 h 2463799"/>
              <a:gd name="connsiteX11" fmla="*/ 3605698 w 3676129"/>
              <a:gd name="connsiteY11" fmla="*/ 2407377 h 2463799"/>
              <a:gd name="connsiteX12" fmla="*/ 3572511 w 3676129"/>
              <a:gd name="connsiteY12" fmla="*/ 2437059 h 2463799"/>
              <a:gd name="connsiteX13" fmla="*/ 3050604 w 3676129"/>
              <a:gd name="connsiteY13" fmla="*/ 2364363 h 2463799"/>
              <a:gd name="connsiteX14" fmla="*/ 2681266 w 3676129"/>
              <a:gd name="connsiteY14" fmla="*/ 1988515 h 2463799"/>
              <a:gd name="connsiteX15" fmla="*/ 2638999 w 3676129"/>
              <a:gd name="connsiteY15" fmla="*/ 1880972 h 2463799"/>
              <a:gd name="connsiteX16" fmla="*/ 2445831 w 3676129"/>
              <a:gd name="connsiteY16" fmla="*/ 1727123 h 2463799"/>
              <a:gd name="connsiteX17" fmla="*/ 2187925 w 3676129"/>
              <a:gd name="connsiteY17" fmla="*/ 1510715 h 2463799"/>
              <a:gd name="connsiteX18" fmla="*/ 2031556 w 3676129"/>
              <a:gd name="connsiteY18" fmla="*/ 1381556 h 2463799"/>
              <a:gd name="connsiteX19" fmla="*/ 1965247 w 3676129"/>
              <a:gd name="connsiteY19" fmla="*/ 1366461 h 2463799"/>
              <a:gd name="connsiteX20" fmla="*/ 1772684 w 3676129"/>
              <a:gd name="connsiteY20" fmla="*/ 1371677 h 2463799"/>
              <a:gd name="connsiteX21" fmla="*/ 1723127 w 3676129"/>
              <a:gd name="connsiteY21" fmla="*/ 1378913 h 2463799"/>
              <a:gd name="connsiteX22" fmla="*/ 1698343 w 3676129"/>
              <a:gd name="connsiteY22" fmla="*/ 1391713 h 2463799"/>
              <a:gd name="connsiteX23" fmla="*/ 1236585 w 3676129"/>
              <a:gd name="connsiteY23" fmla="*/ 1475691 h 2463799"/>
              <a:gd name="connsiteX24" fmla="*/ 1004936 w 3676129"/>
              <a:gd name="connsiteY24" fmla="*/ 1236019 h 2463799"/>
              <a:gd name="connsiteX25" fmla="*/ 988559 w 3676129"/>
              <a:gd name="connsiteY25" fmla="*/ 1210970 h 2463799"/>
              <a:gd name="connsiteX26" fmla="*/ 943293 w 3676129"/>
              <a:gd name="connsiteY26" fmla="*/ 1188859 h 2463799"/>
              <a:gd name="connsiteX27" fmla="*/ 675265 w 3676129"/>
              <a:gd name="connsiteY27" fmla="*/ 1087250 h 2463799"/>
              <a:gd name="connsiteX28" fmla="*/ 22259 w 3676129"/>
              <a:gd name="connsiteY28" fmla="*/ 174462 h 2463799"/>
              <a:gd name="connsiteX29" fmla="*/ 1155372 w 3676129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88559 w 3671272"/>
              <a:gd name="connsiteY25" fmla="*/ 1210970 h 2463799"/>
              <a:gd name="connsiteX26" fmla="*/ 943293 w 3671272"/>
              <a:gd name="connsiteY26" fmla="*/ 1188859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88559 w 3671272"/>
              <a:gd name="connsiteY25" fmla="*/ 1210970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88559 w 3671272"/>
              <a:gd name="connsiteY25" fmla="*/ 1210970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4936 w 3671272"/>
              <a:gd name="connsiteY24" fmla="*/ 123601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998528 w 3671272"/>
              <a:gd name="connsiteY24" fmla="*/ 1243456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36585 w 3671272"/>
              <a:gd name="connsiteY23" fmla="*/ 1475691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44051 w 3671272"/>
              <a:gd name="connsiteY23" fmla="*/ 1471450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  <a:gd name="connsiteX0" fmla="*/ 1155372 w 3671272"/>
              <a:gd name="connsiteY0" fmla="*/ 133290 h 2463799"/>
              <a:gd name="connsiteX1" fmla="*/ 1257561 w 3671272"/>
              <a:gd name="connsiteY1" fmla="*/ 193464 h 2463799"/>
              <a:gd name="connsiteX2" fmla="*/ 1279007 w 3671272"/>
              <a:gd name="connsiteY2" fmla="*/ 209500 h 2463799"/>
              <a:gd name="connsiteX3" fmla="*/ 1279395 w 3671272"/>
              <a:gd name="connsiteY3" fmla="*/ 209587 h 2463799"/>
              <a:gd name="connsiteX4" fmla="*/ 2553092 w 3671272"/>
              <a:gd name="connsiteY4" fmla="*/ 1090089 h 2463799"/>
              <a:gd name="connsiteX5" fmla="*/ 3059302 w 3671272"/>
              <a:gd name="connsiteY5" fmla="*/ 1568470 h 2463799"/>
              <a:gd name="connsiteX6" fmla="*/ 3250284 w 3671272"/>
              <a:gd name="connsiteY6" fmla="*/ 1770828 h 2463799"/>
              <a:gd name="connsiteX7" fmla="*/ 3314595 w 3671272"/>
              <a:gd name="connsiteY7" fmla="*/ 1849474 h 2463799"/>
              <a:gd name="connsiteX8" fmla="*/ 3660233 w 3671272"/>
              <a:gd name="connsiteY8" fmla="*/ 2346808 h 2463799"/>
              <a:gd name="connsiteX9" fmla="*/ 3634139 w 3671272"/>
              <a:gd name="connsiteY9" fmla="*/ 2381940 h 2463799"/>
              <a:gd name="connsiteX10" fmla="*/ 3631812 w 3671272"/>
              <a:gd name="connsiteY10" fmla="*/ 2395404 h 2463799"/>
              <a:gd name="connsiteX11" fmla="*/ 3605698 w 3671272"/>
              <a:gd name="connsiteY11" fmla="*/ 2407377 h 2463799"/>
              <a:gd name="connsiteX12" fmla="*/ 3572511 w 3671272"/>
              <a:gd name="connsiteY12" fmla="*/ 2437059 h 2463799"/>
              <a:gd name="connsiteX13" fmla="*/ 3050604 w 3671272"/>
              <a:gd name="connsiteY13" fmla="*/ 2364363 h 2463799"/>
              <a:gd name="connsiteX14" fmla="*/ 2681266 w 3671272"/>
              <a:gd name="connsiteY14" fmla="*/ 1988515 h 2463799"/>
              <a:gd name="connsiteX15" fmla="*/ 2638999 w 3671272"/>
              <a:gd name="connsiteY15" fmla="*/ 1880972 h 2463799"/>
              <a:gd name="connsiteX16" fmla="*/ 2445831 w 3671272"/>
              <a:gd name="connsiteY16" fmla="*/ 1727123 h 2463799"/>
              <a:gd name="connsiteX17" fmla="*/ 2187925 w 3671272"/>
              <a:gd name="connsiteY17" fmla="*/ 1510715 h 2463799"/>
              <a:gd name="connsiteX18" fmla="*/ 2031556 w 3671272"/>
              <a:gd name="connsiteY18" fmla="*/ 1381556 h 2463799"/>
              <a:gd name="connsiteX19" fmla="*/ 1965247 w 3671272"/>
              <a:gd name="connsiteY19" fmla="*/ 1366461 h 2463799"/>
              <a:gd name="connsiteX20" fmla="*/ 1772684 w 3671272"/>
              <a:gd name="connsiteY20" fmla="*/ 1371677 h 2463799"/>
              <a:gd name="connsiteX21" fmla="*/ 1723127 w 3671272"/>
              <a:gd name="connsiteY21" fmla="*/ 1378913 h 2463799"/>
              <a:gd name="connsiteX22" fmla="*/ 1698343 w 3671272"/>
              <a:gd name="connsiteY22" fmla="*/ 1391713 h 2463799"/>
              <a:gd name="connsiteX23" fmla="*/ 1244051 w 3671272"/>
              <a:gd name="connsiteY23" fmla="*/ 1471450 h 2463799"/>
              <a:gd name="connsiteX24" fmla="*/ 1009163 w 3671272"/>
              <a:gd name="connsiteY24" fmla="*/ 1248809 h 2463799"/>
              <a:gd name="connsiteX25" fmla="*/ 979995 w 3671272"/>
              <a:gd name="connsiteY25" fmla="*/ 1227987 h 2463799"/>
              <a:gd name="connsiteX26" fmla="*/ 930475 w 3671272"/>
              <a:gd name="connsiteY26" fmla="*/ 1203733 h 2463799"/>
              <a:gd name="connsiteX27" fmla="*/ 675265 w 3671272"/>
              <a:gd name="connsiteY27" fmla="*/ 1087250 h 2463799"/>
              <a:gd name="connsiteX28" fmla="*/ 22259 w 3671272"/>
              <a:gd name="connsiteY28" fmla="*/ 174462 h 2463799"/>
              <a:gd name="connsiteX29" fmla="*/ 1155372 w 3671272"/>
              <a:gd name="connsiteY29" fmla="*/ 133290 h 2463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671272" h="2463799">
                <a:moveTo>
                  <a:pt x="1155372" y="133290"/>
                </a:moveTo>
                <a:cubicBezTo>
                  <a:pt x="1187633" y="149277"/>
                  <a:pt x="1222039" y="169600"/>
                  <a:pt x="1257561" y="193464"/>
                </a:cubicBezTo>
                <a:lnTo>
                  <a:pt x="1279007" y="209500"/>
                </a:lnTo>
                <a:lnTo>
                  <a:pt x="1279395" y="209587"/>
                </a:lnTo>
                <a:cubicBezTo>
                  <a:pt x="1536403" y="300333"/>
                  <a:pt x="2256441" y="863608"/>
                  <a:pt x="2553092" y="1090089"/>
                </a:cubicBezTo>
                <a:cubicBezTo>
                  <a:pt x="2849743" y="1316570"/>
                  <a:pt x="2877684" y="1371030"/>
                  <a:pt x="3059302" y="1568470"/>
                </a:cubicBezTo>
                <a:lnTo>
                  <a:pt x="3250284" y="1770828"/>
                </a:lnTo>
                <a:lnTo>
                  <a:pt x="3314595" y="1849474"/>
                </a:lnTo>
                <a:cubicBezTo>
                  <a:pt x="3523330" y="1983529"/>
                  <a:pt x="3720592" y="2226876"/>
                  <a:pt x="3660233" y="2346808"/>
                </a:cubicBezTo>
                <a:lnTo>
                  <a:pt x="3634139" y="2381940"/>
                </a:lnTo>
                <a:lnTo>
                  <a:pt x="3631812" y="2395404"/>
                </a:lnTo>
                <a:lnTo>
                  <a:pt x="3605698" y="2407377"/>
                </a:lnTo>
                <a:lnTo>
                  <a:pt x="3572511" y="2437059"/>
                </a:lnTo>
                <a:cubicBezTo>
                  <a:pt x="3454263" y="2489184"/>
                  <a:pt x="3250929" y="2465182"/>
                  <a:pt x="3050604" y="2364363"/>
                </a:cubicBezTo>
                <a:cubicBezTo>
                  <a:pt x="2850278" y="2263544"/>
                  <a:pt x="2709856" y="2114540"/>
                  <a:pt x="2681266" y="1988515"/>
                </a:cubicBezTo>
                <a:lnTo>
                  <a:pt x="2638999" y="1880972"/>
                </a:lnTo>
                <a:lnTo>
                  <a:pt x="2445831" y="1727123"/>
                </a:lnTo>
                <a:cubicBezTo>
                  <a:pt x="2361291" y="1658643"/>
                  <a:pt x="2275000" y="1586309"/>
                  <a:pt x="2187925" y="1510715"/>
                </a:cubicBezTo>
                <a:lnTo>
                  <a:pt x="2031556" y="1381556"/>
                </a:lnTo>
                <a:cubicBezTo>
                  <a:pt x="2022568" y="1384013"/>
                  <a:pt x="1974235" y="1364004"/>
                  <a:pt x="1965247" y="1366461"/>
                </a:cubicBezTo>
                <a:cubicBezTo>
                  <a:pt x="1892302" y="1343238"/>
                  <a:pt x="1845910" y="1371677"/>
                  <a:pt x="1772684" y="1371677"/>
                </a:cubicBezTo>
                <a:lnTo>
                  <a:pt x="1723127" y="1378913"/>
                </a:lnTo>
                <a:cubicBezTo>
                  <a:pt x="1723012" y="1389946"/>
                  <a:pt x="1698458" y="1380680"/>
                  <a:pt x="1698343" y="1391713"/>
                </a:cubicBezTo>
                <a:cubicBezTo>
                  <a:pt x="1563146" y="1527922"/>
                  <a:pt x="1356772" y="1499522"/>
                  <a:pt x="1244051" y="1471450"/>
                </a:cubicBezTo>
                <a:cubicBezTo>
                  <a:pt x="1131330" y="1443378"/>
                  <a:pt x="1092809" y="1345538"/>
                  <a:pt x="1009163" y="1248809"/>
                </a:cubicBezTo>
                <a:lnTo>
                  <a:pt x="979995" y="1227987"/>
                </a:lnTo>
                <a:lnTo>
                  <a:pt x="930475" y="1203733"/>
                </a:lnTo>
                <a:cubicBezTo>
                  <a:pt x="817007" y="1157818"/>
                  <a:pt x="758222" y="1128361"/>
                  <a:pt x="675265" y="1087250"/>
                </a:cubicBezTo>
                <a:cubicBezTo>
                  <a:pt x="380307" y="941079"/>
                  <a:pt x="-110319" y="437891"/>
                  <a:pt x="22259" y="174462"/>
                </a:cubicBezTo>
                <a:cubicBezTo>
                  <a:pt x="154837" y="-88967"/>
                  <a:pt x="860414" y="-12881"/>
                  <a:pt x="1155372" y="13329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43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E1DA1007-B744-41BE-9D40-C9E9D5415C20}"/>
              </a:ext>
            </a:extLst>
          </p:cNvPr>
          <p:cNvSpPr/>
          <p:nvPr/>
        </p:nvSpPr>
        <p:spPr>
          <a:xfrm>
            <a:off x="3192780" y="288834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F6F5E1E7-EBC1-41EE-819A-77F8D4490F22}"/>
              </a:ext>
            </a:extLst>
          </p:cNvPr>
          <p:cNvSpPr/>
          <p:nvPr/>
        </p:nvSpPr>
        <p:spPr>
          <a:xfrm>
            <a:off x="2621280" y="2811417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6D4E22DF-25C2-485A-A677-526A43BB39D1}"/>
              </a:ext>
            </a:extLst>
          </p:cNvPr>
          <p:cNvSpPr/>
          <p:nvPr/>
        </p:nvSpPr>
        <p:spPr>
          <a:xfrm>
            <a:off x="1767840" y="2476500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E4E0CCF9-AF4C-4A6E-859A-1C789B387FBE}"/>
              </a:ext>
            </a:extLst>
          </p:cNvPr>
          <p:cNvSpPr/>
          <p:nvPr/>
        </p:nvSpPr>
        <p:spPr>
          <a:xfrm>
            <a:off x="3192780" y="228636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lcím 2">
            <a:extLst>
              <a:ext uri="{FF2B5EF4-FFF2-40B4-BE49-F238E27FC236}">
                <a16:creationId xmlns:a16="http://schemas.microsoft.com/office/drawing/2014/main" id="{E23E94D3-4ED6-44EA-A12D-911045E27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9935" y="247648"/>
            <a:ext cx="8192065" cy="610773"/>
          </a:xfrm>
        </p:spPr>
        <p:txBody>
          <a:bodyPr>
            <a:noAutofit/>
          </a:bodyPr>
          <a:lstStyle/>
          <a:p>
            <a:r>
              <a:rPr lang="hu-HU" sz="2800" dirty="0"/>
              <a:t>Elkészült és jövőben tervezett energetikai beruházások.</a:t>
            </a:r>
          </a:p>
        </p:txBody>
      </p:sp>
      <p:sp>
        <p:nvSpPr>
          <p:cNvPr id="22" name="Nyíl: jobbra mutató 21">
            <a:extLst>
              <a:ext uri="{FF2B5EF4-FFF2-40B4-BE49-F238E27FC236}">
                <a16:creationId xmlns:a16="http://schemas.microsoft.com/office/drawing/2014/main" id="{59DD9D60-E3B0-48DB-B1A7-437D81C0513F}"/>
              </a:ext>
            </a:extLst>
          </p:cNvPr>
          <p:cNvSpPr/>
          <p:nvPr/>
        </p:nvSpPr>
        <p:spPr>
          <a:xfrm>
            <a:off x="4978829" y="926235"/>
            <a:ext cx="672483" cy="292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675088BC-0FEA-4455-B3C0-9B6BBD8C9161}"/>
              </a:ext>
            </a:extLst>
          </p:cNvPr>
          <p:cNvSpPr/>
          <p:nvPr/>
        </p:nvSpPr>
        <p:spPr>
          <a:xfrm>
            <a:off x="5352231" y="2830247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Nyíl: szalag, lefelé mutató 19">
            <a:extLst>
              <a:ext uri="{FF2B5EF4-FFF2-40B4-BE49-F238E27FC236}">
                <a16:creationId xmlns:a16="http://schemas.microsoft.com/office/drawing/2014/main" id="{401CDEA1-9D17-453D-B248-F91E3AAA2BE0}"/>
              </a:ext>
            </a:extLst>
          </p:cNvPr>
          <p:cNvSpPr/>
          <p:nvPr/>
        </p:nvSpPr>
        <p:spPr>
          <a:xfrm rot="8938345">
            <a:off x="3099502" y="3252463"/>
            <a:ext cx="521834" cy="46427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4" name="Nyíl: szalag, lefelé mutató 23">
            <a:extLst>
              <a:ext uri="{FF2B5EF4-FFF2-40B4-BE49-F238E27FC236}">
                <a16:creationId xmlns:a16="http://schemas.microsoft.com/office/drawing/2014/main" id="{ED2E6FD3-C112-4507-8927-0EA079AEC1BB}"/>
              </a:ext>
            </a:extLst>
          </p:cNvPr>
          <p:cNvSpPr/>
          <p:nvPr/>
        </p:nvSpPr>
        <p:spPr>
          <a:xfrm rot="15002441">
            <a:off x="506608" y="2078236"/>
            <a:ext cx="2476784" cy="96506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5" name="Ellipszis 24">
            <a:extLst>
              <a:ext uri="{FF2B5EF4-FFF2-40B4-BE49-F238E27FC236}">
                <a16:creationId xmlns:a16="http://schemas.microsoft.com/office/drawing/2014/main" id="{44737385-771A-4C9C-9EA3-59FBFC76F96F}"/>
              </a:ext>
            </a:extLst>
          </p:cNvPr>
          <p:cNvSpPr/>
          <p:nvPr/>
        </p:nvSpPr>
        <p:spPr>
          <a:xfrm>
            <a:off x="2136140" y="1244600"/>
            <a:ext cx="167640" cy="1901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Ellipszis 22">
            <a:extLst>
              <a:ext uri="{FF2B5EF4-FFF2-40B4-BE49-F238E27FC236}">
                <a16:creationId xmlns:a16="http://schemas.microsoft.com/office/drawing/2014/main" id="{E46DFC5C-6543-40D1-A12B-AAD32682C97F}"/>
              </a:ext>
            </a:extLst>
          </p:cNvPr>
          <p:cNvSpPr/>
          <p:nvPr/>
        </p:nvSpPr>
        <p:spPr>
          <a:xfrm>
            <a:off x="1863815" y="926235"/>
            <a:ext cx="757465" cy="779879"/>
          </a:xfrm>
          <a:prstGeom prst="ellipse">
            <a:avLst/>
          </a:prstGeom>
          <a:solidFill>
            <a:schemeClr val="bg2">
              <a:lumMod val="75000"/>
              <a:alpha val="54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Ellipszis 26">
            <a:extLst>
              <a:ext uri="{FF2B5EF4-FFF2-40B4-BE49-F238E27FC236}">
                <a16:creationId xmlns:a16="http://schemas.microsoft.com/office/drawing/2014/main" id="{B2715D9F-10AE-435E-B971-3C1BE1A0F1EB}"/>
              </a:ext>
            </a:extLst>
          </p:cNvPr>
          <p:cNvSpPr/>
          <p:nvPr/>
        </p:nvSpPr>
        <p:spPr>
          <a:xfrm>
            <a:off x="3764280" y="2812505"/>
            <a:ext cx="167640" cy="1901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Nyíl: szalag, felfelé mutató 27">
            <a:extLst>
              <a:ext uri="{FF2B5EF4-FFF2-40B4-BE49-F238E27FC236}">
                <a16:creationId xmlns:a16="http://schemas.microsoft.com/office/drawing/2014/main" id="{7E17F71F-F408-48D8-84F8-4CD8D73DA681}"/>
              </a:ext>
            </a:extLst>
          </p:cNvPr>
          <p:cNvSpPr/>
          <p:nvPr/>
        </p:nvSpPr>
        <p:spPr>
          <a:xfrm rot="21371670">
            <a:off x="2888889" y="3466852"/>
            <a:ext cx="1331798" cy="66205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9" name="Alcím 2">
            <a:extLst>
              <a:ext uri="{FF2B5EF4-FFF2-40B4-BE49-F238E27FC236}">
                <a16:creationId xmlns:a16="http://schemas.microsoft.com/office/drawing/2014/main" id="{8F5244AD-1D1F-421C-9D45-BD67ED8F5759}"/>
              </a:ext>
            </a:extLst>
          </p:cNvPr>
          <p:cNvSpPr txBox="1">
            <a:spLocks/>
          </p:cNvSpPr>
          <p:nvPr/>
        </p:nvSpPr>
        <p:spPr>
          <a:xfrm>
            <a:off x="5533966" y="842107"/>
            <a:ext cx="6811265" cy="779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700" dirty="0"/>
              <a:t>Vasúti járműjavító termálvizes fűtési rendszer</a:t>
            </a:r>
          </a:p>
        </p:txBody>
      </p:sp>
      <p:sp>
        <p:nvSpPr>
          <p:cNvPr id="30" name="Alcím 2">
            <a:extLst>
              <a:ext uri="{FF2B5EF4-FFF2-40B4-BE49-F238E27FC236}">
                <a16:creationId xmlns:a16="http://schemas.microsoft.com/office/drawing/2014/main" id="{07E50EB4-BEDD-46FB-8265-04A2097F2520}"/>
              </a:ext>
            </a:extLst>
          </p:cNvPr>
          <p:cNvSpPr txBox="1">
            <a:spLocks/>
          </p:cNvSpPr>
          <p:nvPr/>
        </p:nvSpPr>
        <p:spPr>
          <a:xfrm>
            <a:off x="6096000" y="1508213"/>
            <a:ext cx="3685862" cy="566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700" dirty="0"/>
              <a:t>Opcionális lehetőségek:</a:t>
            </a:r>
          </a:p>
        </p:txBody>
      </p:sp>
      <p:sp>
        <p:nvSpPr>
          <p:cNvPr id="31" name="Alcím 2">
            <a:extLst>
              <a:ext uri="{FF2B5EF4-FFF2-40B4-BE49-F238E27FC236}">
                <a16:creationId xmlns:a16="http://schemas.microsoft.com/office/drawing/2014/main" id="{F5D16C0D-0315-446C-82BA-7FDB691D1EF8}"/>
              </a:ext>
            </a:extLst>
          </p:cNvPr>
          <p:cNvSpPr txBox="1">
            <a:spLocks/>
          </p:cNvSpPr>
          <p:nvPr/>
        </p:nvSpPr>
        <p:spPr>
          <a:xfrm>
            <a:off x="6990057" y="2035799"/>
            <a:ext cx="4564420" cy="1895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sz="2700" dirty="0"/>
              <a:t>Lehetőség a BKV Metró telephely bekapcsolására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sz="2700" dirty="0"/>
              <a:t>Együttműködés a városi távfűtéssel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hu-HU" sz="2700" dirty="0"/>
          </a:p>
        </p:txBody>
      </p:sp>
      <p:sp>
        <p:nvSpPr>
          <p:cNvPr id="33" name="Ellipszis 32">
            <a:extLst>
              <a:ext uri="{FF2B5EF4-FFF2-40B4-BE49-F238E27FC236}">
                <a16:creationId xmlns:a16="http://schemas.microsoft.com/office/drawing/2014/main" id="{0F59C46D-0B41-47C6-A8BC-D0F9CC3AD3C9}"/>
              </a:ext>
            </a:extLst>
          </p:cNvPr>
          <p:cNvSpPr/>
          <p:nvPr/>
        </p:nvSpPr>
        <p:spPr>
          <a:xfrm>
            <a:off x="4294043" y="2852928"/>
            <a:ext cx="635965" cy="629044"/>
          </a:xfrm>
          <a:prstGeom prst="ellipse">
            <a:avLst/>
          </a:prstGeom>
          <a:solidFill>
            <a:schemeClr val="accent2">
              <a:lumMod val="60000"/>
              <a:lumOff val="40000"/>
              <a:alpha val="59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Ellipszis 31">
            <a:extLst>
              <a:ext uri="{FF2B5EF4-FFF2-40B4-BE49-F238E27FC236}">
                <a16:creationId xmlns:a16="http://schemas.microsoft.com/office/drawing/2014/main" id="{6EADCBE0-AD1B-4418-9E2A-8CFE72766919}"/>
              </a:ext>
            </a:extLst>
          </p:cNvPr>
          <p:cNvSpPr/>
          <p:nvPr/>
        </p:nvSpPr>
        <p:spPr>
          <a:xfrm>
            <a:off x="4483164" y="2998999"/>
            <a:ext cx="167640" cy="19013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Nyíl: szalag, felfelé mutató 33">
            <a:extLst>
              <a:ext uri="{FF2B5EF4-FFF2-40B4-BE49-F238E27FC236}">
                <a16:creationId xmlns:a16="http://schemas.microsoft.com/office/drawing/2014/main" id="{AB80ACCB-4B43-4AC0-B430-454F70609E4B}"/>
              </a:ext>
            </a:extLst>
          </p:cNvPr>
          <p:cNvSpPr/>
          <p:nvPr/>
        </p:nvSpPr>
        <p:spPr>
          <a:xfrm rot="11785709" flipH="1">
            <a:off x="4052335" y="2311908"/>
            <a:ext cx="802286" cy="47351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36" name="Ellipszis 35">
            <a:extLst>
              <a:ext uri="{FF2B5EF4-FFF2-40B4-BE49-F238E27FC236}">
                <a16:creationId xmlns:a16="http://schemas.microsoft.com/office/drawing/2014/main" id="{63FFDEFB-997E-491A-B8ED-4A743BF59425}"/>
              </a:ext>
            </a:extLst>
          </p:cNvPr>
          <p:cNvSpPr/>
          <p:nvPr/>
        </p:nvSpPr>
        <p:spPr>
          <a:xfrm>
            <a:off x="2724454" y="958871"/>
            <a:ext cx="635965" cy="629044"/>
          </a:xfrm>
          <a:prstGeom prst="ellipse">
            <a:avLst/>
          </a:prstGeom>
          <a:solidFill>
            <a:srgbClr val="A828AB">
              <a:alpha val="58824"/>
            </a:srgb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Ellipszis 34">
            <a:extLst>
              <a:ext uri="{FF2B5EF4-FFF2-40B4-BE49-F238E27FC236}">
                <a16:creationId xmlns:a16="http://schemas.microsoft.com/office/drawing/2014/main" id="{9475BF27-BEB3-4791-B558-80550422780F}"/>
              </a:ext>
            </a:extLst>
          </p:cNvPr>
          <p:cNvSpPr/>
          <p:nvPr/>
        </p:nvSpPr>
        <p:spPr>
          <a:xfrm>
            <a:off x="2926079" y="1178253"/>
            <a:ext cx="167640" cy="1901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Ellipszis 20">
            <a:extLst>
              <a:ext uri="{FF2B5EF4-FFF2-40B4-BE49-F238E27FC236}">
                <a16:creationId xmlns:a16="http://schemas.microsoft.com/office/drawing/2014/main" id="{CC37BA36-BF33-4574-A939-FF3A15025BA8}"/>
              </a:ext>
            </a:extLst>
          </p:cNvPr>
          <p:cNvSpPr/>
          <p:nvPr/>
        </p:nvSpPr>
        <p:spPr>
          <a:xfrm>
            <a:off x="2857500" y="3078480"/>
            <a:ext cx="167640" cy="1901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" name="Nyíl: jobbra mutató 3">
            <a:extLst>
              <a:ext uri="{FF2B5EF4-FFF2-40B4-BE49-F238E27FC236}">
                <a16:creationId xmlns:a16="http://schemas.microsoft.com/office/drawing/2014/main" id="{95629E44-E405-4AF1-B55E-6AF4B79F6D4E}"/>
              </a:ext>
            </a:extLst>
          </p:cNvPr>
          <p:cNvSpPr/>
          <p:nvPr/>
        </p:nvSpPr>
        <p:spPr>
          <a:xfrm rot="14445049">
            <a:off x="2837887" y="2005511"/>
            <a:ext cx="1295448" cy="303869"/>
          </a:xfrm>
          <a:prstGeom prst="rightArrow">
            <a:avLst>
              <a:gd name="adj1" fmla="val 50000"/>
              <a:gd name="adj2" fmla="val 724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7" name="Kép 36">
            <a:extLst>
              <a:ext uri="{FF2B5EF4-FFF2-40B4-BE49-F238E27FC236}">
                <a16:creationId xmlns:a16="http://schemas.microsoft.com/office/drawing/2014/main" id="{D8883000-1EF9-4E93-BEE2-1C37B8DBA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9" b="89972" l="9957" r="89900">
                        <a14:foregroundMark x1="61735" y1="13701" x2="61735" y2="13701"/>
                        <a14:foregroundMark x1="62873" y1="14831" x2="62873" y2="14831"/>
                        <a14:foregroundMark x1="63016" y1="4096" x2="63016" y2="4096"/>
                        <a14:foregroundMark x1="64865" y1="4379" x2="64865" y2="4379"/>
                        <a14:foregroundMark x1="64154" y1="7768" x2="64154" y2="7768"/>
                        <a14:foregroundMark x1="62589" y1="7910" x2="62589" y2="7910"/>
                        <a14:foregroundMark x1="63442" y1="10311" x2="63442" y2="10311"/>
                        <a14:foregroundMark x1="65576" y1="8051" x2="65576" y2="8051"/>
                        <a14:backgroundMark x1="64011" y1="30508" x2="64011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627" y="4024358"/>
            <a:ext cx="2238503" cy="225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6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2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uiExpand="1" build="p"/>
      <p:bldP spid="33" grpId="0" animBg="1"/>
      <p:bldP spid="32" grpId="0" animBg="1"/>
      <p:bldP spid="34" grpId="0" animBg="1"/>
      <p:bldP spid="36" grpId="0" animBg="1"/>
      <p:bldP spid="35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81200" y="1474862"/>
            <a:ext cx="8229600" cy="1600770"/>
          </a:xfrm>
        </p:spPr>
        <p:txBody>
          <a:bodyPr/>
          <a:lstStyle/>
          <a:p>
            <a:pPr marL="3175" indent="19050" algn="ctr">
              <a:buNone/>
            </a:pPr>
            <a:r>
              <a:rPr lang="hu-HU" sz="3400" dirty="0"/>
              <a:t>Értékelés a 122/2015. (V. 26.) rendelet,</a:t>
            </a:r>
            <a:br>
              <a:rPr lang="hu-HU" sz="3400" dirty="0"/>
            </a:br>
            <a:r>
              <a:rPr lang="hu-HU" sz="3400" dirty="0"/>
              <a:t> illetve az ISO 50001 EIR tükrében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9728"/>
          </a:xfrm>
        </p:spPr>
        <p:txBody>
          <a:bodyPr/>
          <a:lstStyle/>
          <a:p>
            <a:r>
              <a:rPr lang="hu-HU" sz="2400" dirty="0"/>
              <a:t>Szerkezeti felépítés az energiahatékonysági intézkedések végrehajtásához</a:t>
            </a:r>
          </a:p>
        </p:txBody>
      </p:sp>
      <p:sp>
        <p:nvSpPr>
          <p:cNvPr id="8" name="Szövegdoboz 7">
            <a:hlinkClick r:id="rId3" action="ppaction://hlinksldjump"/>
          </p:cNvPr>
          <p:cNvSpPr txBox="1"/>
          <p:nvPr/>
        </p:nvSpPr>
        <p:spPr>
          <a:xfrm>
            <a:off x="2819400" y="971549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dirty="0">
              <a:solidFill>
                <a:prstClr val="black"/>
              </a:solidFill>
              <a:latin typeface="Arial" pitchFamily="34" charset="0"/>
            </a:endParaRPr>
          </a:p>
        </p:txBody>
      </p:sp>
      <p:graphicFrame>
        <p:nvGraphicFramePr>
          <p:cNvPr id="54280" name="Object 8">
            <a:hlinkClick r:id="rId3" action="ppaction://hlinksldjump"/>
          </p:cNvPr>
          <p:cNvGraphicFramePr>
            <a:graphicFrameLocks noChangeAspect="1"/>
          </p:cNvGraphicFramePr>
          <p:nvPr/>
        </p:nvGraphicFramePr>
        <p:xfrm>
          <a:off x="2647028" y="1192731"/>
          <a:ext cx="1277937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Visio" r:id="rId4" imgW="1277910" imgH="580126" progId="Visio.Drawing.11">
                  <p:link updateAutomatic="1"/>
                </p:oleObj>
              </mc:Choice>
              <mc:Fallback>
                <p:oleObj name="Visio" r:id="rId4" imgW="1277910" imgH="580126" progId="Visio.Drawing.11">
                  <p:link updateAutomatic="1"/>
                  <p:pic>
                    <p:nvPicPr>
                      <p:cNvPr id="54280" name="Object 8">
                        <a:hlinkClick r:id="" action="ppaction://noaction"/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7028" y="1192731"/>
                        <a:ext cx="1277937" cy="57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282" name="Picture 1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60300" y="1150975"/>
            <a:ext cx="12668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4285" name="Object 13"/>
          <p:cNvGraphicFramePr>
            <a:graphicFrameLocks noChangeAspect="1"/>
          </p:cNvGraphicFramePr>
          <p:nvPr/>
        </p:nvGraphicFramePr>
        <p:xfrm>
          <a:off x="2682559" y="4955859"/>
          <a:ext cx="1277937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Visio" r:id="rId7" imgW="1277910" imgH="580126" progId="Visio.Drawing.11">
                  <p:link updateAutomatic="1"/>
                </p:oleObj>
              </mc:Choice>
              <mc:Fallback>
                <p:oleObj name="Visio" r:id="rId7" imgW="1277910" imgH="580126" progId="Visio.Drawing.11">
                  <p:link updateAutomatic="1"/>
                  <p:pic>
                    <p:nvPicPr>
                      <p:cNvPr id="54285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2559" y="4955859"/>
                        <a:ext cx="1277937" cy="57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287" name="Picture 1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7625" y="6095268"/>
            <a:ext cx="63912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9" name="Picture 1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02675" y="5296432"/>
            <a:ext cx="18764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6" name="Picture 14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99959" y="1481314"/>
            <a:ext cx="188595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98900" y="2233614"/>
            <a:ext cx="45910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8" name="Picture 16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4689" y="1381126"/>
            <a:ext cx="809625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04945" y="1133477"/>
            <a:ext cx="1257300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4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4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4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4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439816" y="5097958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prstClr val="black"/>
                </a:solidFill>
                <a:latin typeface="Arial" pitchFamily="34" charset="0"/>
              </a:rPr>
              <a:t>Mérésekre alapozott ismeretek megszerzése és ezek </a:t>
            </a:r>
            <a:r>
              <a:rPr lang="hu-HU" dirty="0" err="1">
                <a:solidFill>
                  <a:prstClr val="black"/>
                </a:solidFill>
                <a:latin typeface="Arial" pitchFamily="34" charset="0"/>
              </a:rPr>
              <a:t>nyomonkövetése</a:t>
            </a:r>
            <a:endParaRPr lang="hu-HU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3" name="Szabadkézi sokszög 22"/>
          <p:cNvSpPr/>
          <p:nvPr/>
        </p:nvSpPr>
        <p:spPr>
          <a:xfrm>
            <a:off x="4236033" y="2325804"/>
            <a:ext cx="2078150" cy="2078150"/>
          </a:xfrm>
          <a:custGeom>
            <a:avLst/>
            <a:gdLst>
              <a:gd name="connsiteX0" fmla="*/ 0 w 2078150"/>
              <a:gd name="connsiteY0" fmla="*/ 1039075 h 2078150"/>
              <a:gd name="connsiteX1" fmla="*/ 304339 w 2078150"/>
              <a:gd name="connsiteY1" fmla="*/ 304338 h 2078150"/>
              <a:gd name="connsiteX2" fmla="*/ 1039077 w 2078150"/>
              <a:gd name="connsiteY2" fmla="*/ 1 h 2078150"/>
              <a:gd name="connsiteX3" fmla="*/ 1773814 w 2078150"/>
              <a:gd name="connsiteY3" fmla="*/ 304340 h 2078150"/>
              <a:gd name="connsiteX4" fmla="*/ 2078151 w 2078150"/>
              <a:gd name="connsiteY4" fmla="*/ 1039078 h 2078150"/>
              <a:gd name="connsiteX5" fmla="*/ 1773813 w 2078150"/>
              <a:gd name="connsiteY5" fmla="*/ 1773815 h 2078150"/>
              <a:gd name="connsiteX6" fmla="*/ 1039076 w 2078150"/>
              <a:gd name="connsiteY6" fmla="*/ 2078153 h 2078150"/>
              <a:gd name="connsiteX7" fmla="*/ 304339 w 2078150"/>
              <a:gd name="connsiteY7" fmla="*/ 1773814 h 2078150"/>
              <a:gd name="connsiteX8" fmla="*/ 2 w 2078150"/>
              <a:gd name="connsiteY8" fmla="*/ 1039076 h 2078150"/>
              <a:gd name="connsiteX9" fmla="*/ 0 w 2078150"/>
              <a:gd name="connsiteY9" fmla="*/ 1039075 h 207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78150" h="2078150">
                <a:moveTo>
                  <a:pt x="0" y="1039075"/>
                </a:moveTo>
                <a:cubicBezTo>
                  <a:pt x="0" y="763495"/>
                  <a:pt x="109474" y="499202"/>
                  <a:pt x="304339" y="304338"/>
                </a:cubicBezTo>
                <a:cubicBezTo>
                  <a:pt x="499204" y="109474"/>
                  <a:pt x="763497" y="1"/>
                  <a:pt x="1039077" y="1"/>
                </a:cubicBezTo>
                <a:cubicBezTo>
                  <a:pt x="1314657" y="1"/>
                  <a:pt x="1578950" y="109475"/>
                  <a:pt x="1773814" y="304340"/>
                </a:cubicBezTo>
                <a:cubicBezTo>
                  <a:pt x="1968678" y="499205"/>
                  <a:pt x="2078151" y="763498"/>
                  <a:pt x="2078151" y="1039078"/>
                </a:cubicBezTo>
                <a:cubicBezTo>
                  <a:pt x="2078151" y="1314658"/>
                  <a:pt x="1968677" y="1578951"/>
                  <a:pt x="1773813" y="1773815"/>
                </a:cubicBezTo>
                <a:cubicBezTo>
                  <a:pt x="1578949" y="1968679"/>
                  <a:pt x="1314656" y="2078153"/>
                  <a:pt x="1039076" y="2078153"/>
                </a:cubicBezTo>
                <a:cubicBezTo>
                  <a:pt x="763496" y="2078153"/>
                  <a:pt x="499203" y="1968679"/>
                  <a:pt x="304339" y="1773814"/>
                </a:cubicBezTo>
                <a:cubicBezTo>
                  <a:pt x="109475" y="1578949"/>
                  <a:pt x="1" y="1314656"/>
                  <a:pt x="2" y="1039076"/>
                </a:cubicBezTo>
                <a:cubicBezTo>
                  <a:pt x="1" y="1039076"/>
                  <a:pt x="1" y="1039075"/>
                  <a:pt x="0" y="1039075"/>
                </a:cubicBezTo>
                <a:close/>
              </a:path>
            </a:pathLst>
          </a:custGeom>
          <a:solidFill>
            <a:srgbClr val="0070C0">
              <a:alpha val="5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90192" tIns="245059" rIns="589745" bIns="245058" numCol="1" spcCol="1270" anchor="ctr" anchorCtr="0">
            <a:noAutofit/>
          </a:bodyPr>
          <a:lstStyle/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2000" dirty="0" err="1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MSZ</a:t>
            </a:r>
            <a:r>
              <a:rPr lang="hu-HU" sz="20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EN 16247 1-5 </a:t>
            </a:r>
            <a:r>
              <a:rPr lang="hu-HU" sz="2000" dirty="0">
                <a:solidFill>
                  <a:prstClr val="black"/>
                </a:solidFill>
                <a:latin typeface="Calibri"/>
              </a:rPr>
              <a:t>Energetikai audit</a:t>
            </a:r>
          </a:p>
        </p:txBody>
      </p:sp>
      <p:sp>
        <p:nvSpPr>
          <p:cNvPr id="24" name="Szabadkézi sokszög 23"/>
          <p:cNvSpPr/>
          <p:nvPr/>
        </p:nvSpPr>
        <p:spPr>
          <a:xfrm>
            <a:off x="5733799" y="2325804"/>
            <a:ext cx="2078150" cy="2078150"/>
          </a:xfrm>
          <a:custGeom>
            <a:avLst/>
            <a:gdLst>
              <a:gd name="connsiteX0" fmla="*/ 0 w 2078150"/>
              <a:gd name="connsiteY0" fmla="*/ 1039075 h 2078150"/>
              <a:gd name="connsiteX1" fmla="*/ 304339 w 2078150"/>
              <a:gd name="connsiteY1" fmla="*/ 304338 h 2078150"/>
              <a:gd name="connsiteX2" fmla="*/ 1039077 w 2078150"/>
              <a:gd name="connsiteY2" fmla="*/ 1 h 2078150"/>
              <a:gd name="connsiteX3" fmla="*/ 1773814 w 2078150"/>
              <a:gd name="connsiteY3" fmla="*/ 304340 h 2078150"/>
              <a:gd name="connsiteX4" fmla="*/ 2078151 w 2078150"/>
              <a:gd name="connsiteY4" fmla="*/ 1039078 h 2078150"/>
              <a:gd name="connsiteX5" fmla="*/ 1773813 w 2078150"/>
              <a:gd name="connsiteY5" fmla="*/ 1773815 h 2078150"/>
              <a:gd name="connsiteX6" fmla="*/ 1039076 w 2078150"/>
              <a:gd name="connsiteY6" fmla="*/ 2078153 h 2078150"/>
              <a:gd name="connsiteX7" fmla="*/ 304339 w 2078150"/>
              <a:gd name="connsiteY7" fmla="*/ 1773814 h 2078150"/>
              <a:gd name="connsiteX8" fmla="*/ 2 w 2078150"/>
              <a:gd name="connsiteY8" fmla="*/ 1039076 h 2078150"/>
              <a:gd name="connsiteX9" fmla="*/ 0 w 2078150"/>
              <a:gd name="connsiteY9" fmla="*/ 1039075 h 207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78150" h="2078150">
                <a:moveTo>
                  <a:pt x="0" y="1039075"/>
                </a:moveTo>
                <a:cubicBezTo>
                  <a:pt x="0" y="763495"/>
                  <a:pt x="109474" y="499202"/>
                  <a:pt x="304339" y="304338"/>
                </a:cubicBezTo>
                <a:cubicBezTo>
                  <a:pt x="499204" y="109474"/>
                  <a:pt x="763497" y="1"/>
                  <a:pt x="1039077" y="1"/>
                </a:cubicBezTo>
                <a:cubicBezTo>
                  <a:pt x="1314657" y="1"/>
                  <a:pt x="1578950" y="109475"/>
                  <a:pt x="1773814" y="304340"/>
                </a:cubicBezTo>
                <a:cubicBezTo>
                  <a:pt x="1968678" y="499205"/>
                  <a:pt x="2078151" y="763498"/>
                  <a:pt x="2078151" y="1039078"/>
                </a:cubicBezTo>
                <a:cubicBezTo>
                  <a:pt x="2078151" y="1314658"/>
                  <a:pt x="1968677" y="1578951"/>
                  <a:pt x="1773813" y="1773815"/>
                </a:cubicBezTo>
                <a:cubicBezTo>
                  <a:pt x="1578949" y="1968679"/>
                  <a:pt x="1314656" y="2078153"/>
                  <a:pt x="1039076" y="2078153"/>
                </a:cubicBezTo>
                <a:cubicBezTo>
                  <a:pt x="763496" y="2078153"/>
                  <a:pt x="499203" y="1968679"/>
                  <a:pt x="304339" y="1773814"/>
                </a:cubicBezTo>
                <a:cubicBezTo>
                  <a:pt x="109475" y="1578949"/>
                  <a:pt x="1" y="1314656"/>
                  <a:pt x="2" y="1039076"/>
                </a:cubicBezTo>
                <a:cubicBezTo>
                  <a:pt x="1" y="1039076"/>
                  <a:pt x="1" y="1039075"/>
                  <a:pt x="0" y="1039075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89746" tIns="245059" rIns="290191" bIns="245058" numCol="1" spcCol="1270" anchor="ctr" anchorCtr="0">
            <a:noAutofit/>
          </a:bodyPr>
          <a:lstStyle/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2000" dirty="0">
                <a:solidFill>
                  <a:prstClr val="black"/>
                </a:solidFill>
                <a:latin typeface="Calibri"/>
              </a:rPr>
              <a:t>ISO 50001</a:t>
            </a:r>
          </a:p>
          <a:p>
            <a:pPr algn="ctr" defTabSz="889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2000" dirty="0">
                <a:solidFill>
                  <a:prstClr val="black"/>
                </a:solidFill>
                <a:latin typeface="Calibri"/>
              </a:rPr>
              <a:t>EIR</a:t>
            </a:r>
          </a:p>
        </p:txBody>
      </p:sp>
      <p:sp>
        <p:nvSpPr>
          <p:cNvPr id="7" name="Lefelé nyíl 6"/>
          <p:cNvSpPr/>
          <p:nvPr/>
        </p:nvSpPr>
        <p:spPr>
          <a:xfrm>
            <a:off x="5951984" y="3657798"/>
            <a:ext cx="144016" cy="151216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Csoportba foglalás 20"/>
          <p:cNvGrpSpPr/>
          <p:nvPr/>
        </p:nvGrpSpPr>
        <p:grpSpPr>
          <a:xfrm>
            <a:off x="7045569" y="1458651"/>
            <a:ext cx="3586935" cy="2031325"/>
            <a:chOff x="5436096" y="1458650"/>
            <a:chExt cx="3672408" cy="2031325"/>
          </a:xfrm>
        </p:grpSpPr>
        <p:sp>
          <p:nvSpPr>
            <p:cNvPr id="9" name="Szövegdoboz 8"/>
            <p:cNvSpPr txBox="1"/>
            <p:nvPr/>
          </p:nvSpPr>
          <p:spPr>
            <a:xfrm>
              <a:off x="5868144" y="1458650"/>
              <a:ext cx="324036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dirty="0">
                  <a:solidFill>
                    <a:prstClr val="black"/>
                  </a:solidFill>
                  <a:latin typeface="Arial" pitchFamily="34" charset="0"/>
                </a:rPr>
                <a:t>Adminisztratív (</a:t>
              </a:r>
              <a:r>
                <a:rPr lang="hu-HU" sz="1400" dirty="0">
                  <a:solidFill>
                    <a:prstClr val="black"/>
                  </a:solidFill>
                  <a:latin typeface="Arial" pitchFamily="34" charset="0"/>
                </a:rPr>
                <a:t>bürokratikus</a:t>
              </a:r>
              <a:r>
                <a:rPr lang="hu-HU" dirty="0">
                  <a:solidFill>
                    <a:prstClr val="black"/>
                  </a:solidFill>
                  <a:latin typeface="Arial" pitchFamily="34" charset="0"/>
                </a:rPr>
                <a:t>) intézkedések bevezetése az energiahatékonyság növelésére, középpontba helyezve a mérési adatokat, illetve az ezekből levonható következtetéseket</a:t>
              </a:r>
            </a:p>
          </p:txBody>
        </p:sp>
        <p:cxnSp>
          <p:nvCxnSpPr>
            <p:cNvPr id="15" name="Egyenes összekötő 14"/>
            <p:cNvCxnSpPr/>
            <p:nvPr/>
          </p:nvCxnSpPr>
          <p:spPr>
            <a:xfrm flipH="1">
              <a:off x="5940152" y="1772816"/>
              <a:ext cx="2880320" cy="0"/>
            </a:xfrm>
            <a:prstGeom prst="lin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nyíllal 16"/>
            <p:cNvCxnSpPr/>
            <p:nvPr/>
          </p:nvCxnSpPr>
          <p:spPr>
            <a:xfrm flipH="1">
              <a:off x="5436096" y="1772816"/>
              <a:ext cx="504056" cy="936104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Csoportba foglalás 19"/>
          <p:cNvGrpSpPr/>
          <p:nvPr/>
        </p:nvGrpSpPr>
        <p:grpSpPr>
          <a:xfrm>
            <a:off x="1487488" y="1447616"/>
            <a:ext cx="3672408" cy="1754326"/>
            <a:chOff x="-36512" y="1447616"/>
            <a:chExt cx="3672408" cy="1754326"/>
          </a:xfrm>
        </p:grpSpPr>
        <p:sp>
          <p:nvSpPr>
            <p:cNvPr id="8" name="Szövegdoboz 7"/>
            <p:cNvSpPr txBox="1"/>
            <p:nvPr/>
          </p:nvSpPr>
          <p:spPr>
            <a:xfrm>
              <a:off x="-36512" y="1447616"/>
              <a:ext cx="324036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dirty="0">
                  <a:solidFill>
                    <a:prstClr val="black"/>
                  </a:solidFill>
                  <a:latin typeface="Arial" pitchFamily="34" charset="0"/>
                </a:rPr>
                <a:t>Rendszertechnikai ismeretek megszerzése, azok energetikai hatékonyság növelését célzó intézkedésekkel alátámasztott utasításrendszere</a:t>
              </a:r>
            </a:p>
          </p:txBody>
        </p:sp>
        <p:cxnSp>
          <p:nvCxnSpPr>
            <p:cNvPr id="11" name="Egyenes összekötő 10"/>
            <p:cNvCxnSpPr/>
            <p:nvPr/>
          </p:nvCxnSpPr>
          <p:spPr>
            <a:xfrm>
              <a:off x="179512" y="1772816"/>
              <a:ext cx="2880320" cy="0"/>
            </a:xfrm>
            <a:prstGeom prst="lin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nyíllal 12"/>
            <p:cNvCxnSpPr/>
            <p:nvPr/>
          </p:nvCxnSpPr>
          <p:spPr>
            <a:xfrm>
              <a:off x="3059832" y="1772816"/>
              <a:ext cx="576064" cy="936104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Szövegdoboz 15"/>
          <p:cNvSpPr txBox="1"/>
          <p:nvPr/>
        </p:nvSpPr>
        <p:spPr>
          <a:xfrm>
            <a:off x="2100598" y="6061583"/>
            <a:ext cx="7875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b="1" dirty="0">
                <a:solidFill>
                  <a:srgbClr val="FF0000"/>
                </a:solidFill>
                <a:latin typeface="Arial" pitchFamily="34" charset="0"/>
              </a:rPr>
              <a:t>Elvárt követelményként kell kezelni!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b="1" dirty="0">
                <a:solidFill>
                  <a:srgbClr val="9BBB59">
                    <a:lumMod val="50000"/>
                  </a:srgbClr>
                </a:solidFill>
                <a:latin typeface="Arial" pitchFamily="34" charset="0"/>
              </a:rPr>
              <a:t>A gyakorlat ezt nem igazolja!</a:t>
            </a:r>
          </a:p>
        </p:txBody>
      </p:sp>
      <p:grpSp>
        <p:nvGrpSpPr>
          <p:cNvPr id="4" name="Csoportba foglalás 21"/>
          <p:cNvGrpSpPr/>
          <p:nvPr/>
        </p:nvGrpSpPr>
        <p:grpSpPr>
          <a:xfrm>
            <a:off x="1666844" y="1428736"/>
            <a:ext cx="3672408" cy="1261304"/>
            <a:chOff x="-36512" y="1447616"/>
            <a:chExt cx="3672408" cy="1261304"/>
          </a:xfrm>
        </p:grpSpPr>
        <p:sp>
          <p:nvSpPr>
            <p:cNvPr id="25" name="Szövegdoboz 24"/>
            <p:cNvSpPr txBox="1"/>
            <p:nvPr/>
          </p:nvSpPr>
          <p:spPr>
            <a:xfrm>
              <a:off x="-36512" y="1447616"/>
              <a:ext cx="3240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dirty="0">
                  <a:solidFill>
                    <a:prstClr val="black"/>
                  </a:solidFill>
                  <a:latin typeface="Arial" pitchFamily="34" charset="0"/>
                </a:rPr>
                <a:t>Elvárt energetikai minősítési kapcsolat </a:t>
              </a:r>
            </a:p>
          </p:txBody>
        </p:sp>
        <p:cxnSp>
          <p:nvCxnSpPr>
            <p:cNvPr id="26" name="Egyenes összekötő 25"/>
            <p:cNvCxnSpPr/>
            <p:nvPr/>
          </p:nvCxnSpPr>
          <p:spPr>
            <a:xfrm>
              <a:off x="179512" y="1772816"/>
              <a:ext cx="2880320" cy="0"/>
            </a:xfrm>
            <a:prstGeom prst="lin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nyíllal 26"/>
            <p:cNvCxnSpPr/>
            <p:nvPr/>
          </p:nvCxnSpPr>
          <p:spPr>
            <a:xfrm>
              <a:off x="3059832" y="1772816"/>
              <a:ext cx="576064" cy="936104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Cím 1"/>
          <p:cNvSpPr txBox="1">
            <a:spLocks/>
          </p:cNvSpPr>
          <p:nvPr/>
        </p:nvSpPr>
        <p:spPr>
          <a:xfrm>
            <a:off x="2973165" y="175846"/>
            <a:ext cx="5888736" cy="635496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hu-HU" sz="3200" dirty="0" err="1">
                <a:solidFill>
                  <a:prstClr val="black"/>
                </a:solidFill>
                <a:latin typeface="Calibri"/>
              </a:rPr>
              <a:t>MSZ</a:t>
            </a:r>
            <a:r>
              <a:rPr lang="hu-HU" sz="3200" dirty="0">
                <a:solidFill>
                  <a:prstClr val="black"/>
                </a:solidFill>
                <a:latin typeface="Calibri"/>
              </a:rPr>
              <a:t> EN 16247 1-5 és az ISO 50001 </a:t>
            </a:r>
            <a:r>
              <a:rPr lang="hu-HU" sz="3200" dirty="0" err="1">
                <a:solidFill>
                  <a:prstClr val="black"/>
                </a:solidFill>
                <a:latin typeface="Calibri"/>
              </a:rPr>
              <a:t>EIR</a:t>
            </a:r>
            <a:r>
              <a:rPr lang="hu-HU" sz="3200" dirty="0">
                <a:solidFill>
                  <a:prstClr val="black"/>
                </a:solidFill>
                <a:latin typeface="Calibri"/>
              </a:rPr>
              <a:t> kapcsolata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86586E-6 L 0.16945 0.0027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" y="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33 -0.00093 L 0.16667 -0.0009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61 0.00208 L -0.07482 0.0041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" y="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34783E-7 L -0.09254 -4.34783E-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 animBg="1"/>
      <p:bldP spid="23" grpId="1" animBg="1"/>
      <p:bldP spid="23" grpId="2" animBg="1"/>
      <p:bldP spid="24" grpId="0" animBg="1"/>
      <p:bldP spid="24" grpId="1" animBg="1"/>
      <p:bldP spid="7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 txBox="1">
            <a:spLocks/>
          </p:cNvSpPr>
          <p:nvPr/>
        </p:nvSpPr>
        <p:spPr>
          <a:xfrm>
            <a:off x="2973165" y="175846"/>
            <a:ext cx="5888736" cy="635496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hu-HU" sz="3200" dirty="0">
                <a:solidFill>
                  <a:prstClr val="black"/>
                </a:solidFill>
                <a:latin typeface="Calibri"/>
              </a:rPr>
              <a:t>Energetikai rendszer integrált minősége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642781" y="6211670"/>
            <a:ext cx="31424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11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lang="hu-HU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MSZ EN 16247 1-5 rendszer</a:t>
            </a:r>
            <a:endParaRPr lang="hu-HU" sz="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dirty="0">
              <a:solidFill>
                <a:prstClr val="white"/>
              </a:solidFill>
              <a:latin typeface="Arial" pitchFamily="34" charset="0"/>
            </a:endParaRPr>
          </a:p>
        </p:txBody>
      </p:sp>
      <p:graphicFrame>
        <p:nvGraphicFramePr>
          <p:cNvPr id="18" name="Diagram 17"/>
          <p:cNvGraphicFramePr/>
          <p:nvPr/>
        </p:nvGraphicFramePr>
        <p:xfrm>
          <a:off x="2620566" y="1200588"/>
          <a:ext cx="6624736" cy="237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9" name="Diagram 18"/>
          <p:cNvGraphicFramePr/>
          <p:nvPr/>
        </p:nvGraphicFramePr>
        <p:xfrm>
          <a:off x="2015025" y="3977954"/>
          <a:ext cx="7920880" cy="1767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5864340" y="854503"/>
            <a:ext cx="30963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ISO-MSZ kompatibilis rendszer              </a:t>
            </a:r>
            <a:endParaRPr lang="hu-HU" sz="600" dirty="0">
              <a:solidFill>
                <a:prstClr val="black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2" name="Text Box 409">
            <a:hlinkClick r:id="rId12" action="ppaction://hlinksldjump"/>
          </p:cNvPr>
          <p:cNvSpPr txBox="1">
            <a:spLocks noChangeArrowheads="1"/>
          </p:cNvSpPr>
          <p:nvPr/>
        </p:nvSpPr>
        <p:spPr bwMode="auto">
          <a:xfrm>
            <a:off x="8916988" y="3017159"/>
            <a:ext cx="12961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200" dirty="0">
                <a:solidFill>
                  <a:prstClr val="black"/>
                </a:solidFill>
                <a:latin typeface="Arial" pitchFamily="34" charset="0"/>
              </a:rPr>
              <a:t>Humán komfort</a:t>
            </a:r>
          </a:p>
        </p:txBody>
      </p:sp>
      <p:sp>
        <p:nvSpPr>
          <p:cNvPr id="23" name="Text Box 409">
            <a:hlinkClick r:id="rId13" action="ppaction://hlinksldjump"/>
          </p:cNvPr>
          <p:cNvSpPr txBox="1">
            <a:spLocks noChangeArrowheads="1"/>
          </p:cNvSpPr>
          <p:nvPr/>
        </p:nvSpPr>
        <p:spPr bwMode="auto">
          <a:xfrm>
            <a:off x="8922276" y="3775665"/>
            <a:ext cx="92754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200" dirty="0">
                <a:solidFill>
                  <a:prstClr val="black"/>
                </a:solidFill>
                <a:latin typeface="Arial" pitchFamily="34" charset="0"/>
              </a:rPr>
              <a:t>Logisztika</a:t>
            </a:r>
          </a:p>
        </p:txBody>
      </p:sp>
      <p:sp>
        <p:nvSpPr>
          <p:cNvPr id="24" name="Text Box 409">
            <a:hlinkClick r:id="rId14" action="ppaction://hlinksldjump"/>
          </p:cNvPr>
          <p:cNvSpPr txBox="1">
            <a:spLocks noChangeArrowheads="1"/>
          </p:cNvSpPr>
          <p:nvPr/>
        </p:nvSpPr>
        <p:spPr bwMode="auto">
          <a:xfrm>
            <a:off x="8916988" y="3286788"/>
            <a:ext cx="16103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200" dirty="0">
                <a:solidFill>
                  <a:prstClr val="black"/>
                </a:solidFill>
                <a:latin typeface="Arial" pitchFamily="34" charset="0"/>
              </a:rPr>
              <a:t>Munkahelyi komfort</a:t>
            </a:r>
          </a:p>
        </p:txBody>
      </p:sp>
      <p:sp>
        <p:nvSpPr>
          <p:cNvPr id="25" name="Text Box 409">
            <a:hlinkClick r:id="rId15" action="ppaction://hlinksldjump"/>
          </p:cNvPr>
          <p:cNvSpPr txBox="1">
            <a:spLocks noChangeArrowheads="1"/>
          </p:cNvSpPr>
          <p:nvPr/>
        </p:nvSpPr>
        <p:spPr bwMode="auto">
          <a:xfrm>
            <a:off x="8916987" y="3532974"/>
            <a:ext cx="16103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200" dirty="0">
                <a:solidFill>
                  <a:prstClr val="black"/>
                </a:solidFill>
                <a:latin typeface="Arial" pitchFamily="34" charset="0"/>
              </a:rPr>
              <a:t>Technológiai komfort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Graphic spid="18" grpId="0">
        <p:bldAsOne/>
      </p:bldGraphic>
      <p:bldGraphic spid="19" grpId="0">
        <p:bldAsOne/>
      </p:bldGraphic>
      <p:bldP spid="20" grpId="0"/>
      <p:bldP spid="22" grpId="0"/>
      <p:bldP spid="23" grpId="0"/>
      <p:bldP spid="2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7"/>
          <p:cNvGraphicFramePr>
            <a:graphicFrameLocks noChangeAspect="1"/>
          </p:cNvGraphicFramePr>
          <p:nvPr/>
        </p:nvGraphicFramePr>
        <p:xfrm>
          <a:off x="5940013" y="3619971"/>
          <a:ext cx="972108" cy="1617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Visio" r:id="rId3" imgW="1387378" imgH="1732604" progId="Visio.Drawing.11">
                  <p:link updateAutomatic="1"/>
                </p:oleObj>
              </mc:Choice>
              <mc:Fallback>
                <p:oleObj name="Visio" r:id="rId3" imgW="1387378" imgH="1732604" progId="Visio.Drawing.11">
                  <p:link updateAutomatic="1"/>
                  <p:pic>
                    <p:nvPicPr>
                      <p:cNvPr id="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013" y="3619971"/>
                        <a:ext cx="972108" cy="16179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ím 1"/>
          <p:cNvSpPr txBox="1">
            <a:spLocks/>
          </p:cNvSpPr>
          <p:nvPr/>
        </p:nvSpPr>
        <p:spPr>
          <a:xfrm>
            <a:off x="2901872" y="413355"/>
            <a:ext cx="5888736" cy="63549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hu-HU" sz="3200" dirty="0">
                <a:solidFill>
                  <a:prstClr val="black"/>
                </a:solidFill>
                <a:latin typeface="Calibri"/>
              </a:rPr>
              <a:t>Energetikai folyamat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3671761" y="2348316"/>
            <a:ext cx="4482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prstClr val="white"/>
                </a:solidFill>
                <a:latin typeface="Arial" pitchFamily="34" charset="0"/>
              </a:rPr>
              <a:t>Energetikai folyamat = Energetikai mozzanatok halmaza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45647" y="3653753"/>
            <a:ext cx="3429000" cy="150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109" y="3653753"/>
            <a:ext cx="2376264" cy="1532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/>
          <p:cNvSpPr txBox="1">
            <a:spLocks/>
          </p:cNvSpPr>
          <p:nvPr/>
        </p:nvSpPr>
        <p:spPr>
          <a:xfrm>
            <a:off x="1609388" y="239700"/>
            <a:ext cx="8973224" cy="85461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hu-HU" sz="3400" dirty="0">
                <a:solidFill>
                  <a:prstClr val="black"/>
                </a:solidFill>
                <a:latin typeface="Calibri"/>
              </a:rPr>
              <a:t>A TNM rendelet szerepe az épület- és városenergetikai korszerűsítésnél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3671761" y="2348316"/>
            <a:ext cx="4482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prstClr val="white"/>
                </a:solidFill>
                <a:latin typeface="Arial" pitchFamily="34" charset="0"/>
              </a:rPr>
              <a:t>Energetikai folyamat = Energetikai mozzanatok halmaza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D1ABF0D2-F2A0-4656-A18E-AB04807142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6642947"/>
              </p:ext>
            </p:extLst>
          </p:nvPr>
        </p:nvGraphicFramePr>
        <p:xfrm>
          <a:off x="1836470" y="1344815"/>
          <a:ext cx="8519060" cy="5051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6118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3671761" y="2348316"/>
            <a:ext cx="4482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prstClr val="white"/>
                </a:solidFill>
                <a:latin typeface="Arial" pitchFamily="34" charset="0"/>
              </a:rPr>
              <a:t>Energetikai folyamat = Energetikai mozzanatok halmaza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E2FCA3E9-3699-4769-A2B7-6757C8823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700" y="1316736"/>
            <a:ext cx="8050599" cy="5125391"/>
          </a:xfrm>
          <a:prstGeom prst="rect">
            <a:avLst/>
          </a:prstGeom>
          <a:noFill/>
          <a:ln w="19050">
            <a:solidFill>
              <a:sysClr val="windowText" lastClr="000000"/>
            </a:solidFill>
          </a:ln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18563A83-BBB2-4598-BA8E-2DC4EDC793A2}"/>
              </a:ext>
            </a:extLst>
          </p:cNvPr>
          <p:cNvSpPr txBox="1">
            <a:spLocks/>
          </p:cNvSpPr>
          <p:nvPr/>
        </p:nvSpPr>
        <p:spPr>
          <a:xfrm>
            <a:off x="1609388" y="239700"/>
            <a:ext cx="8973224" cy="85461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hu-HU" sz="3400" dirty="0">
                <a:solidFill>
                  <a:prstClr val="black"/>
                </a:solidFill>
                <a:latin typeface="Calibri"/>
              </a:rPr>
              <a:t>A TNM rendelet szerepe az épület- és városenergetikai korszerűsítésnél</a:t>
            </a:r>
          </a:p>
        </p:txBody>
      </p:sp>
    </p:spTree>
    <p:extLst>
      <p:ext uri="{BB962C8B-B14F-4D97-AF65-F5344CB8AC3E}">
        <p14:creationId xmlns:p14="http://schemas.microsoft.com/office/powerpoint/2010/main" val="35271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3671761" y="2348316"/>
            <a:ext cx="4482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prstClr val="white"/>
                </a:solidFill>
                <a:latin typeface="Arial" pitchFamily="34" charset="0"/>
              </a:rPr>
              <a:t>Energetikai folyamat = Energetikai mozzanatok halmaza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65E11CC-83F9-482A-AA32-6C9F4A6FF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523" y="1316736"/>
            <a:ext cx="8062954" cy="515146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C774F227-CB01-4ABB-A00A-2B781690AFF8}"/>
              </a:ext>
            </a:extLst>
          </p:cNvPr>
          <p:cNvSpPr txBox="1">
            <a:spLocks/>
          </p:cNvSpPr>
          <p:nvPr/>
        </p:nvSpPr>
        <p:spPr>
          <a:xfrm>
            <a:off x="1609388" y="239700"/>
            <a:ext cx="8973224" cy="85461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hu-HU" sz="3400" dirty="0">
                <a:solidFill>
                  <a:prstClr val="black"/>
                </a:solidFill>
                <a:latin typeface="Calibri"/>
              </a:rPr>
              <a:t>A TNM rendelet szerepe az épület- és városenergetikai korszerűsítésnél</a:t>
            </a:r>
          </a:p>
        </p:txBody>
      </p:sp>
    </p:spTree>
    <p:extLst>
      <p:ext uri="{BB962C8B-B14F-4D97-AF65-F5344CB8AC3E}">
        <p14:creationId xmlns:p14="http://schemas.microsoft.com/office/powerpoint/2010/main" val="122565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4A6B444E-74DF-4E5F-A3D1-B65EEE00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4" y="236981"/>
            <a:ext cx="6608064" cy="6233138"/>
          </a:xfrm>
          <a:prstGeom prst="rect">
            <a:avLst/>
          </a:prstGeom>
        </p:spPr>
      </p:pic>
      <p:sp>
        <p:nvSpPr>
          <p:cNvPr id="19" name="Ellipszis 18">
            <a:extLst>
              <a:ext uri="{FF2B5EF4-FFF2-40B4-BE49-F238E27FC236}">
                <a16:creationId xmlns:a16="http://schemas.microsoft.com/office/drawing/2014/main" id="{E4E0CCF9-AF4C-4A6E-859A-1C789B387FBE}"/>
              </a:ext>
            </a:extLst>
          </p:cNvPr>
          <p:cNvSpPr/>
          <p:nvPr/>
        </p:nvSpPr>
        <p:spPr>
          <a:xfrm>
            <a:off x="3192780" y="228636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lcím 2">
            <a:extLst>
              <a:ext uri="{FF2B5EF4-FFF2-40B4-BE49-F238E27FC236}">
                <a16:creationId xmlns:a16="http://schemas.microsoft.com/office/drawing/2014/main" id="{D1EFB671-7027-46A2-B9EA-9E970DEB4A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9935" y="247648"/>
            <a:ext cx="8192065" cy="610773"/>
          </a:xfrm>
        </p:spPr>
        <p:txBody>
          <a:bodyPr>
            <a:noAutofit/>
          </a:bodyPr>
          <a:lstStyle/>
          <a:p>
            <a:r>
              <a:rPr lang="hu-HU" sz="2800" dirty="0"/>
              <a:t>Elkészült és jövőben tervezett energetikai beruházások.</a:t>
            </a:r>
          </a:p>
        </p:txBody>
      </p:sp>
      <p:sp>
        <p:nvSpPr>
          <p:cNvPr id="12" name="Alcím 2">
            <a:extLst>
              <a:ext uri="{FF2B5EF4-FFF2-40B4-BE49-F238E27FC236}">
                <a16:creationId xmlns:a16="http://schemas.microsoft.com/office/drawing/2014/main" id="{F2F3B46A-1575-4397-BE80-933A3E0E73DB}"/>
              </a:ext>
            </a:extLst>
          </p:cNvPr>
          <p:cNvSpPr txBox="1">
            <a:spLocks/>
          </p:cNvSpPr>
          <p:nvPr/>
        </p:nvSpPr>
        <p:spPr>
          <a:xfrm>
            <a:off x="5170931" y="858421"/>
            <a:ext cx="6608065" cy="772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dirty="0"/>
              <a:t>Zugló kocsiszín fűtésrekonstrukciója</a:t>
            </a:r>
          </a:p>
        </p:txBody>
      </p:sp>
      <p:sp>
        <p:nvSpPr>
          <p:cNvPr id="22" name="Nyíl: jobbra mutató 21">
            <a:extLst>
              <a:ext uri="{FF2B5EF4-FFF2-40B4-BE49-F238E27FC236}">
                <a16:creationId xmlns:a16="http://schemas.microsoft.com/office/drawing/2014/main" id="{02CE7260-B43D-4228-85E4-C51CA8018218}"/>
              </a:ext>
            </a:extLst>
          </p:cNvPr>
          <p:cNvSpPr/>
          <p:nvPr/>
        </p:nvSpPr>
        <p:spPr>
          <a:xfrm>
            <a:off x="5099810" y="926236"/>
            <a:ext cx="672483" cy="292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3" name="Kép 22">
            <a:extLst>
              <a:ext uri="{FF2B5EF4-FFF2-40B4-BE49-F238E27FC236}">
                <a16:creationId xmlns:a16="http://schemas.microsoft.com/office/drawing/2014/main" id="{6C9A1E4C-8908-416F-8699-B0BA05539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500" y="1745881"/>
            <a:ext cx="4768127" cy="3366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885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3671761" y="2348316"/>
            <a:ext cx="4482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prstClr val="white"/>
                </a:solidFill>
                <a:latin typeface="Arial" pitchFamily="34" charset="0"/>
              </a:rPr>
              <a:t>Energetikai folyamat = Energetikai mozzanatok halmaza</a:t>
            </a:r>
          </a:p>
        </p:txBody>
      </p:sp>
      <p:graphicFrame>
        <p:nvGraphicFramePr>
          <p:cNvPr id="8" name="Object 1">
            <a:extLst>
              <a:ext uri="{FF2B5EF4-FFF2-40B4-BE49-F238E27FC236}">
                <a16:creationId xmlns:a16="http://schemas.microsoft.com/office/drawing/2014/main" id="{F220C0F9-3020-48F3-88FC-72E34E1CF7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157763"/>
              </p:ext>
            </p:extLst>
          </p:nvPr>
        </p:nvGraphicFramePr>
        <p:xfrm>
          <a:off x="2457106" y="1316736"/>
          <a:ext cx="7539510" cy="5877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Dokumentum" r:id="rId3" imgW="5287335" imgH="4118372" progId="Word.Document.12">
                  <p:embed/>
                </p:oleObj>
              </mc:Choice>
              <mc:Fallback>
                <p:oleObj name="Dokumentum" r:id="rId3" imgW="5287335" imgH="4118372" progId="Word.Document.12">
                  <p:embed/>
                  <p:pic>
                    <p:nvPicPr>
                      <p:cNvPr id="1026" name="Object 1">
                        <a:extLst>
                          <a:ext uri="{FF2B5EF4-FFF2-40B4-BE49-F238E27FC236}">
                            <a16:creationId xmlns:a16="http://schemas.microsoft.com/office/drawing/2014/main" id="{530F300E-6E8F-4922-8105-EBFBBD997E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7106" y="1316736"/>
                        <a:ext cx="7539510" cy="5877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ím 1">
            <a:extLst>
              <a:ext uri="{FF2B5EF4-FFF2-40B4-BE49-F238E27FC236}">
                <a16:creationId xmlns:a16="http://schemas.microsoft.com/office/drawing/2014/main" id="{E3A9BF9D-052F-4167-A727-B7E52BFE798C}"/>
              </a:ext>
            </a:extLst>
          </p:cNvPr>
          <p:cNvSpPr txBox="1">
            <a:spLocks/>
          </p:cNvSpPr>
          <p:nvPr/>
        </p:nvSpPr>
        <p:spPr>
          <a:xfrm>
            <a:off x="1609388" y="239700"/>
            <a:ext cx="8973224" cy="85461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hu-HU" sz="3400" dirty="0">
                <a:solidFill>
                  <a:prstClr val="black"/>
                </a:solidFill>
                <a:latin typeface="Calibri"/>
              </a:rPr>
              <a:t>A TNM rendelet szerepe az épület- és városenergetikai korszerűsítésnél</a:t>
            </a:r>
          </a:p>
        </p:txBody>
      </p:sp>
    </p:spTree>
    <p:extLst>
      <p:ext uri="{BB962C8B-B14F-4D97-AF65-F5344CB8AC3E}">
        <p14:creationId xmlns:p14="http://schemas.microsoft.com/office/powerpoint/2010/main" val="177568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/>
          <p:cNvSpPr txBox="1">
            <a:spLocks/>
          </p:cNvSpPr>
          <p:nvPr/>
        </p:nvSpPr>
        <p:spPr>
          <a:xfrm>
            <a:off x="1940763" y="469556"/>
            <a:ext cx="8310474" cy="79083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hu-HU" sz="3600" dirty="0">
                <a:latin typeface="Bookman Old Style" panose="02050604050505020204" pitchFamily="18" charset="0"/>
              </a:rPr>
              <a:t>Köszönöm a megtisztelő figyelmet!</a:t>
            </a:r>
          </a:p>
        </p:txBody>
      </p:sp>
    </p:spTree>
    <p:extLst>
      <p:ext uri="{BB962C8B-B14F-4D97-AF65-F5344CB8AC3E}">
        <p14:creationId xmlns:p14="http://schemas.microsoft.com/office/powerpoint/2010/main" val="1219781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4A6B444E-74DF-4E5F-A3D1-B65EEE00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4" y="236981"/>
            <a:ext cx="6608064" cy="6233138"/>
          </a:xfrm>
          <a:prstGeom prst="rect">
            <a:avLst/>
          </a:prstGeom>
        </p:spPr>
      </p:pic>
      <p:sp>
        <p:nvSpPr>
          <p:cNvPr id="14" name="Ellipszis 13">
            <a:extLst>
              <a:ext uri="{FF2B5EF4-FFF2-40B4-BE49-F238E27FC236}">
                <a16:creationId xmlns:a16="http://schemas.microsoft.com/office/drawing/2014/main" id="{E1DA1007-B744-41BE-9D40-C9E9D5415C20}"/>
              </a:ext>
            </a:extLst>
          </p:cNvPr>
          <p:cNvSpPr/>
          <p:nvPr/>
        </p:nvSpPr>
        <p:spPr>
          <a:xfrm>
            <a:off x="3192780" y="288834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E4E0CCF9-AF4C-4A6E-859A-1C789B387FBE}"/>
              </a:ext>
            </a:extLst>
          </p:cNvPr>
          <p:cNvSpPr/>
          <p:nvPr/>
        </p:nvSpPr>
        <p:spPr>
          <a:xfrm>
            <a:off x="3192780" y="228636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lcím 2">
            <a:extLst>
              <a:ext uri="{FF2B5EF4-FFF2-40B4-BE49-F238E27FC236}">
                <a16:creationId xmlns:a16="http://schemas.microsoft.com/office/drawing/2014/main" id="{42389466-7740-46C6-87AC-87BBE0DAA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9935" y="247648"/>
            <a:ext cx="8192065" cy="610773"/>
          </a:xfrm>
        </p:spPr>
        <p:txBody>
          <a:bodyPr>
            <a:noAutofit/>
          </a:bodyPr>
          <a:lstStyle/>
          <a:p>
            <a:r>
              <a:rPr lang="hu-HU" sz="2800" dirty="0"/>
              <a:t>Elkészült és jövőben tervezett energetikai beruházások.</a:t>
            </a:r>
          </a:p>
        </p:txBody>
      </p:sp>
      <p:sp>
        <p:nvSpPr>
          <p:cNvPr id="12" name="Alcím 2">
            <a:extLst>
              <a:ext uri="{FF2B5EF4-FFF2-40B4-BE49-F238E27FC236}">
                <a16:creationId xmlns:a16="http://schemas.microsoft.com/office/drawing/2014/main" id="{1AC4929A-0401-4BF9-BA6F-4FC5C91A1454}"/>
              </a:ext>
            </a:extLst>
          </p:cNvPr>
          <p:cNvSpPr txBox="1">
            <a:spLocks/>
          </p:cNvSpPr>
          <p:nvPr/>
        </p:nvSpPr>
        <p:spPr>
          <a:xfrm>
            <a:off x="5583935" y="838509"/>
            <a:ext cx="6608065" cy="772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dirty="0"/>
              <a:t>Zách utca kocsiszín fűtésrekonstrukciója</a:t>
            </a:r>
          </a:p>
        </p:txBody>
      </p:sp>
      <p:sp>
        <p:nvSpPr>
          <p:cNvPr id="22" name="Nyíl: jobbra mutató 21">
            <a:extLst>
              <a:ext uri="{FF2B5EF4-FFF2-40B4-BE49-F238E27FC236}">
                <a16:creationId xmlns:a16="http://schemas.microsoft.com/office/drawing/2014/main" id="{418079C6-AA3D-4878-866B-793C67B63EEA}"/>
              </a:ext>
            </a:extLst>
          </p:cNvPr>
          <p:cNvSpPr/>
          <p:nvPr/>
        </p:nvSpPr>
        <p:spPr>
          <a:xfrm>
            <a:off x="5099810" y="926236"/>
            <a:ext cx="672483" cy="292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46ED8E5-758B-4B53-8CD3-E20E92FFD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048" y="1803218"/>
            <a:ext cx="5079948" cy="3441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835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4A6B444E-74DF-4E5F-A3D1-B65EEE00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4" y="236981"/>
            <a:ext cx="6608064" cy="6233138"/>
          </a:xfrm>
          <a:prstGeom prst="rect">
            <a:avLst/>
          </a:prstGeom>
        </p:spPr>
      </p:pic>
      <p:sp>
        <p:nvSpPr>
          <p:cNvPr id="14" name="Ellipszis 13">
            <a:extLst>
              <a:ext uri="{FF2B5EF4-FFF2-40B4-BE49-F238E27FC236}">
                <a16:creationId xmlns:a16="http://schemas.microsoft.com/office/drawing/2014/main" id="{E1DA1007-B744-41BE-9D40-C9E9D5415C20}"/>
              </a:ext>
            </a:extLst>
          </p:cNvPr>
          <p:cNvSpPr/>
          <p:nvPr/>
        </p:nvSpPr>
        <p:spPr>
          <a:xfrm>
            <a:off x="3192780" y="288834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E4E0CCF9-AF4C-4A6E-859A-1C789B387FBE}"/>
              </a:ext>
            </a:extLst>
          </p:cNvPr>
          <p:cNvSpPr/>
          <p:nvPr/>
        </p:nvSpPr>
        <p:spPr>
          <a:xfrm>
            <a:off x="3192780" y="228636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lcím 2">
            <a:extLst>
              <a:ext uri="{FF2B5EF4-FFF2-40B4-BE49-F238E27FC236}">
                <a16:creationId xmlns:a16="http://schemas.microsoft.com/office/drawing/2014/main" id="{42389466-7740-46C6-87AC-87BBE0DAA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9935" y="247648"/>
            <a:ext cx="8192065" cy="610773"/>
          </a:xfrm>
        </p:spPr>
        <p:txBody>
          <a:bodyPr>
            <a:noAutofit/>
          </a:bodyPr>
          <a:lstStyle/>
          <a:p>
            <a:r>
              <a:rPr lang="hu-HU" sz="2800" dirty="0"/>
              <a:t>Elkészült és jövőben tervezett energetikai beruházások.</a:t>
            </a:r>
          </a:p>
        </p:txBody>
      </p:sp>
      <p:sp>
        <p:nvSpPr>
          <p:cNvPr id="12" name="Alcím 2">
            <a:extLst>
              <a:ext uri="{FF2B5EF4-FFF2-40B4-BE49-F238E27FC236}">
                <a16:creationId xmlns:a16="http://schemas.microsoft.com/office/drawing/2014/main" id="{1AC4929A-0401-4BF9-BA6F-4FC5C91A1454}"/>
              </a:ext>
            </a:extLst>
          </p:cNvPr>
          <p:cNvSpPr txBox="1">
            <a:spLocks/>
          </p:cNvSpPr>
          <p:nvPr/>
        </p:nvSpPr>
        <p:spPr>
          <a:xfrm>
            <a:off x="5583935" y="838509"/>
            <a:ext cx="6608065" cy="772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dirty="0"/>
              <a:t>Zách utca kocsiszín fűtésrekonstrukciója</a:t>
            </a:r>
          </a:p>
        </p:txBody>
      </p:sp>
      <p:sp>
        <p:nvSpPr>
          <p:cNvPr id="22" name="Nyíl: jobbra mutató 21">
            <a:extLst>
              <a:ext uri="{FF2B5EF4-FFF2-40B4-BE49-F238E27FC236}">
                <a16:creationId xmlns:a16="http://schemas.microsoft.com/office/drawing/2014/main" id="{418079C6-AA3D-4878-866B-793C67B63EEA}"/>
              </a:ext>
            </a:extLst>
          </p:cNvPr>
          <p:cNvSpPr/>
          <p:nvPr/>
        </p:nvSpPr>
        <p:spPr>
          <a:xfrm>
            <a:off x="5099810" y="926236"/>
            <a:ext cx="672483" cy="292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46ED8E5-758B-4B53-8CD3-E20E92FFD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048" y="1803218"/>
            <a:ext cx="5079948" cy="3441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106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4A6B444E-74DF-4E5F-A3D1-B65EEE00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4" y="236981"/>
            <a:ext cx="6608064" cy="6233138"/>
          </a:xfrm>
          <a:prstGeom prst="rect">
            <a:avLst/>
          </a:prstGeom>
        </p:spPr>
      </p:pic>
      <p:sp>
        <p:nvSpPr>
          <p:cNvPr id="14" name="Ellipszis 13">
            <a:extLst>
              <a:ext uri="{FF2B5EF4-FFF2-40B4-BE49-F238E27FC236}">
                <a16:creationId xmlns:a16="http://schemas.microsoft.com/office/drawing/2014/main" id="{E1DA1007-B744-41BE-9D40-C9E9D5415C20}"/>
              </a:ext>
            </a:extLst>
          </p:cNvPr>
          <p:cNvSpPr/>
          <p:nvPr/>
        </p:nvSpPr>
        <p:spPr>
          <a:xfrm>
            <a:off x="3192780" y="288834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F6F5E1E7-EBC1-41EE-819A-77F8D4490F22}"/>
              </a:ext>
            </a:extLst>
          </p:cNvPr>
          <p:cNvSpPr/>
          <p:nvPr/>
        </p:nvSpPr>
        <p:spPr>
          <a:xfrm>
            <a:off x="2621280" y="2811417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E4E0CCF9-AF4C-4A6E-859A-1C789B387FBE}"/>
              </a:ext>
            </a:extLst>
          </p:cNvPr>
          <p:cNvSpPr/>
          <p:nvPr/>
        </p:nvSpPr>
        <p:spPr>
          <a:xfrm>
            <a:off x="3192780" y="228636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lcím 2">
            <a:extLst>
              <a:ext uri="{FF2B5EF4-FFF2-40B4-BE49-F238E27FC236}">
                <a16:creationId xmlns:a16="http://schemas.microsoft.com/office/drawing/2014/main" id="{D23B3601-7A47-4ADD-9CC1-FF67C31DF8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9935" y="247648"/>
            <a:ext cx="8192065" cy="610773"/>
          </a:xfrm>
        </p:spPr>
        <p:txBody>
          <a:bodyPr>
            <a:noAutofit/>
          </a:bodyPr>
          <a:lstStyle/>
          <a:p>
            <a:r>
              <a:rPr lang="hu-HU" sz="2800" dirty="0"/>
              <a:t>Elkészült és jövőben tervezett energetikai beruházások.</a:t>
            </a:r>
          </a:p>
        </p:txBody>
      </p:sp>
      <p:sp>
        <p:nvSpPr>
          <p:cNvPr id="12" name="Alcím 2">
            <a:extLst>
              <a:ext uri="{FF2B5EF4-FFF2-40B4-BE49-F238E27FC236}">
                <a16:creationId xmlns:a16="http://schemas.microsoft.com/office/drawing/2014/main" id="{10FE33B7-0E79-4078-A26B-46016F6B6779}"/>
              </a:ext>
            </a:extLst>
          </p:cNvPr>
          <p:cNvSpPr txBox="1">
            <a:spLocks/>
          </p:cNvSpPr>
          <p:nvPr/>
        </p:nvSpPr>
        <p:spPr>
          <a:xfrm>
            <a:off x="5099810" y="858421"/>
            <a:ext cx="6608065" cy="772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dirty="0"/>
              <a:t>BKV székház fűtésrekonstrukciója</a:t>
            </a:r>
          </a:p>
        </p:txBody>
      </p:sp>
      <p:sp>
        <p:nvSpPr>
          <p:cNvPr id="22" name="Nyíl: jobbra mutató 21">
            <a:extLst>
              <a:ext uri="{FF2B5EF4-FFF2-40B4-BE49-F238E27FC236}">
                <a16:creationId xmlns:a16="http://schemas.microsoft.com/office/drawing/2014/main" id="{9B7719A5-02F6-4F3D-BD62-529B453B336B}"/>
              </a:ext>
            </a:extLst>
          </p:cNvPr>
          <p:cNvSpPr/>
          <p:nvPr/>
        </p:nvSpPr>
        <p:spPr>
          <a:xfrm>
            <a:off x="5099810" y="926236"/>
            <a:ext cx="672483" cy="292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6E53C16-CA60-4CF0-873F-82F4BEBC3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068" y="1779069"/>
            <a:ext cx="4781374" cy="41080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11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4A6B444E-74DF-4E5F-A3D1-B65EEE00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4" y="236981"/>
            <a:ext cx="6608064" cy="6233138"/>
          </a:xfrm>
          <a:prstGeom prst="rect">
            <a:avLst/>
          </a:prstGeom>
        </p:spPr>
      </p:pic>
      <p:sp>
        <p:nvSpPr>
          <p:cNvPr id="14" name="Ellipszis 13">
            <a:extLst>
              <a:ext uri="{FF2B5EF4-FFF2-40B4-BE49-F238E27FC236}">
                <a16:creationId xmlns:a16="http://schemas.microsoft.com/office/drawing/2014/main" id="{E1DA1007-B744-41BE-9D40-C9E9D5415C20}"/>
              </a:ext>
            </a:extLst>
          </p:cNvPr>
          <p:cNvSpPr/>
          <p:nvPr/>
        </p:nvSpPr>
        <p:spPr>
          <a:xfrm>
            <a:off x="3192780" y="288834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F6F5E1E7-EBC1-41EE-819A-77F8D4490F22}"/>
              </a:ext>
            </a:extLst>
          </p:cNvPr>
          <p:cNvSpPr/>
          <p:nvPr/>
        </p:nvSpPr>
        <p:spPr>
          <a:xfrm>
            <a:off x="2621280" y="2811417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E4E0CCF9-AF4C-4A6E-859A-1C789B387FBE}"/>
              </a:ext>
            </a:extLst>
          </p:cNvPr>
          <p:cNvSpPr/>
          <p:nvPr/>
        </p:nvSpPr>
        <p:spPr>
          <a:xfrm>
            <a:off x="3192780" y="228636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lcím 2">
            <a:extLst>
              <a:ext uri="{FF2B5EF4-FFF2-40B4-BE49-F238E27FC236}">
                <a16:creationId xmlns:a16="http://schemas.microsoft.com/office/drawing/2014/main" id="{D23B3601-7A47-4ADD-9CC1-FF67C31DF8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9935" y="247648"/>
            <a:ext cx="8192065" cy="610773"/>
          </a:xfrm>
        </p:spPr>
        <p:txBody>
          <a:bodyPr>
            <a:noAutofit/>
          </a:bodyPr>
          <a:lstStyle/>
          <a:p>
            <a:r>
              <a:rPr lang="hu-HU" sz="2800" dirty="0"/>
              <a:t>Elkészült és jövőben tervezett energetikai beruházások.</a:t>
            </a:r>
          </a:p>
        </p:txBody>
      </p:sp>
      <p:sp>
        <p:nvSpPr>
          <p:cNvPr id="12" name="Alcím 2">
            <a:extLst>
              <a:ext uri="{FF2B5EF4-FFF2-40B4-BE49-F238E27FC236}">
                <a16:creationId xmlns:a16="http://schemas.microsoft.com/office/drawing/2014/main" id="{10FE33B7-0E79-4078-A26B-46016F6B6779}"/>
              </a:ext>
            </a:extLst>
          </p:cNvPr>
          <p:cNvSpPr txBox="1">
            <a:spLocks/>
          </p:cNvSpPr>
          <p:nvPr/>
        </p:nvSpPr>
        <p:spPr>
          <a:xfrm>
            <a:off x="5099810" y="858421"/>
            <a:ext cx="6608065" cy="772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dirty="0"/>
              <a:t>BKV székház fűtésrekonstrukciója</a:t>
            </a:r>
          </a:p>
        </p:txBody>
      </p:sp>
      <p:sp>
        <p:nvSpPr>
          <p:cNvPr id="22" name="Nyíl: jobbra mutató 21">
            <a:extLst>
              <a:ext uri="{FF2B5EF4-FFF2-40B4-BE49-F238E27FC236}">
                <a16:creationId xmlns:a16="http://schemas.microsoft.com/office/drawing/2014/main" id="{9B7719A5-02F6-4F3D-BD62-529B453B336B}"/>
              </a:ext>
            </a:extLst>
          </p:cNvPr>
          <p:cNvSpPr/>
          <p:nvPr/>
        </p:nvSpPr>
        <p:spPr>
          <a:xfrm>
            <a:off x="5099810" y="926236"/>
            <a:ext cx="672483" cy="292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6E53C16-CA60-4CF0-873F-82F4BEBC3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068" y="1779069"/>
            <a:ext cx="4781374" cy="41080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040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4A6B444E-74DF-4E5F-A3D1-B65EEE00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4" y="236981"/>
            <a:ext cx="6608064" cy="6233138"/>
          </a:xfrm>
          <a:prstGeom prst="rect">
            <a:avLst/>
          </a:prstGeom>
        </p:spPr>
      </p:pic>
      <p:sp>
        <p:nvSpPr>
          <p:cNvPr id="14" name="Ellipszis 13">
            <a:extLst>
              <a:ext uri="{FF2B5EF4-FFF2-40B4-BE49-F238E27FC236}">
                <a16:creationId xmlns:a16="http://schemas.microsoft.com/office/drawing/2014/main" id="{E1DA1007-B744-41BE-9D40-C9E9D5415C20}"/>
              </a:ext>
            </a:extLst>
          </p:cNvPr>
          <p:cNvSpPr/>
          <p:nvPr/>
        </p:nvSpPr>
        <p:spPr>
          <a:xfrm>
            <a:off x="3192780" y="288834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F6F5E1E7-EBC1-41EE-819A-77F8D4490F22}"/>
              </a:ext>
            </a:extLst>
          </p:cNvPr>
          <p:cNvSpPr/>
          <p:nvPr/>
        </p:nvSpPr>
        <p:spPr>
          <a:xfrm>
            <a:off x="2621280" y="2811417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6D4E22DF-25C2-485A-A677-526A43BB39D1}"/>
              </a:ext>
            </a:extLst>
          </p:cNvPr>
          <p:cNvSpPr/>
          <p:nvPr/>
        </p:nvSpPr>
        <p:spPr>
          <a:xfrm>
            <a:off x="1767840" y="2476500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E4E0CCF9-AF4C-4A6E-859A-1C789B387FBE}"/>
              </a:ext>
            </a:extLst>
          </p:cNvPr>
          <p:cNvSpPr/>
          <p:nvPr/>
        </p:nvSpPr>
        <p:spPr>
          <a:xfrm>
            <a:off x="3192780" y="228636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lcím 2">
            <a:extLst>
              <a:ext uri="{FF2B5EF4-FFF2-40B4-BE49-F238E27FC236}">
                <a16:creationId xmlns:a16="http://schemas.microsoft.com/office/drawing/2014/main" id="{E23E94D3-4ED6-44EA-A12D-911045E27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9935" y="247648"/>
            <a:ext cx="8192065" cy="610773"/>
          </a:xfrm>
        </p:spPr>
        <p:txBody>
          <a:bodyPr>
            <a:noAutofit/>
          </a:bodyPr>
          <a:lstStyle/>
          <a:p>
            <a:r>
              <a:rPr lang="hu-HU" sz="2800" dirty="0"/>
              <a:t>Elkészült és jövőben tervezett energetikai beruházások.</a:t>
            </a:r>
          </a:p>
        </p:txBody>
      </p:sp>
      <p:sp>
        <p:nvSpPr>
          <p:cNvPr id="12" name="Alcím 2">
            <a:extLst>
              <a:ext uri="{FF2B5EF4-FFF2-40B4-BE49-F238E27FC236}">
                <a16:creationId xmlns:a16="http://schemas.microsoft.com/office/drawing/2014/main" id="{4ED0EA8B-D257-44DC-A491-6700BFBBB7EB}"/>
              </a:ext>
            </a:extLst>
          </p:cNvPr>
          <p:cNvSpPr txBox="1">
            <a:spLocks/>
          </p:cNvSpPr>
          <p:nvPr/>
        </p:nvSpPr>
        <p:spPr>
          <a:xfrm>
            <a:off x="5583935" y="858421"/>
            <a:ext cx="6608065" cy="772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dirty="0" err="1"/>
              <a:t>Szépilona</a:t>
            </a:r>
            <a:r>
              <a:rPr lang="hu-HU" sz="2800" dirty="0"/>
              <a:t> kocsiszín fűtésrekonstrukciója</a:t>
            </a:r>
          </a:p>
        </p:txBody>
      </p:sp>
      <p:sp>
        <p:nvSpPr>
          <p:cNvPr id="22" name="Nyíl: jobbra mutató 21">
            <a:extLst>
              <a:ext uri="{FF2B5EF4-FFF2-40B4-BE49-F238E27FC236}">
                <a16:creationId xmlns:a16="http://schemas.microsoft.com/office/drawing/2014/main" id="{59DD9D60-E3B0-48DB-B1A7-437D81C0513F}"/>
              </a:ext>
            </a:extLst>
          </p:cNvPr>
          <p:cNvSpPr/>
          <p:nvPr/>
        </p:nvSpPr>
        <p:spPr>
          <a:xfrm>
            <a:off x="5099810" y="926236"/>
            <a:ext cx="672483" cy="292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E194BFC-5476-4147-9A46-ACEF3D179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128" y="3775183"/>
            <a:ext cx="7108487" cy="2324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153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4A6B444E-74DF-4E5F-A3D1-B65EEE00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4" y="236981"/>
            <a:ext cx="6608064" cy="6233138"/>
          </a:xfrm>
          <a:prstGeom prst="rect">
            <a:avLst/>
          </a:prstGeom>
        </p:spPr>
      </p:pic>
      <p:sp>
        <p:nvSpPr>
          <p:cNvPr id="14" name="Ellipszis 13">
            <a:extLst>
              <a:ext uri="{FF2B5EF4-FFF2-40B4-BE49-F238E27FC236}">
                <a16:creationId xmlns:a16="http://schemas.microsoft.com/office/drawing/2014/main" id="{E1DA1007-B744-41BE-9D40-C9E9D5415C20}"/>
              </a:ext>
            </a:extLst>
          </p:cNvPr>
          <p:cNvSpPr/>
          <p:nvPr/>
        </p:nvSpPr>
        <p:spPr>
          <a:xfrm>
            <a:off x="3192780" y="288834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F6F5E1E7-EBC1-41EE-819A-77F8D4490F22}"/>
              </a:ext>
            </a:extLst>
          </p:cNvPr>
          <p:cNvSpPr/>
          <p:nvPr/>
        </p:nvSpPr>
        <p:spPr>
          <a:xfrm>
            <a:off x="2621280" y="2811417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6D4E22DF-25C2-485A-A677-526A43BB39D1}"/>
              </a:ext>
            </a:extLst>
          </p:cNvPr>
          <p:cNvSpPr/>
          <p:nvPr/>
        </p:nvSpPr>
        <p:spPr>
          <a:xfrm>
            <a:off x="1767840" y="2476500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E4E0CCF9-AF4C-4A6E-859A-1C789B387FBE}"/>
              </a:ext>
            </a:extLst>
          </p:cNvPr>
          <p:cNvSpPr/>
          <p:nvPr/>
        </p:nvSpPr>
        <p:spPr>
          <a:xfrm>
            <a:off x="3192780" y="2286363"/>
            <a:ext cx="167640" cy="190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lcím 2">
            <a:extLst>
              <a:ext uri="{FF2B5EF4-FFF2-40B4-BE49-F238E27FC236}">
                <a16:creationId xmlns:a16="http://schemas.microsoft.com/office/drawing/2014/main" id="{E23E94D3-4ED6-44EA-A12D-911045E27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9935" y="247648"/>
            <a:ext cx="8192065" cy="610773"/>
          </a:xfrm>
        </p:spPr>
        <p:txBody>
          <a:bodyPr>
            <a:noAutofit/>
          </a:bodyPr>
          <a:lstStyle/>
          <a:p>
            <a:r>
              <a:rPr lang="hu-HU" sz="2800" dirty="0"/>
              <a:t>Elkészült és jövőben tervezett energetikai beruházások.</a:t>
            </a:r>
          </a:p>
        </p:txBody>
      </p:sp>
      <p:sp>
        <p:nvSpPr>
          <p:cNvPr id="12" name="Alcím 2">
            <a:extLst>
              <a:ext uri="{FF2B5EF4-FFF2-40B4-BE49-F238E27FC236}">
                <a16:creationId xmlns:a16="http://schemas.microsoft.com/office/drawing/2014/main" id="{4ED0EA8B-D257-44DC-A491-6700BFBBB7EB}"/>
              </a:ext>
            </a:extLst>
          </p:cNvPr>
          <p:cNvSpPr txBox="1">
            <a:spLocks/>
          </p:cNvSpPr>
          <p:nvPr/>
        </p:nvSpPr>
        <p:spPr>
          <a:xfrm>
            <a:off x="5583935" y="858421"/>
            <a:ext cx="6608065" cy="772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dirty="0" err="1"/>
              <a:t>Szépilona</a:t>
            </a:r>
            <a:r>
              <a:rPr lang="hu-HU" sz="2800" dirty="0"/>
              <a:t> kocsiszín fűtésrekonstrukciója</a:t>
            </a:r>
          </a:p>
        </p:txBody>
      </p:sp>
      <p:sp>
        <p:nvSpPr>
          <p:cNvPr id="22" name="Nyíl: jobbra mutató 21">
            <a:extLst>
              <a:ext uri="{FF2B5EF4-FFF2-40B4-BE49-F238E27FC236}">
                <a16:creationId xmlns:a16="http://schemas.microsoft.com/office/drawing/2014/main" id="{59DD9D60-E3B0-48DB-B1A7-437D81C0513F}"/>
              </a:ext>
            </a:extLst>
          </p:cNvPr>
          <p:cNvSpPr/>
          <p:nvPr/>
        </p:nvSpPr>
        <p:spPr>
          <a:xfrm>
            <a:off x="5099810" y="926236"/>
            <a:ext cx="672483" cy="292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E194BFC-5476-4147-9A46-ACEF3D179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128" y="3775183"/>
            <a:ext cx="7108487" cy="2324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865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736</Words>
  <Application>Microsoft Office PowerPoint</Application>
  <PresentationFormat>Szélesvásznú</PresentationFormat>
  <Paragraphs>149</Paragraphs>
  <Slides>31</Slides>
  <Notes>5</Notes>
  <HiddenSlides>0</HiddenSlides>
  <MMClips>0</MMClips>
  <ScaleCrop>false</ScaleCrop>
  <HeadingPairs>
    <vt:vector size="10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2</vt:i4>
      </vt:variant>
      <vt:variant>
        <vt:lpstr>Csatolások</vt:lpstr>
      </vt:variant>
      <vt:variant>
        <vt:i4>3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41" baseType="lpstr">
      <vt:lpstr>Arial</vt:lpstr>
      <vt:lpstr>Bookman Old Style</vt:lpstr>
      <vt:lpstr>Calibri</vt:lpstr>
      <vt:lpstr>Calibri Light</vt:lpstr>
      <vt:lpstr>Office-téma</vt:lpstr>
      <vt:lpstr>1_Office-téma</vt:lpstr>
      <vt:lpstr>file:///\\Diskstation\Komfort\Folyamatban\2017-10%20-%20Auditorok%20képzése%20előadás\Egyéb_anyagok\diagram.vsd\Drawing\~Page-1\Process.25</vt:lpstr>
      <vt:lpstr>file:///\\Diskstation\Komfort\Folyamatban\2017-10%20-%20Auditorok%20képzése%20előadás\Egyéb_anyagok\diagram.vsd\Drawing\~Page-1\Process.3</vt:lpstr>
      <vt:lpstr>file:///\\DISKSTATION\Komfort\Folyamatban\2017-09%20-%20Épületgépészeti%20konferencia%202017\Kész_anyagok\Diskstation\Komfort\Folyamatban\2017-03-%20IK%20előadás\séma.vsd\Drawing\~Page-1\Process.4</vt:lpstr>
      <vt:lpstr>Dokumentum</vt:lpstr>
      <vt:lpstr>BKV Zrt. V. Energiahatékonysági szakmai fórum 2019.10.28.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Szerkezeti felépítés az energiahatékonysági intézkedések végrehajtásához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V. Energiahatékonysági szakmai fórum Fűtési rendszer tervezési szempontjai</dc:title>
  <dc:creator>Komfort</dc:creator>
  <cp:lastModifiedBy>Komfort</cp:lastModifiedBy>
  <cp:revision>56</cp:revision>
  <dcterms:created xsi:type="dcterms:W3CDTF">2019-10-10T13:00:04Z</dcterms:created>
  <dcterms:modified xsi:type="dcterms:W3CDTF">2020-06-17T13:53:45Z</dcterms:modified>
</cp:coreProperties>
</file>