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95" r:id="rId4"/>
    <p:sldId id="308" r:id="rId5"/>
    <p:sldId id="309" r:id="rId6"/>
    <p:sldId id="306" r:id="rId7"/>
    <p:sldId id="307" r:id="rId8"/>
    <p:sldId id="293" r:id="rId9"/>
    <p:sldId id="294" r:id="rId10"/>
    <p:sldId id="310" r:id="rId11"/>
    <p:sldId id="311" r:id="rId12"/>
    <p:sldId id="312" r:id="rId13"/>
    <p:sldId id="313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98" r:id="rId22"/>
    <p:sldId id="304" r:id="rId23"/>
    <p:sldId id="305" r:id="rId24"/>
    <p:sldId id="314" r:id="rId25"/>
    <p:sldId id="315" r:id="rId26"/>
    <p:sldId id="316" r:id="rId27"/>
    <p:sldId id="317" r:id="rId28"/>
    <p:sldId id="318" r:id="rId29"/>
    <p:sldId id="319" r:id="rId30"/>
    <p:sldId id="320" r:id="rId31"/>
    <p:sldId id="321" r:id="rId32"/>
    <p:sldId id="322" r:id="rId33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33" autoAdjust="0"/>
  </p:normalViewPr>
  <p:slideViewPr>
    <p:cSldViewPr snapToGrid="0"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48FFFA4-A7CB-4FA6-8214-984E66ACBF9C}" type="datetimeFigureOut">
              <a:rPr lang="hu-HU"/>
              <a:pPr>
                <a:defRPr/>
              </a:pPr>
              <a:t>2020. 06. 02.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98C8394-8099-481D-94D9-7B73A4CDFEF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/>
          </a:p>
        </p:txBody>
      </p:sp>
      <p:sp>
        <p:nvSpPr>
          <p:cNvPr id="39940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FCBDAE-2DF1-42DE-B0F6-C249A01D4511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3D160-B5BF-4633-B998-A12B270FD925}" type="datetimeFigureOut">
              <a:rPr lang="hu-HU"/>
              <a:pPr>
                <a:defRPr/>
              </a:pPr>
              <a:t>2020. 06. 02.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3D657-492D-4561-BC6F-FDB0BB4791A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9CDA6-6639-4DD6-A2DD-3D60E4F7F0A8}" type="datetimeFigureOut">
              <a:rPr lang="hu-HU"/>
              <a:pPr>
                <a:defRPr/>
              </a:pPr>
              <a:t>2020. 06. 02.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C89DB-48F3-47FC-B20F-2FDD25E3FC3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83B4B-990A-49EF-9A75-BE931CACB2E2}" type="datetimeFigureOut">
              <a:rPr lang="hu-HU"/>
              <a:pPr>
                <a:defRPr/>
              </a:pPr>
              <a:t>2020. 06. 02.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DF8EF-91F4-4996-999C-0B29ECA14D4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651B8-1216-4328-97E1-4FFA824F385F}" type="datetimeFigureOut">
              <a:rPr lang="hu-HU"/>
              <a:pPr>
                <a:defRPr/>
              </a:pPr>
              <a:t>2020. 06. 02.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3A638-1017-486B-82D2-BDBE32D3B16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F860D-3749-4FA2-837F-21CD34626AD9}" type="datetimeFigureOut">
              <a:rPr lang="hu-HU"/>
              <a:pPr>
                <a:defRPr/>
              </a:pPr>
              <a:t>2020. 06. 02.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3D9EC-3D86-4EEB-9428-BB3627D5657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A85CB-1B4D-465D-85A2-18037A053CD1}" type="datetimeFigureOut">
              <a:rPr lang="hu-HU"/>
              <a:pPr>
                <a:defRPr/>
              </a:pPr>
              <a:t>2020. 06. 02.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9C097-279D-4AA1-AFEC-38D30CDF362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21563-950A-49C5-80F4-5F99E479826E}" type="datetimeFigureOut">
              <a:rPr lang="hu-HU"/>
              <a:pPr>
                <a:defRPr/>
              </a:pPr>
              <a:t>2020. 06. 02.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CA8D-16D2-44A9-AD60-3A9BDDFCCBF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57291-746D-449F-83E8-70CACE2FB309}" type="datetimeFigureOut">
              <a:rPr lang="hu-HU"/>
              <a:pPr>
                <a:defRPr/>
              </a:pPr>
              <a:t>2020. 06. 02.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D37F3-7BB5-4160-BB1F-54AAEB45302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03DAC-ED08-4FD1-BAA1-A5A26E2D0BF3}" type="datetimeFigureOut">
              <a:rPr lang="hu-HU"/>
              <a:pPr>
                <a:defRPr/>
              </a:pPr>
              <a:t>2020. 06. 02.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7336E-0BA2-42C2-85A8-8FF456F1A04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17C84-D931-4335-935D-0ACFDA21713B}" type="datetimeFigureOut">
              <a:rPr lang="hu-HU"/>
              <a:pPr>
                <a:defRPr/>
              </a:pPr>
              <a:t>2020. 06. 02.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A7902-40D5-4722-8F3C-BE0B9A4CD44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CA2FC-B2FA-4FE7-9424-F68B63A8E825}" type="datetimeFigureOut">
              <a:rPr lang="hu-HU"/>
              <a:pPr>
                <a:defRPr/>
              </a:pPr>
              <a:t>2020. 06. 02.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1732B-087C-4341-92AB-85251C8ACF8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</a:p>
        </p:txBody>
      </p:sp>
      <p:sp>
        <p:nvSpPr>
          <p:cNvPr id="2051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637659-5278-4054-BE99-27D8B85BEDE6}" type="datetimeFigureOut">
              <a:rPr lang="hu-HU"/>
              <a:pPr>
                <a:defRPr/>
              </a:pPr>
              <a:t>2020. 06. 02.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B87A9C-8D9E-451D-AF9A-92D7EFC1AD3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Relationship Id="rId4" Type="http://schemas.openxmlformats.org/officeDocument/2006/relationships/slide" Target="sl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Relationship Id="rId5" Type="http://schemas.openxmlformats.org/officeDocument/2006/relationships/slide" Target="slide21.xml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Relationship Id="rId4" Type="http://schemas.openxmlformats.org/officeDocument/2006/relationships/slide" Target="slide2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slide" Target="slide24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slide" Target="slide2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3" Type="http://schemas.openxmlformats.org/officeDocument/2006/relationships/slide" Target="slide2.xml"/><Relationship Id="rId7" Type="http://schemas.openxmlformats.org/officeDocument/2006/relationships/slide" Target="slide30.xml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Relationship Id="rId6" Type="http://schemas.openxmlformats.org/officeDocument/2006/relationships/slide" Target="slide29.xml"/><Relationship Id="rId5" Type="http://schemas.openxmlformats.org/officeDocument/2006/relationships/slide" Target="slide12.xml"/><Relationship Id="rId4" Type="http://schemas.openxmlformats.org/officeDocument/2006/relationships/slide" Target="slide27.xml"/><Relationship Id="rId9" Type="http://schemas.openxmlformats.org/officeDocument/2006/relationships/slide" Target="slide3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8.xml"/><Relationship Id="rId1" Type="http://schemas.openxmlformats.org/officeDocument/2006/relationships/slideLayout" Target="../slideLayouts/slideLayout6.xml"/><Relationship Id="rId5" Type="http://schemas.openxmlformats.org/officeDocument/2006/relationships/slide" Target="slide2.xml"/><Relationship Id="rId4" Type="http://schemas.openxmlformats.org/officeDocument/2006/relationships/slide" Target="slide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slide" Target="slide2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3.xml"/><Relationship Id="rId5" Type="http://schemas.openxmlformats.org/officeDocument/2006/relationships/slide" Target="slide5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Relationship Id="rId5" Type="http://schemas.openxmlformats.org/officeDocument/2006/relationships/slide" Target="slide22.xml"/><Relationship Id="rId4" Type="http://schemas.openxmlformats.org/officeDocument/2006/relationships/slide" Target="slide2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2.xml"/><Relationship Id="rId7" Type="http://schemas.openxmlformats.org/officeDocument/2006/relationships/slide" Target="slide17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Relationship Id="rId6" Type="http://schemas.openxmlformats.org/officeDocument/2006/relationships/slide" Target="slide14.xml"/><Relationship Id="rId11" Type="http://schemas.openxmlformats.org/officeDocument/2006/relationships/slide" Target="slide20.xml"/><Relationship Id="rId5" Type="http://schemas.openxmlformats.org/officeDocument/2006/relationships/slide" Target="slide15.xml"/><Relationship Id="rId10" Type="http://schemas.openxmlformats.org/officeDocument/2006/relationships/slide" Target="slide18.xml"/><Relationship Id="rId4" Type="http://schemas.openxmlformats.org/officeDocument/2006/relationships/slide" Target="slide7.xml"/><Relationship Id="rId9" Type="http://schemas.openxmlformats.org/officeDocument/2006/relationships/slide" Target="slide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Relationship Id="rId6" Type="http://schemas.openxmlformats.org/officeDocument/2006/relationships/slide" Target="slide19.xml"/><Relationship Id="rId5" Type="http://schemas.openxmlformats.org/officeDocument/2006/relationships/slide" Target="slide17.xml"/><Relationship Id="rId4" Type="http://schemas.openxmlformats.org/officeDocument/2006/relationships/slide" Target="slide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49288" y="3695700"/>
            <a:ext cx="7772400" cy="1470025"/>
          </a:xfrm>
          <a:prstGeom prst="rect">
            <a:avLst/>
          </a:prstGeom>
        </p:spPr>
        <p:txBody>
          <a:bodyPr anchor="ctr">
            <a:normAutofit fontScale="8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40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A GSK energiaköltségének csökkentésére irányuló hálós rendszerű elemzése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hu-HU" sz="40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a GD 08 épületre</a:t>
            </a:r>
          </a:p>
        </p:txBody>
      </p:sp>
      <p:pic>
        <p:nvPicPr>
          <p:cNvPr id="4" name="Picture 4" descr="Komfort logó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99693" y="865286"/>
            <a:ext cx="2081839" cy="7426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90000" dir="5400000" sy="-100000" algn="bl" rotWithShape="0"/>
          </a:effec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29805" y="1970217"/>
            <a:ext cx="2489116" cy="9418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90000" dir="5400000" sy="-100000" algn="bl" rotWithShape="0"/>
          </a:effectLst>
        </p:spPr>
      </p:pic>
      <p:pic>
        <p:nvPicPr>
          <p:cNvPr id="6" name="Kép 5" descr="logo_g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142" y="525881"/>
            <a:ext cx="1178614" cy="10769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90000" dir="5400000" sy="-100000" algn="bl" rotWithShape="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4495" y="0"/>
            <a:ext cx="8229600" cy="1037230"/>
          </a:xfrm>
        </p:spPr>
        <p:txBody>
          <a:bodyPr/>
          <a:lstStyle/>
          <a:p>
            <a:r>
              <a:rPr lang="hu-HU" sz="2400" dirty="0"/>
              <a:t>Légtechnikai rendszerek mozzanatai</a:t>
            </a:r>
            <a:br>
              <a:rPr lang="hu-HU" sz="2400" dirty="0"/>
            </a:br>
            <a:r>
              <a:rPr lang="hu-HU" sz="2400" dirty="0"/>
              <a:t>AHU - 2</a:t>
            </a:r>
          </a:p>
        </p:txBody>
      </p:sp>
      <p:pic>
        <p:nvPicPr>
          <p:cNvPr id="3" name="Kép 2" descr="Rajz4.wmf"/>
          <p:cNvPicPr>
            <a:picLocks noChangeAspect="1"/>
          </p:cNvPicPr>
          <p:nvPr/>
        </p:nvPicPr>
        <p:blipFill>
          <a:blip r:embed="rId2"/>
          <a:srcRect l="22067" t="3552" r="15246" b="4263"/>
          <a:stretch>
            <a:fillRect/>
          </a:stretch>
        </p:blipFill>
        <p:spPr>
          <a:xfrm>
            <a:off x="305466" y="829969"/>
            <a:ext cx="5399637" cy="4484439"/>
          </a:xfrm>
          <a:prstGeom prst="rect">
            <a:avLst/>
          </a:prstGeom>
        </p:spPr>
      </p:pic>
      <p:sp>
        <p:nvSpPr>
          <p:cNvPr id="4" name="Ellipszis 3"/>
          <p:cNvSpPr/>
          <p:nvPr/>
        </p:nvSpPr>
        <p:spPr>
          <a:xfrm>
            <a:off x="1091542" y="357230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5" name="Ellipszis 4"/>
          <p:cNvSpPr/>
          <p:nvPr/>
        </p:nvSpPr>
        <p:spPr>
          <a:xfrm>
            <a:off x="1094417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" name="Ellipszis 5"/>
          <p:cNvSpPr/>
          <p:nvPr/>
        </p:nvSpPr>
        <p:spPr>
          <a:xfrm>
            <a:off x="1100168" y="273554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" name="Ellipszis 6"/>
          <p:cNvSpPr/>
          <p:nvPr/>
        </p:nvSpPr>
        <p:spPr>
          <a:xfrm>
            <a:off x="1502734" y="357518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1502735" y="315536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1916802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1922553" y="316111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2325119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2" name="Ellipszis 11"/>
          <p:cNvSpPr/>
          <p:nvPr/>
        </p:nvSpPr>
        <p:spPr>
          <a:xfrm>
            <a:off x="2330870" y="273554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3" name="Ellipszis 12"/>
          <p:cNvSpPr/>
          <p:nvPr/>
        </p:nvSpPr>
        <p:spPr>
          <a:xfrm>
            <a:off x="2330871" y="2332978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4" name="Ellipszis 13"/>
          <p:cNvSpPr/>
          <p:nvPr/>
        </p:nvSpPr>
        <p:spPr>
          <a:xfrm>
            <a:off x="2739187" y="398349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5" name="Ellipszis 14"/>
          <p:cNvSpPr/>
          <p:nvPr/>
        </p:nvSpPr>
        <p:spPr>
          <a:xfrm>
            <a:off x="2744938" y="3569431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6" name="Ellipszis 15"/>
          <p:cNvSpPr/>
          <p:nvPr/>
        </p:nvSpPr>
        <p:spPr>
          <a:xfrm>
            <a:off x="2739188" y="314961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7" name="Ellipszis 16"/>
          <p:cNvSpPr/>
          <p:nvPr/>
        </p:nvSpPr>
        <p:spPr>
          <a:xfrm>
            <a:off x="2744938" y="274129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8" name="Ellipszis 17"/>
          <p:cNvSpPr/>
          <p:nvPr/>
        </p:nvSpPr>
        <p:spPr>
          <a:xfrm>
            <a:off x="3153255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9" name="Ellipszis 18"/>
          <p:cNvSpPr/>
          <p:nvPr/>
        </p:nvSpPr>
        <p:spPr>
          <a:xfrm>
            <a:off x="3147504" y="315536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0" name="Ellipszis 19"/>
          <p:cNvSpPr/>
          <p:nvPr/>
        </p:nvSpPr>
        <p:spPr>
          <a:xfrm>
            <a:off x="3153255" y="273554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1" name="Ellipszis 20"/>
          <p:cNvSpPr/>
          <p:nvPr/>
        </p:nvSpPr>
        <p:spPr>
          <a:xfrm>
            <a:off x="3561572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2" name="Ellipszis 21"/>
          <p:cNvSpPr/>
          <p:nvPr/>
        </p:nvSpPr>
        <p:spPr>
          <a:xfrm>
            <a:off x="3561572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3" name="Ellipszis 22"/>
          <p:cNvSpPr/>
          <p:nvPr/>
        </p:nvSpPr>
        <p:spPr>
          <a:xfrm>
            <a:off x="3561572" y="273554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4" name="Ellipszis 23"/>
          <p:cNvSpPr/>
          <p:nvPr/>
        </p:nvSpPr>
        <p:spPr>
          <a:xfrm>
            <a:off x="3969889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5" name="Ellipszis 24"/>
          <p:cNvSpPr/>
          <p:nvPr/>
        </p:nvSpPr>
        <p:spPr>
          <a:xfrm>
            <a:off x="3975640" y="274129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6" name="Ellipszis 25"/>
          <p:cNvSpPr/>
          <p:nvPr/>
        </p:nvSpPr>
        <p:spPr>
          <a:xfrm>
            <a:off x="3975640" y="233297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7" name="Ellipszis 26"/>
          <p:cNvSpPr/>
          <p:nvPr/>
        </p:nvSpPr>
        <p:spPr>
          <a:xfrm>
            <a:off x="4383957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8" name="Ellipszis 27"/>
          <p:cNvSpPr/>
          <p:nvPr/>
        </p:nvSpPr>
        <p:spPr>
          <a:xfrm>
            <a:off x="4389708" y="274129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9" name="Ellipszis 28"/>
          <p:cNvSpPr/>
          <p:nvPr/>
        </p:nvSpPr>
        <p:spPr>
          <a:xfrm>
            <a:off x="4389708" y="232722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0" name="Ellipszis 29"/>
          <p:cNvSpPr/>
          <p:nvPr/>
        </p:nvSpPr>
        <p:spPr>
          <a:xfrm>
            <a:off x="4389708" y="1913160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2" name="Ellipszis 31"/>
          <p:cNvSpPr/>
          <p:nvPr/>
        </p:nvSpPr>
        <p:spPr>
          <a:xfrm>
            <a:off x="4798025" y="315536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3" name="Ellipszis 32"/>
          <p:cNvSpPr/>
          <p:nvPr/>
        </p:nvSpPr>
        <p:spPr>
          <a:xfrm>
            <a:off x="4798025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4" name="Ellipszis 33"/>
          <p:cNvSpPr/>
          <p:nvPr/>
        </p:nvSpPr>
        <p:spPr>
          <a:xfrm>
            <a:off x="4792273" y="397774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5" name="Szövegdoboz 93"/>
          <p:cNvSpPr txBox="1">
            <a:spLocks noChangeArrowheads="1"/>
          </p:cNvSpPr>
          <p:nvPr/>
        </p:nvSpPr>
        <p:spPr bwMode="auto">
          <a:xfrm>
            <a:off x="5595783" y="1088615"/>
            <a:ext cx="362631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00050" indent="-400050">
              <a:buFontTx/>
              <a:buAutoNum type="romanUcPeriod"/>
            </a:pPr>
            <a:r>
              <a:rPr lang="hu-HU" dirty="0">
                <a:latin typeface="Calibri" pitchFamily="34" charset="0"/>
              </a:rPr>
              <a:t>Légkezelő vagy vezeték- 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hálózat visszakeverési lehetőség</a:t>
            </a:r>
          </a:p>
          <a:p>
            <a:pPr marL="400050" indent="-400050">
              <a:buAutoNum type="romanUcPeriod" startAt="2"/>
            </a:pPr>
            <a:r>
              <a:rPr lang="hu-HU" dirty="0">
                <a:latin typeface="Calibri" pitchFamily="34" charset="0"/>
              </a:rPr>
              <a:t>Szabályozott téli </a:t>
            </a:r>
            <a:r>
              <a:rPr lang="hu-HU" dirty="0" err="1">
                <a:latin typeface="Calibri" pitchFamily="34" charset="0"/>
              </a:rPr>
              <a:t>befúvási</a:t>
            </a:r>
            <a:endParaRPr lang="hu-HU" dirty="0">
              <a:latin typeface="Calibri" pitchFamily="34" charset="0"/>
            </a:endParaRPr>
          </a:p>
          <a:p>
            <a:pPr marL="400050" indent="-400050"/>
            <a:r>
              <a:rPr lang="hu-HU" dirty="0">
                <a:latin typeface="Calibri" pitchFamily="34" charset="0"/>
              </a:rPr>
              <a:t>	hőmérséklet</a:t>
            </a:r>
          </a:p>
          <a:p>
            <a:pPr marL="400050" indent="-400050">
              <a:buAutoNum type="romanUcPeriod" startAt="3"/>
            </a:pPr>
            <a:r>
              <a:rPr lang="hu-HU" dirty="0">
                <a:latin typeface="Calibri" pitchFamily="34" charset="0"/>
              </a:rPr>
              <a:t>Szabályozott nyári </a:t>
            </a:r>
            <a:r>
              <a:rPr lang="hu-HU" dirty="0" err="1">
                <a:latin typeface="Calibri" pitchFamily="34" charset="0"/>
              </a:rPr>
              <a:t>befúvási</a:t>
            </a:r>
            <a:endParaRPr lang="hu-HU" dirty="0">
              <a:latin typeface="Calibri" pitchFamily="34" charset="0"/>
            </a:endParaRPr>
          </a:p>
          <a:p>
            <a:pPr marL="400050" indent="-400050"/>
            <a:r>
              <a:rPr lang="hu-HU" dirty="0">
                <a:latin typeface="Calibri" pitchFamily="34" charset="0"/>
              </a:rPr>
              <a:t>	hőmérséklet</a:t>
            </a:r>
          </a:p>
          <a:p>
            <a:pPr marL="400050" indent="-400050">
              <a:buAutoNum type="romanUcPeriod" startAt="4"/>
            </a:pPr>
            <a:r>
              <a:rPr lang="hu-HU" dirty="0">
                <a:latin typeface="Calibri" pitchFamily="34" charset="0"/>
              </a:rPr>
              <a:t>Szabályozott páratartalom</a:t>
            </a:r>
          </a:p>
          <a:p>
            <a:pPr marL="400050" indent="-400050">
              <a:buAutoNum type="romanUcPeriod" startAt="4"/>
            </a:pPr>
            <a:r>
              <a:rPr lang="hu-HU" dirty="0" err="1">
                <a:latin typeface="Calibri" pitchFamily="34" charset="0"/>
              </a:rPr>
              <a:t>Hővisszanyerés</a:t>
            </a:r>
            <a:r>
              <a:rPr lang="hu-HU" dirty="0">
                <a:latin typeface="Calibri" pitchFamily="34" charset="0"/>
              </a:rPr>
              <a:t> a rendszerben</a:t>
            </a:r>
          </a:p>
          <a:p>
            <a:pPr marL="400050" indent="-400050">
              <a:buAutoNum type="romanUcPeriod" startAt="4"/>
            </a:pPr>
            <a:r>
              <a:rPr lang="hu-HU" dirty="0">
                <a:latin typeface="Calibri" pitchFamily="34" charset="0"/>
              </a:rPr>
              <a:t>Fűtőkaloriferek szabályozásának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minősége</a:t>
            </a:r>
          </a:p>
          <a:p>
            <a:pPr marL="400050" indent="-400050">
              <a:buAutoNum type="romanUcPeriod" startAt="7"/>
            </a:pPr>
            <a:r>
              <a:rPr lang="hu-HU" dirty="0">
                <a:latin typeface="Calibri" pitchFamily="34" charset="0"/>
              </a:rPr>
              <a:t>Hűtőkaloriferek szabályozásának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minősége</a:t>
            </a:r>
          </a:p>
          <a:p>
            <a:pPr marL="400050" indent="-400050">
              <a:buAutoNum type="romanUcPeriod" startAt="8"/>
            </a:pPr>
            <a:r>
              <a:rPr lang="hu-HU" dirty="0">
                <a:latin typeface="Calibri" pitchFamily="34" charset="0"/>
              </a:rPr>
              <a:t>Légkezelő gépek ventilátorai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frekvenciaszabályozóval</a:t>
            </a:r>
          </a:p>
          <a:p>
            <a:pPr marL="400050" indent="-400050">
              <a:buAutoNum type="romanUcPeriod" startAt="9"/>
            </a:pPr>
            <a:r>
              <a:rPr lang="hu-HU" dirty="0">
                <a:latin typeface="Calibri" pitchFamily="34" charset="0"/>
              </a:rPr>
              <a:t>A rendszerben alkalmazott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szűrési fokozat</a:t>
            </a:r>
          </a:p>
          <a:p>
            <a:pPr marL="400050" indent="-400050">
              <a:buAutoNum type="romanUcPeriod" startAt="10"/>
            </a:pPr>
            <a:r>
              <a:rPr lang="hu-HU" dirty="0">
                <a:latin typeface="Calibri" pitchFamily="34" charset="0"/>
              </a:rPr>
              <a:t>A légcsatorna hálózat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szigetelésének minősége</a:t>
            </a:r>
          </a:p>
        </p:txBody>
      </p:sp>
      <p:sp>
        <p:nvSpPr>
          <p:cNvPr id="36" name="Szövegdoboz 29"/>
          <p:cNvSpPr txBox="1">
            <a:spLocks noChangeArrowheads="1"/>
          </p:cNvSpPr>
          <p:nvPr/>
        </p:nvSpPr>
        <p:spPr bwMode="auto">
          <a:xfrm>
            <a:off x="3203575" y="5606475"/>
            <a:ext cx="9874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600" dirty="0">
                <a:latin typeface="Calibri" pitchFamily="34" charset="0"/>
              </a:rPr>
              <a:t>Fejlesztés</a:t>
            </a:r>
          </a:p>
        </p:txBody>
      </p:sp>
      <p:sp>
        <p:nvSpPr>
          <p:cNvPr id="37" name="Ellipszis 36"/>
          <p:cNvSpPr/>
          <p:nvPr/>
        </p:nvSpPr>
        <p:spPr>
          <a:xfrm>
            <a:off x="1048443" y="570870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8" name="Szövegdoboz 31"/>
          <p:cNvSpPr txBox="1">
            <a:spLocks noChangeArrowheads="1"/>
          </p:cNvSpPr>
          <p:nvPr/>
        </p:nvSpPr>
        <p:spPr bwMode="auto">
          <a:xfrm>
            <a:off x="1116013" y="5581075"/>
            <a:ext cx="15255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600" dirty="0">
                <a:latin typeface="Calibri" pitchFamily="34" charset="0"/>
              </a:rPr>
              <a:t>Meglévő állapot</a:t>
            </a:r>
          </a:p>
        </p:txBody>
      </p:sp>
      <p:sp>
        <p:nvSpPr>
          <p:cNvPr id="39" name="Ellipszis 38"/>
          <p:cNvSpPr/>
          <p:nvPr/>
        </p:nvSpPr>
        <p:spPr>
          <a:xfrm>
            <a:off x="3120247" y="571822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385D8A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0" name="Szövegdoboz 56"/>
          <p:cNvSpPr txBox="1">
            <a:spLocks noChangeArrowheads="1"/>
          </p:cNvSpPr>
          <p:nvPr/>
        </p:nvSpPr>
        <p:spPr bwMode="auto">
          <a:xfrm rot="-5400000">
            <a:off x="-357278" y="2990266"/>
            <a:ext cx="1135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dirty="0">
                <a:latin typeface="Calibri" pitchFamily="34" charset="0"/>
              </a:rPr>
              <a:t>Tudásszintek</a:t>
            </a:r>
          </a:p>
        </p:txBody>
      </p:sp>
      <p:sp>
        <p:nvSpPr>
          <p:cNvPr id="41" name="Szövegdoboz 126"/>
          <p:cNvSpPr txBox="1">
            <a:spLocks noChangeArrowheads="1"/>
          </p:cNvSpPr>
          <p:nvPr/>
        </p:nvSpPr>
        <p:spPr bwMode="auto">
          <a:xfrm>
            <a:off x="2237390" y="5193570"/>
            <a:ext cx="1135063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dirty="0">
                <a:latin typeface="Calibri" pitchFamily="34" charset="0"/>
              </a:rPr>
              <a:t>Mozzanatok</a:t>
            </a:r>
          </a:p>
        </p:txBody>
      </p:sp>
      <p:sp useBgFill="1">
        <p:nvSpPr>
          <p:cNvPr id="42" name="Téglalap feliratnak 41"/>
          <p:cNvSpPr/>
          <p:nvPr/>
        </p:nvSpPr>
        <p:spPr>
          <a:xfrm>
            <a:off x="1354992" y="3481125"/>
            <a:ext cx="991298" cy="437732"/>
          </a:xfrm>
          <a:prstGeom prst="wedgeRectCallout">
            <a:avLst>
              <a:gd name="adj1" fmla="val -68026"/>
              <a:gd name="adj2" fmla="val -200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I./-1  100% visszakeverés</a:t>
            </a:r>
          </a:p>
        </p:txBody>
      </p:sp>
      <p:sp useBgFill="1">
        <p:nvSpPr>
          <p:cNvPr id="43" name="Téglalap feliratnak 42"/>
          <p:cNvSpPr/>
          <p:nvPr/>
        </p:nvSpPr>
        <p:spPr>
          <a:xfrm>
            <a:off x="1356665" y="2990430"/>
            <a:ext cx="1301123" cy="436058"/>
          </a:xfrm>
          <a:prstGeom prst="wedgeRectCallout">
            <a:avLst>
              <a:gd name="adj1" fmla="val -63393"/>
              <a:gd name="adj2" fmla="val -739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I./0 0-100% közötti visszakeverés</a:t>
            </a:r>
          </a:p>
        </p:txBody>
      </p:sp>
      <p:sp useBgFill="1">
        <p:nvSpPr>
          <p:cNvPr id="44" name="Téglalap feliratnak 43"/>
          <p:cNvSpPr/>
          <p:nvPr/>
        </p:nvSpPr>
        <p:spPr>
          <a:xfrm>
            <a:off x="1356667" y="2548304"/>
            <a:ext cx="991298" cy="395864"/>
          </a:xfrm>
          <a:prstGeom prst="wedgeRectCallout">
            <a:avLst>
              <a:gd name="adj1" fmla="val -68533"/>
              <a:gd name="adj2" fmla="val -278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I./1 Tisztán frisslevegős</a:t>
            </a:r>
          </a:p>
        </p:txBody>
      </p:sp>
      <p:sp useBgFill="1">
        <p:nvSpPr>
          <p:cNvPr id="45" name="Téglalap feliratnak 44"/>
          <p:cNvSpPr/>
          <p:nvPr/>
        </p:nvSpPr>
        <p:spPr>
          <a:xfrm>
            <a:off x="1769609" y="3402107"/>
            <a:ext cx="1531644" cy="437029"/>
          </a:xfrm>
          <a:prstGeom prst="wedgeRectCallout">
            <a:avLst>
              <a:gd name="adj1" fmla="val -62319"/>
              <a:gd name="adj2" fmla="val -314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II./-1  nincs szabályozva a </a:t>
            </a:r>
            <a:r>
              <a:rPr lang="hu-HU" sz="1100" dirty="0" err="1"/>
              <a:t>befúvási</a:t>
            </a:r>
            <a:r>
              <a:rPr lang="hu-HU" sz="1100" dirty="0"/>
              <a:t> hőmérséklet</a:t>
            </a:r>
          </a:p>
        </p:txBody>
      </p:sp>
      <p:sp useBgFill="1">
        <p:nvSpPr>
          <p:cNvPr id="46" name="Téglalap feliratnak 45"/>
          <p:cNvSpPr/>
          <p:nvPr/>
        </p:nvSpPr>
        <p:spPr>
          <a:xfrm>
            <a:off x="1776333" y="2746019"/>
            <a:ext cx="1518196" cy="437732"/>
          </a:xfrm>
          <a:prstGeom prst="wedgeRectCallout">
            <a:avLst>
              <a:gd name="adj1" fmla="val -62269"/>
              <a:gd name="adj2" fmla="val 4905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II./0 szabályozott a </a:t>
            </a:r>
            <a:r>
              <a:rPr lang="hu-HU" sz="1100" dirty="0" err="1"/>
              <a:t>befúvási</a:t>
            </a:r>
            <a:r>
              <a:rPr lang="hu-HU" sz="1100" dirty="0"/>
              <a:t> hőmérséklet</a:t>
            </a:r>
          </a:p>
        </p:txBody>
      </p:sp>
      <p:sp useBgFill="1">
        <p:nvSpPr>
          <p:cNvPr id="48" name="Téglalap feliratnak 47"/>
          <p:cNvSpPr/>
          <p:nvPr/>
        </p:nvSpPr>
        <p:spPr>
          <a:xfrm>
            <a:off x="2184226" y="3386418"/>
            <a:ext cx="1597731" cy="437029"/>
          </a:xfrm>
          <a:prstGeom prst="wedgeRectCallout">
            <a:avLst>
              <a:gd name="adj1" fmla="val -62319"/>
              <a:gd name="adj2" fmla="val -314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III./-1  nincs szabályozva a </a:t>
            </a:r>
            <a:r>
              <a:rPr lang="hu-HU" sz="1100" dirty="0" err="1"/>
              <a:t>befúvási</a:t>
            </a:r>
            <a:r>
              <a:rPr lang="hu-HU" sz="1100" dirty="0"/>
              <a:t> hőmérséklet</a:t>
            </a:r>
          </a:p>
        </p:txBody>
      </p:sp>
      <p:sp useBgFill="1">
        <p:nvSpPr>
          <p:cNvPr id="49" name="Téglalap feliratnak 48"/>
          <p:cNvSpPr/>
          <p:nvPr/>
        </p:nvSpPr>
        <p:spPr>
          <a:xfrm>
            <a:off x="2190951" y="2730330"/>
            <a:ext cx="1518196" cy="437732"/>
          </a:xfrm>
          <a:prstGeom prst="wedgeRectCallout">
            <a:avLst>
              <a:gd name="adj1" fmla="val -62269"/>
              <a:gd name="adj2" fmla="val 4905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III./0 szabályozott a </a:t>
            </a:r>
            <a:r>
              <a:rPr lang="hu-HU" sz="1100" dirty="0" err="1"/>
              <a:t>befúvási</a:t>
            </a:r>
            <a:r>
              <a:rPr lang="hu-HU" sz="1100" dirty="0"/>
              <a:t> hőmérséklet</a:t>
            </a:r>
          </a:p>
        </p:txBody>
      </p:sp>
      <p:sp useBgFill="1">
        <p:nvSpPr>
          <p:cNvPr id="50" name="Téglalap feliratnak 49"/>
          <p:cNvSpPr/>
          <p:nvPr/>
        </p:nvSpPr>
        <p:spPr>
          <a:xfrm>
            <a:off x="2601084" y="3009901"/>
            <a:ext cx="1668357" cy="437029"/>
          </a:xfrm>
          <a:prstGeom prst="wedgeRectCallout">
            <a:avLst>
              <a:gd name="adj1" fmla="val -62319"/>
              <a:gd name="adj2" fmla="val -314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IV./0  nincs a rendszerben páratartalom-szabályozás</a:t>
            </a:r>
          </a:p>
        </p:txBody>
      </p:sp>
      <p:sp useBgFill="1">
        <p:nvSpPr>
          <p:cNvPr id="51" name="Téglalap feliratnak 50"/>
          <p:cNvSpPr/>
          <p:nvPr/>
        </p:nvSpPr>
        <p:spPr>
          <a:xfrm>
            <a:off x="2607807" y="2198594"/>
            <a:ext cx="1849893" cy="625288"/>
          </a:xfrm>
          <a:prstGeom prst="wedgeRectCallout">
            <a:avLst>
              <a:gd name="adj1" fmla="val -58688"/>
              <a:gd name="adj2" fmla="val 3937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IV./1 a rendszer valamely részáramköre rendelkezik páratartalom-szabályozással</a:t>
            </a:r>
          </a:p>
        </p:txBody>
      </p:sp>
      <p:sp useBgFill="1">
        <p:nvSpPr>
          <p:cNvPr id="52" name="Téglalap feliratnak 51"/>
          <p:cNvSpPr/>
          <p:nvPr/>
        </p:nvSpPr>
        <p:spPr>
          <a:xfrm>
            <a:off x="2558502" y="1602442"/>
            <a:ext cx="1811792" cy="437029"/>
          </a:xfrm>
          <a:prstGeom prst="wedgeRectCallout">
            <a:avLst>
              <a:gd name="adj1" fmla="val -59721"/>
              <a:gd name="adj2" fmla="val 11993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IV./2  a teljes rendszerben szabályozott a páratartalom</a:t>
            </a:r>
          </a:p>
        </p:txBody>
      </p:sp>
      <p:sp useBgFill="1">
        <p:nvSpPr>
          <p:cNvPr id="53" name="Téglalap feliratnak 52"/>
          <p:cNvSpPr/>
          <p:nvPr/>
        </p:nvSpPr>
        <p:spPr>
          <a:xfrm>
            <a:off x="3022427" y="3834654"/>
            <a:ext cx="1085650" cy="437029"/>
          </a:xfrm>
          <a:prstGeom prst="wedgeRectCallout">
            <a:avLst>
              <a:gd name="adj1" fmla="val -67893"/>
              <a:gd name="adj2" fmla="val -776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V./-2  nincs a </a:t>
            </a:r>
            <a:r>
              <a:rPr lang="hu-HU" sz="1100" dirty="0" err="1"/>
              <a:t>hővisszanyerés</a:t>
            </a:r>
            <a:endParaRPr lang="hu-HU" sz="1100" dirty="0"/>
          </a:p>
        </p:txBody>
      </p:sp>
      <p:sp useBgFill="1">
        <p:nvSpPr>
          <p:cNvPr id="54" name="Téglalap feliratnak 53"/>
          <p:cNvSpPr/>
          <p:nvPr/>
        </p:nvSpPr>
        <p:spPr>
          <a:xfrm>
            <a:off x="3020185" y="3321425"/>
            <a:ext cx="1545091" cy="437029"/>
          </a:xfrm>
          <a:prstGeom prst="wedgeRectCallout">
            <a:avLst>
              <a:gd name="adj1" fmla="val -61867"/>
              <a:gd name="adj2" fmla="val 1993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V./-1 </a:t>
            </a:r>
            <a:r>
              <a:rPr lang="hu-HU" sz="1100" dirty="0" err="1"/>
              <a:t>hővisszanyerés</a:t>
            </a:r>
            <a:r>
              <a:rPr lang="hu-HU" sz="1100" dirty="0"/>
              <a:t> direkt visszakeveréssel</a:t>
            </a:r>
          </a:p>
        </p:txBody>
      </p:sp>
      <p:sp useBgFill="1">
        <p:nvSpPr>
          <p:cNvPr id="55" name="Téglalap feliratnak 54"/>
          <p:cNvSpPr/>
          <p:nvPr/>
        </p:nvSpPr>
        <p:spPr>
          <a:xfrm>
            <a:off x="3011220" y="2723030"/>
            <a:ext cx="1453204" cy="515472"/>
          </a:xfrm>
          <a:prstGeom prst="wedgeRectCallout">
            <a:avLst>
              <a:gd name="adj1" fmla="val -62302"/>
              <a:gd name="adj2" fmla="val 3839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V./0 </a:t>
            </a:r>
            <a:r>
              <a:rPr lang="hu-HU" sz="1100" dirty="0" err="1"/>
              <a:t>hővisszanyerés</a:t>
            </a:r>
            <a:r>
              <a:rPr lang="hu-HU" sz="1100" dirty="0"/>
              <a:t> keresztáramú lemezes </a:t>
            </a:r>
            <a:r>
              <a:rPr lang="hu-HU" sz="1100" dirty="0" err="1"/>
              <a:t>hővisszanyerővel</a:t>
            </a:r>
            <a:endParaRPr lang="hu-HU" sz="1100" dirty="0"/>
          </a:p>
        </p:txBody>
      </p:sp>
      <p:sp useBgFill="1">
        <p:nvSpPr>
          <p:cNvPr id="56" name="Téglalap feliratnak 55"/>
          <p:cNvSpPr/>
          <p:nvPr/>
        </p:nvSpPr>
        <p:spPr>
          <a:xfrm>
            <a:off x="2914849" y="2028266"/>
            <a:ext cx="1341145" cy="515472"/>
          </a:xfrm>
          <a:prstGeom prst="wedgeRectCallout">
            <a:avLst>
              <a:gd name="adj1" fmla="val -56568"/>
              <a:gd name="adj2" fmla="val 9186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V./1 </a:t>
            </a:r>
            <a:r>
              <a:rPr lang="hu-HU" sz="1100" dirty="0" err="1"/>
              <a:t>hővisszanyerés</a:t>
            </a:r>
            <a:r>
              <a:rPr lang="hu-HU" sz="1100" dirty="0"/>
              <a:t> közvetítőközeges </a:t>
            </a:r>
            <a:r>
              <a:rPr lang="hu-HU" sz="1100" dirty="0" err="1"/>
              <a:t>hővisszanyerővel</a:t>
            </a:r>
            <a:endParaRPr lang="hu-HU" sz="1100" dirty="0"/>
          </a:p>
        </p:txBody>
      </p:sp>
      <p:sp useBgFill="1">
        <p:nvSpPr>
          <p:cNvPr id="58" name="Téglalap feliratnak 57"/>
          <p:cNvSpPr/>
          <p:nvPr/>
        </p:nvSpPr>
        <p:spPr>
          <a:xfrm>
            <a:off x="3323282" y="3386938"/>
            <a:ext cx="1409652" cy="347958"/>
          </a:xfrm>
          <a:prstGeom prst="wedgeRectCallout">
            <a:avLst>
              <a:gd name="adj1" fmla="val -55530"/>
              <a:gd name="adj2" fmla="val 1618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VI./-1 Szabályozatlan üzem</a:t>
            </a:r>
          </a:p>
        </p:txBody>
      </p:sp>
      <p:sp useBgFill="1">
        <p:nvSpPr>
          <p:cNvPr id="59" name="Téglalap feliratnak 58"/>
          <p:cNvSpPr/>
          <p:nvPr/>
        </p:nvSpPr>
        <p:spPr>
          <a:xfrm>
            <a:off x="3351324" y="2976067"/>
            <a:ext cx="1052427" cy="347958"/>
          </a:xfrm>
          <a:prstGeom prst="wedgeRectCallout">
            <a:avLst>
              <a:gd name="adj1" fmla="val -60210"/>
              <a:gd name="adj2" fmla="val 203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VI./0 Minőségi szabályozás</a:t>
            </a:r>
          </a:p>
        </p:txBody>
      </p:sp>
      <p:sp useBgFill="1">
        <p:nvSpPr>
          <p:cNvPr id="60" name="Téglalap feliratnak 59"/>
          <p:cNvSpPr/>
          <p:nvPr/>
        </p:nvSpPr>
        <p:spPr>
          <a:xfrm>
            <a:off x="3335474" y="2521305"/>
            <a:ext cx="1161222" cy="347958"/>
          </a:xfrm>
          <a:prstGeom prst="wedgeRectCallout">
            <a:avLst>
              <a:gd name="adj1" fmla="val -59516"/>
              <a:gd name="adj2" fmla="val 2249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VI./1 Mennyiségi szabályozás</a:t>
            </a:r>
          </a:p>
        </p:txBody>
      </p:sp>
      <p:sp useBgFill="1">
        <p:nvSpPr>
          <p:cNvPr id="61" name="Téglalap feliratnak 60"/>
          <p:cNvSpPr/>
          <p:nvPr/>
        </p:nvSpPr>
        <p:spPr>
          <a:xfrm>
            <a:off x="3717084" y="3400350"/>
            <a:ext cx="1409652" cy="347958"/>
          </a:xfrm>
          <a:prstGeom prst="wedgeRectCallout">
            <a:avLst>
              <a:gd name="adj1" fmla="val -55530"/>
              <a:gd name="adj2" fmla="val 1618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VII./-1 Szabályozatlan üzem</a:t>
            </a:r>
          </a:p>
        </p:txBody>
      </p:sp>
      <p:sp useBgFill="1">
        <p:nvSpPr>
          <p:cNvPr id="63" name="Téglalap feliratnak 62"/>
          <p:cNvSpPr/>
          <p:nvPr/>
        </p:nvSpPr>
        <p:spPr>
          <a:xfrm>
            <a:off x="3752441" y="2967533"/>
            <a:ext cx="1052427" cy="347958"/>
          </a:xfrm>
          <a:prstGeom prst="wedgeRectCallout">
            <a:avLst>
              <a:gd name="adj1" fmla="val -60210"/>
              <a:gd name="adj2" fmla="val 203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VII./0 Minőségi szabályozás</a:t>
            </a:r>
          </a:p>
        </p:txBody>
      </p:sp>
      <p:sp useBgFill="1">
        <p:nvSpPr>
          <p:cNvPr id="64" name="Téglalap feliratnak 63"/>
          <p:cNvSpPr/>
          <p:nvPr/>
        </p:nvSpPr>
        <p:spPr>
          <a:xfrm>
            <a:off x="3736591" y="2512771"/>
            <a:ext cx="1222684" cy="347958"/>
          </a:xfrm>
          <a:prstGeom prst="wedgeRectCallout">
            <a:avLst>
              <a:gd name="adj1" fmla="val -59516"/>
              <a:gd name="adj2" fmla="val 2249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VII./1 Mennyiségi szabályozás</a:t>
            </a:r>
          </a:p>
        </p:txBody>
      </p:sp>
      <p:sp useBgFill="1">
        <p:nvSpPr>
          <p:cNvPr id="65" name="Téglalap feliratnak 64"/>
          <p:cNvSpPr/>
          <p:nvPr/>
        </p:nvSpPr>
        <p:spPr>
          <a:xfrm>
            <a:off x="4198668" y="3062630"/>
            <a:ext cx="1280417" cy="492557"/>
          </a:xfrm>
          <a:prstGeom prst="wedgeRectCallout">
            <a:avLst>
              <a:gd name="adj1" fmla="val -61924"/>
              <a:gd name="adj2" fmla="val -211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VIII./0 Ventilátorok állandó fordulattal üzemelnek</a:t>
            </a:r>
          </a:p>
        </p:txBody>
      </p:sp>
      <p:sp useBgFill="1">
        <p:nvSpPr>
          <p:cNvPr id="66" name="Téglalap feliratnak 65"/>
          <p:cNvSpPr/>
          <p:nvPr/>
        </p:nvSpPr>
        <p:spPr>
          <a:xfrm>
            <a:off x="4175502" y="2629815"/>
            <a:ext cx="1457201" cy="347958"/>
          </a:xfrm>
          <a:prstGeom prst="wedgeRectCallout">
            <a:avLst>
              <a:gd name="adj1" fmla="val -58512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VIII./1 Kézi frekvencia szabályozás</a:t>
            </a:r>
          </a:p>
        </p:txBody>
      </p:sp>
      <p:sp useBgFill="1">
        <p:nvSpPr>
          <p:cNvPr id="68" name="Téglalap feliratnak 67"/>
          <p:cNvSpPr/>
          <p:nvPr/>
        </p:nvSpPr>
        <p:spPr>
          <a:xfrm>
            <a:off x="3394253" y="3068727"/>
            <a:ext cx="797356" cy="347958"/>
          </a:xfrm>
          <a:prstGeom prst="wedgeRectCallout">
            <a:avLst>
              <a:gd name="adj1" fmla="val 76821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IX./0 EU4</a:t>
            </a:r>
          </a:p>
        </p:txBody>
      </p:sp>
      <p:sp useBgFill="1">
        <p:nvSpPr>
          <p:cNvPr id="69" name="Téglalap feliratnak 68"/>
          <p:cNvSpPr/>
          <p:nvPr/>
        </p:nvSpPr>
        <p:spPr>
          <a:xfrm>
            <a:off x="3414979" y="2643226"/>
            <a:ext cx="797356" cy="347958"/>
          </a:xfrm>
          <a:prstGeom prst="wedgeRectCallout">
            <a:avLst>
              <a:gd name="adj1" fmla="val 76821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IX./1 EU7</a:t>
            </a:r>
          </a:p>
        </p:txBody>
      </p:sp>
      <p:sp useBgFill="1">
        <p:nvSpPr>
          <p:cNvPr id="70" name="Téglalap feliratnak 69"/>
          <p:cNvSpPr/>
          <p:nvPr/>
        </p:nvSpPr>
        <p:spPr>
          <a:xfrm>
            <a:off x="3407664" y="2226260"/>
            <a:ext cx="797356" cy="347958"/>
          </a:xfrm>
          <a:prstGeom prst="wedgeRectCallout">
            <a:avLst>
              <a:gd name="adj1" fmla="val 76821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IX./2 EU9</a:t>
            </a:r>
          </a:p>
        </p:txBody>
      </p:sp>
      <p:sp useBgFill="1">
        <p:nvSpPr>
          <p:cNvPr id="71" name="Téglalap feliratnak 70"/>
          <p:cNvSpPr/>
          <p:nvPr/>
        </p:nvSpPr>
        <p:spPr>
          <a:xfrm>
            <a:off x="3400349" y="1794663"/>
            <a:ext cx="797356" cy="347958"/>
          </a:xfrm>
          <a:prstGeom prst="wedgeRectCallout">
            <a:avLst>
              <a:gd name="adj1" fmla="val 76821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IX./3 EU13</a:t>
            </a:r>
          </a:p>
        </p:txBody>
      </p:sp>
      <p:sp useBgFill="1">
        <p:nvSpPr>
          <p:cNvPr id="72" name="Téglalap feliratnak 71"/>
          <p:cNvSpPr/>
          <p:nvPr/>
        </p:nvSpPr>
        <p:spPr>
          <a:xfrm>
            <a:off x="3057754" y="3886810"/>
            <a:ext cx="1520342" cy="347958"/>
          </a:xfrm>
          <a:prstGeom prst="wedgeRectCallout">
            <a:avLst>
              <a:gd name="adj1" fmla="val 64792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X./-2 szigeteletlen légcsatorna hálózat</a:t>
            </a:r>
          </a:p>
        </p:txBody>
      </p:sp>
      <p:sp useBgFill="1">
        <p:nvSpPr>
          <p:cNvPr id="73" name="Téglalap feliratnak 72"/>
          <p:cNvSpPr/>
          <p:nvPr/>
        </p:nvSpPr>
        <p:spPr>
          <a:xfrm>
            <a:off x="3071165" y="3453994"/>
            <a:ext cx="1520342" cy="347958"/>
          </a:xfrm>
          <a:prstGeom prst="wedgeRectCallout">
            <a:avLst>
              <a:gd name="adj1" fmla="val 64792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X./-1 részben szigetelt légcsatorna hálózat</a:t>
            </a:r>
          </a:p>
        </p:txBody>
      </p:sp>
      <p:sp useBgFill="1">
        <p:nvSpPr>
          <p:cNvPr id="74" name="Téglalap feliratnak 73"/>
          <p:cNvSpPr/>
          <p:nvPr/>
        </p:nvSpPr>
        <p:spPr>
          <a:xfrm>
            <a:off x="3077261" y="3043123"/>
            <a:ext cx="1520342" cy="347958"/>
          </a:xfrm>
          <a:prstGeom prst="wedgeRectCallout">
            <a:avLst>
              <a:gd name="adj1" fmla="val 64792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X./0 szigetelt légcsatorna hálózat</a:t>
            </a:r>
          </a:p>
        </p:txBody>
      </p:sp>
      <p:sp>
        <p:nvSpPr>
          <p:cNvPr id="75" name="Szövegdoboz 93"/>
          <p:cNvSpPr txBox="1">
            <a:spLocks noChangeArrowheads="1"/>
          </p:cNvSpPr>
          <p:nvPr/>
        </p:nvSpPr>
        <p:spPr bwMode="auto">
          <a:xfrm>
            <a:off x="4230688" y="6283325"/>
            <a:ext cx="1831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dirty="0">
                <a:latin typeface="Calibri" pitchFamily="34" charset="0"/>
              </a:rPr>
              <a:t>Javasolt fejlesztés</a:t>
            </a:r>
          </a:p>
        </p:txBody>
      </p:sp>
      <p:sp useBgFill="1">
        <p:nvSpPr>
          <p:cNvPr id="76" name="Akciógomb: Tovább vagy Következő 75">
            <a:hlinkClick r:id="rId3" action="ppaction://hlinksldjump" highlightClick="1"/>
          </p:cNvPr>
          <p:cNvSpPr/>
          <p:nvPr/>
        </p:nvSpPr>
        <p:spPr>
          <a:xfrm>
            <a:off x="6032500" y="6292850"/>
            <a:ext cx="360363" cy="360363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77" name="Akciógomb: Vissza vagy Előző 76">
            <a:hlinkClick r:id="rId4" action="ppaction://hlinksldjump" highlightClick="1"/>
          </p:cNvPr>
          <p:cNvSpPr/>
          <p:nvPr/>
        </p:nvSpPr>
        <p:spPr>
          <a:xfrm>
            <a:off x="2809875" y="6286500"/>
            <a:ext cx="360363" cy="360363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8" name="Szövegdoboz 3"/>
          <p:cNvSpPr txBox="1">
            <a:spLocks noChangeArrowheads="1"/>
          </p:cNvSpPr>
          <p:nvPr/>
        </p:nvSpPr>
        <p:spPr bwMode="auto">
          <a:xfrm>
            <a:off x="3167063" y="6286500"/>
            <a:ext cx="7445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Vissza</a:t>
            </a:r>
          </a:p>
        </p:txBody>
      </p:sp>
      <p:sp useBgFill="1">
        <p:nvSpPr>
          <p:cNvPr id="67" name="Téglalap feliratnak 66"/>
          <p:cNvSpPr/>
          <p:nvPr/>
        </p:nvSpPr>
        <p:spPr>
          <a:xfrm>
            <a:off x="4218174" y="2123847"/>
            <a:ext cx="1553519" cy="347958"/>
          </a:xfrm>
          <a:prstGeom prst="wedgeRectCallout">
            <a:avLst>
              <a:gd name="adj1" fmla="val -59516"/>
              <a:gd name="adj2" fmla="val 2249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VIII./2 Automatikus frekvencia szabályozás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8" grpId="0" animBg="1"/>
      <p:bldP spid="59" grpId="0" animBg="1"/>
      <p:bldP spid="60" grpId="0" animBg="1"/>
      <p:bldP spid="61" grpId="0" animBg="1"/>
      <p:bldP spid="63" grpId="0" animBg="1"/>
      <p:bldP spid="64" grpId="0" animBg="1"/>
      <p:bldP spid="65" grpId="0" animBg="1"/>
      <p:bldP spid="66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6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4495" y="0"/>
            <a:ext cx="8229600" cy="1037230"/>
          </a:xfrm>
        </p:spPr>
        <p:txBody>
          <a:bodyPr/>
          <a:lstStyle/>
          <a:p>
            <a:r>
              <a:rPr lang="hu-HU" sz="2400" dirty="0"/>
              <a:t>Légtechnikai rendszerek mozzanatai</a:t>
            </a:r>
            <a:br>
              <a:rPr lang="hu-HU" sz="2400" dirty="0"/>
            </a:br>
            <a:r>
              <a:rPr lang="hu-HU" sz="2400" dirty="0"/>
              <a:t>AHU - 2</a:t>
            </a:r>
          </a:p>
        </p:txBody>
      </p:sp>
      <p:pic>
        <p:nvPicPr>
          <p:cNvPr id="3" name="Kép 2" descr="Rajz4.wmf"/>
          <p:cNvPicPr>
            <a:picLocks noChangeAspect="1"/>
          </p:cNvPicPr>
          <p:nvPr/>
        </p:nvPicPr>
        <p:blipFill>
          <a:blip r:embed="rId2"/>
          <a:srcRect l="22067" t="3552" r="15246" b="4263"/>
          <a:stretch>
            <a:fillRect/>
          </a:stretch>
        </p:blipFill>
        <p:spPr>
          <a:xfrm>
            <a:off x="305466" y="829969"/>
            <a:ext cx="5399637" cy="4484439"/>
          </a:xfrm>
          <a:prstGeom prst="rect">
            <a:avLst/>
          </a:prstGeom>
        </p:spPr>
      </p:pic>
      <p:sp>
        <p:nvSpPr>
          <p:cNvPr id="4" name="Ellipszis 3"/>
          <p:cNvSpPr/>
          <p:nvPr/>
        </p:nvSpPr>
        <p:spPr>
          <a:xfrm>
            <a:off x="1091542" y="357230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" name="Ellipszis 5"/>
          <p:cNvSpPr/>
          <p:nvPr/>
        </p:nvSpPr>
        <p:spPr>
          <a:xfrm>
            <a:off x="1100168" y="273554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" name="Ellipszis 6"/>
          <p:cNvSpPr/>
          <p:nvPr/>
        </p:nvSpPr>
        <p:spPr>
          <a:xfrm>
            <a:off x="1502734" y="357518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1916802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2" name="Ellipszis 11"/>
          <p:cNvSpPr/>
          <p:nvPr/>
        </p:nvSpPr>
        <p:spPr>
          <a:xfrm>
            <a:off x="2330870" y="273554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5" name="Ellipszis 14"/>
          <p:cNvSpPr/>
          <p:nvPr/>
        </p:nvSpPr>
        <p:spPr>
          <a:xfrm>
            <a:off x="2744938" y="3569431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8" name="Ellipszis 17"/>
          <p:cNvSpPr/>
          <p:nvPr/>
        </p:nvSpPr>
        <p:spPr>
          <a:xfrm>
            <a:off x="3153255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0" name="Ellipszis 19"/>
          <p:cNvSpPr/>
          <p:nvPr/>
        </p:nvSpPr>
        <p:spPr>
          <a:xfrm>
            <a:off x="3153255" y="273554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1" name="Ellipszis 20"/>
          <p:cNvSpPr/>
          <p:nvPr/>
        </p:nvSpPr>
        <p:spPr>
          <a:xfrm>
            <a:off x="3561572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3" name="Ellipszis 22"/>
          <p:cNvSpPr/>
          <p:nvPr/>
        </p:nvSpPr>
        <p:spPr>
          <a:xfrm>
            <a:off x="3561572" y="273554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4" name="Ellipszis 23"/>
          <p:cNvSpPr/>
          <p:nvPr/>
        </p:nvSpPr>
        <p:spPr>
          <a:xfrm>
            <a:off x="3969889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5" name="Ellipszis 24"/>
          <p:cNvSpPr/>
          <p:nvPr/>
        </p:nvSpPr>
        <p:spPr>
          <a:xfrm>
            <a:off x="3975640" y="274129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7" name="Ellipszis 26"/>
          <p:cNvSpPr/>
          <p:nvPr/>
        </p:nvSpPr>
        <p:spPr>
          <a:xfrm>
            <a:off x="4383957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9" name="Ellipszis 28"/>
          <p:cNvSpPr/>
          <p:nvPr/>
        </p:nvSpPr>
        <p:spPr>
          <a:xfrm>
            <a:off x="4389708" y="232722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0" name="Ellipszis 29"/>
          <p:cNvSpPr/>
          <p:nvPr/>
        </p:nvSpPr>
        <p:spPr>
          <a:xfrm>
            <a:off x="4389708" y="1913160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3" name="Ellipszis 32"/>
          <p:cNvSpPr/>
          <p:nvPr/>
        </p:nvSpPr>
        <p:spPr>
          <a:xfrm>
            <a:off x="4798025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4" name="Ellipszis 33"/>
          <p:cNvSpPr/>
          <p:nvPr/>
        </p:nvSpPr>
        <p:spPr>
          <a:xfrm>
            <a:off x="4792273" y="397774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5" name="Szövegdoboz 93"/>
          <p:cNvSpPr txBox="1">
            <a:spLocks noChangeArrowheads="1"/>
          </p:cNvSpPr>
          <p:nvPr/>
        </p:nvSpPr>
        <p:spPr bwMode="auto">
          <a:xfrm>
            <a:off x="5595783" y="1088615"/>
            <a:ext cx="362631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00050" indent="-400050">
              <a:buFontTx/>
              <a:buAutoNum type="romanUcPeriod"/>
            </a:pPr>
            <a:r>
              <a:rPr lang="hu-HU" dirty="0">
                <a:latin typeface="Calibri" pitchFamily="34" charset="0"/>
              </a:rPr>
              <a:t>Légkezelő vagy vezeték- 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hálózat visszakeverési lehetőség</a:t>
            </a:r>
          </a:p>
          <a:p>
            <a:pPr marL="400050" indent="-400050">
              <a:buAutoNum type="romanUcPeriod" startAt="2"/>
            </a:pPr>
            <a:r>
              <a:rPr lang="hu-HU" dirty="0">
                <a:latin typeface="Calibri" pitchFamily="34" charset="0"/>
              </a:rPr>
              <a:t>Szabályozott téli </a:t>
            </a:r>
            <a:r>
              <a:rPr lang="hu-HU" dirty="0" err="1">
                <a:latin typeface="Calibri" pitchFamily="34" charset="0"/>
              </a:rPr>
              <a:t>befúvási</a:t>
            </a:r>
            <a:endParaRPr lang="hu-HU" dirty="0">
              <a:latin typeface="Calibri" pitchFamily="34" charset="0"/>
            </a:endParaRPr>
          </a:p>
          <a:p>
            <a:pPr marL="400050" indent="-400050"/>
            <a:r>
              <a:rPr lang="hu-HU" dirty="0">
                <a:latin typeface="Calibri" pitchFamily="34" charset="0"/>
              </a:rPr>
              <a:t>	hőmérséklet</a:t>
            </a:r>
          </a:p>
          <a:p>
            <a:pPr marL="400050" indent="-400050">
              <a:buAutoNum type="romanUcPeriod" startAt="3"/>
            </a:pPr>
            <a:r>
              <a:rPr lang="hu-HU" dirty="0">
                <a:latin typeface="Calibri" pitchFamily="34" charset="0"/>
              </a:rPr>
              <a:t>Szabályozott nyári </a:t>
            </a:r>
            <a:r>
              <a:rPr lang="hu-HU" dirty="0" err="1">
                <a:latin typeface="Calibri" pitchFamily="34" charset="0"/>
              </a:rPr>
              <a:t>befúvási</a:t>
            </a:r>
            <a:endParaRPr lang="hu-HU" dirty="0">
              <a:latin typeface="Calibri" pitchFamily="34" charset="0"/>
            </a:endParaRPr>
          </a:p>
          <a:p>
            <a:pPr marL="400050" indent="-400050"/>
            <a:r>
              <a:rPr lang="hu-HU" dirty="0">
                <a:latin typeface="Calibri" pitchFamily="34" charset="0"/>
              </a:rPr>
              <a:t>	hőmérséklet</a:t>
            </a:r>
          </a:p>
          <a:p>
            <a:pPr marL="400050" indent="-400050">
              <a:buAutoNum type="romanUcPeriod" startAt="4"/>
            </a:pPr>
            <a:r>
              <a:rPr lang="hu-HU" dirty="0">
                <a:latin typeface="Calibri" pitchFamily="34" charset="0"/>
              </a:rPr>
              <a:t>Szabályozott páratartalom</a:t>
            </a:r>
          </a:p>
          <a:p>
            <a:pPr marL="400050" indent="-400050">
              <a:buAutoNum type="romanUcPeriod" startAt="4"/>
            </a:pPr>
            <a:r>
              <a:rPr lang="hu-HU" dirty="0" err="1">
                <a:latin typeface="Calibri" pitchFamily="34" charset="0"/>
              </a:rPr>
              <a:t>Hővisszanyerés</a:t>
            </a:r>
            <a:r>
              <a:rPr lang="hu-HU" dirty="0">
                <a:latin typeface="Calibri" pitchFamily="34" charset="0"/>
              </a:rPr>
              <a:t> a rendszerben</a:t>
            </a:r>
          </a:p>
          <a:p>
            <a:pPr marL="400050" indent="-400050">
              <a:buAutoNum type="romanUcPeriod" startAt="4"/>
            </a:pPr>
            <a:r>
              <a:rPr lang="hu-HU" dirty="0">
                <a:latin typeface="Calibri" pitchFamily="34" charset="0"/>
              </a:rPr>
              <a:t>Fűtőkaloriferek szabályozásának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minősége</a:t>
            </a:r>
          </a:p>
          <a:p>
            <a:pPr marL="400050" indent="-400050">
              <a:buAutoNum type="romanUcPeriod" startAt="7"/>
            </a:pPr>
            <a:r>
              <a:rPr lang="hu-HU" dirty="0">
                <a:latin typeface="Calibri" pitchFamily="34" charset="0"/>
              </a:rPr>
              <a:t>Hűtőkaloriferek szabályozásának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minősége</a:t>
            </a:r>
          </a:p>
          <a:p>
            <a:pPr marL="400050" indent="-400050">
              <a:buAutoNum type="romanUcPeriod" startAt="8"/>
            </a:pPr>
            <a:r>
              <a:rPr lang="hu-HU" dirty="0">
                <a:latin typeface="Calibri" pitchFamily="34" charset="0"/>
              </a:rPr>
              <a:t>Légkezelő gépek ventilátorai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frekvenciaszabályozóval</a:t>
            </a:r>
          </a:p>
          <a:p>
            <a:pPr marL="400050" indent="-400050">
              <a:buAutoNum type="romanUcPeriod" startAt="9"/>
            </a:pPr>
            <a:r>
              <a:rPr lang="hu-HU" dirty="0">
                <a:latin typeface="Calibri" pitchFamily="34" charset="0"/>
              </a:rPr>
              <a:t>A rendszerben alkalmazott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szűrési fokozat</a:t>
            </a:r>
          </a:p>
          <a:p>
            <a:pPr marL="400050" indent="-400050">
              <a:buAutoNum type="romanUcPeriod" startAt="10"/>
            </a:pPr>
            <a:r>
              <a:rPr lang="hu-HU" dirty="0">
                <a:latin typeface="Calibri" pitchFamily="34" charset="0"/>
              </a:rPr>
              <a:t>A légcsatorna hálózat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szigetelésének minősége</a:t>
            </a:r>
          </a:p>
        </p:txBody>
      </p:sp>
      <p:sp>
        <p:nvSpPr>
          <p:cNvPr id="36" name="Szövegdoboz 29"/>
          <p:cNvSpPr txBox="1">
            <a:spLocks noChangeArrowheads="1"/>
          </p:cNvSpPr>
          <p:nvPr/>
        </p:nvSpPr>
        <p:spPr bwMode="auto">
          <a:xfrm>
            <a:off x="3203575" y="5438200"/>
            <a:ext cx="9874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600" dirty="0">
                <a:latin typeface="Calibri" pitchFamily="34" charset="0"/>
              </a:rPr>
              <a:t>Fejlesztés</a:t>
            </a:r>
          </a:p>
        </p:txBody>
      </p:sp>
      <p:sp>
        <p:nvSpPr>
          <p:cNvPr id="37" name="Ellipszis 36"/>
          <p:cNvSpPr/>
          <p:nvPr/>
        </p:nvSpPr>
        <p:spPr>
          <a:xfrm>
            <a:off x="1048443" y="554042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8" name="Szövegdoboz 31"/>
          <p:cNvSpPr txBox="1">
            <a:spLocks noChangeArrowheads="1"/>
          </p:cNvSpPr>
          <p:nvPr/>
        </p:nvSpPr>
        <p:spPr bwMode="auto">
          <a:xfrm>
            <a:off x="1116013" y="5412800"/>
            <a:ext cx="15255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600" dirty="0">
                <a:latin typeface="Calibri" pitchFamily="34" charset="0"/>
              </a:rPr>
              <a:t>Meglévő állapot</a:t>
            </a:r>
          </a:p>
        </p:txBody>
      </p:sp>
      <p:sp>
        <p:nvSpPr>
          <p:cNvPr id="39" name="Ellipszis 38"/>
          <p:cNvSpPr/>
          <p:nvPr/>
        </p:nvSpPr>
        <p:spPr>
          <a:xfrm>
            <a:off x="3120247" y="554995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385D8A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0" name="Szövegdoboz 56"/>
          <p:cNvSpPr txBox="1">
            <a:spLocks noChangeArrowheads="1"/>
          </p:cNvSpPr>
          <p:nvPr/>
        </p:nvSpPr>
        <p:spPr bwMode="auto">
          <a:xfrm rot="-5400000">
            <a:off x="-357278" y="2990266"/>
            <a:ext cx="1135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dirty="0">
                <a:latin typeface="Calibri" pitchFamily="34" charset="0"/>
              </a:rPr>
              <a:t>Tudásszintek</a:t>
            </a:r>
          </a:p>
        </p:txBody>
      </p:sp>
      <p:sp>
        <p:nvSpPr>
          <p:cNvPr id="41" name="Szövegdoboz 126"/>
          <p:cNvSpPr txBox="1">
            <a:spLocks noChangeArrowheads="1"/>
          </p:cNvSpPr>
          <p:nvPr/>
        </p:nvSpPr>
        <p:spPr bwMode="auto">
          <a:xfrm>
            <a:off x="2237390" y="5130070"/>
            <a:ext cx="1135063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dirty="0">
                <a:latin typeface="Calibri" pitchFamily="34" charset="0"/>
              </a:rPr>
              <a:t>Mozzanatok</a:t>
            </a:r>
          </a:p>
        </p:txBody>
      </p:sp>
      <p:sp useBgFill="1">
        <p:nvSpPr>
          <p:cNvPr id="43" name="Téglalap feliratnak 42"/>
          <p:cNvSpPr/>
          <p:nvPr/>
        </p:nvSpPr>
        <p:spPr>
          <a:xfrm>
            <a:off x="650695" y="3783805"/>
            <a:ext cx="1301123" cy="436058"/>
          </a:xfrm>
          <a:prstGeom prst="wedgeRectCallout">
            <a:avLst>
              <a:gd name="adj1" fmla="val -13269"/>
              <a:gd name="adj2" fmla="val -17854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I./0 0-100% közötti visszakeverés</a:t>
            </a:r>
          </a:p>
        </p:txBody>
      </p:sp>
      <p:sp useBgFill="1">
        <p:nvSpPr>
          <p:cNvPr id="46" name="Téglalap feliratnak 45"/>
          <p:cNvSpPr/>
          <p:nvPr/>
        </p:nvSpPr>
        <p:spPr>
          <a:xfrm>
            <a:off x="1097256" y="1757661"/>
            <a:ext cx="1518196" cy="437732"/>
          </a:xfrm>
          <a:prstGeom prst="wedgeRectCallout">
            <a:avLst>
              <a:gd name="adj1" fmla="val -20197"/>
              <a:gd name="adj2" fmla="val 26408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II./0 szabályozott a </a:t>
            </a:r>
            <a:r>
              <a:rPr lang="hu-HU" sz="1100" dirty="0" err="1"/>
              <a:t>befúvási</a:t>
            </a:r>
            <a:r>
              <a:rPr lang="hu-HU" sz="1100" dirty="0"/>
              <a:t> hőmérséklet</a:t>
            </a:r>
          </a:p>
        </p:txBody>
      </p:sp>
      <p:sp useBgFill="1">
        <p:nvSpPr>
          <p:cNvPr id="49" name="Téglalap feliratnak 48"/>
          <p:cNvSpPr/>
          <p:nvPr/>
        </p:nvSpPr>
        <p:spPr>
          <a:xfrm>
            <a:off x="1720303" y="4270018"/>
            <a:ext cx="1518196" cy="437732"/>
          </a:xfrm>
          <a:prstGeom prst="wedgeRectCallout">
            <a:avLst>
              <a:gd name="adj1" fmla="val -33040"/>
              <a:gd name="adj2" fmla="val -28272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III./0 szabályozott a </a:t>
            </a:r>
            <a:r>
              <a:rPr lang="hu-HU" sz="1100" dirty="0" err="1"/>
              <a:t>befúvási</a:t>
            </a:r>
            <a:r>
              <a:rPr lang="hu-HU" sz="1100" dirty="0"/>
              <a:t> hőmérséklet</a:t>
            </a:r>
          </a:p>
        </p:txBody>
      </p:sp>
      <p:sp useBgFill="1">
        <p:nvSpPr>
          <p:cNvPr id="59" name="Téglalap feliratnak 58"/>
          <p:cNvSpPr/>
          <p:nvPr/>
        </p:nvSpPr>
        <p:spPr>
          <a:xfrm>
            <a:off x="3364771" y="3426543"/>
            <a:ext cx="1052427" cy="347958"/>
          </a:xfrm>
          <a:prstGeom prst="wedgeRectCallout">
            <a:avLst>
              <a:gd name="adj1" fmla="val -62127"/>
              <a:gd name="adj2" fmla="val -10714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VI./0 Minőségi szabályozás</a:t>
            </a:r>
          </a:p>
        </p:txBody>
      </p:sp>
      <p:sp useBgFill="1">
        <p:nvSpPr>
          <p:cNvPr id="67" name="Téglalap feliratnak 66"/>
          <p:cNvSpPr/>
          <p:nvPr/>
        </p:nvSpPr>
        <p:spPr>
          <a:xfrm>
            <a:off x="4218174" y="2123847"/>
            <a:ext cx="1553519" cy="347958"/>
          </a:xfrm>
          <a:prstGeom prst="wedgeRectCallout">
            <a:avLst>
              <a:gd name="adj1" fmla="val -59516"/>
              <a:gd name="adj2" fmla="val 2249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VIII./2 Automatikus frekvencia szabályozás</a:t>
            </a:r>
          </a:p>
        </p:txBody>
      </p:sp>
      <p:sp useBgFill="1">
        <p:nvSpPr>
          <p:cNvPr id="69" name="Téglalap feliratnak 68"/>
          <p:cNvSpPr/>
          <p:nvPr/>
        </p:nvSpPr>
        <p:spPr>
          <a:xfrm>
            <a:off x="4746237" y="2535650"/>
            <a:ext cx="797356" cy="347958"/>
          </a:xfrm>
          <a:prstGeom prst="wedgeRectCallout">
            <a:avLst>
              <a:gd name="adj1" fmla="val -84236"/>
              <a:gd name="adj2" fmla="val 2363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IX./1 EU7</a:t>
            </a:r>
          </a:p>
        </p:txBody>
      </p:sp>
      <p:sp useBgFill="1">
        <p:nvSpPr>
          <p:cNvPr id="74" name="Téglalap feliratnak 73"/>
          <p:cNvSpPr/>
          <p:nvPr/>
        </p:nvSpPr>
        <p:spPr>
          <a:xfrm>
            <a:off x="4159749" y="3991140"/>
            <a:ext cx="1360268" cy="347958"/>
          </a:xfrm>
          <a:prstGeom prst="wedgeRectCallout">
            <a:avLst>
              <a:gd name="adj1" fmla="val 2228"/>
              <a:gd name="adj2" fmla="val -2700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X./0 szigetelt légcsatorna hálózat</a:t>
            </a:r>
          </a:p>
        </p:txBody>
      </p:sp>
      <p:cxnSp>
        <p:nvCxnSpPr>
          <p:cNvPr id="75" name="Egyenes összekötő 74"/>
          <p:cNvCxnSpPr>
            <a:stCxn id="8" idx="2"/>
            <a:endCxn id="5" idx="6"/>
          </p:cNvCxnSpPr>
          <p:nvPr/>
        </p:nvCxnSpPr>
        <p:spPr>
          <a:xfrm rot="10800000">
            <a:off x="1202417" y="3209364"/>
            <a:ext cx="300318" cy="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gyenes összekötő 77"/>
          <p:cNvCxnSpPr>
            <a:stCxn id="10" idx="2"/>
            <a:endCxn id="8" idx="6"/>
          </p:cNvCxnSpPr>
          <p:nvPr/>
        </p:nvCxnSpPr>
        <p:spPr>
          <a:xfrm rot="10800000" flipV="1">
            <a:off x="1610735" y="3208582"/>
            <a:ext cx="311818" cy="78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gyenes összekötő 80"/>
          <p:cNvCxnSpPr>
            <a:stCxn id="11" idx="2"/>
            <a:endCxn id="10" idx="6"/>
          </p:cNvCxnSpPr>
          <p:nvPr/>
        </p:nvCxnSpPr>
        <p:spPr>
          <a:xfrm rot="10800000">
            <a:off x="2030553" y="3208583"/>
            <a:ext cx="294566" cy="78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gyenes összekötő 84"/>
          <p:cNvCxnSpPr>
            <a:stCxn id="16" idx="2"/>
            <a:endCxn id="11" idx="6"/>
          </p:cNvCxnSpPr>
          <p:nvPr/>
        </p:nvCxnSpPr>
        <p:spPr>
          <a:xfrm rot="10800000" flipV="1">
            <a:off x="2433120" y="3208779"/>
            <a:ext cx="306069" cy="58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gyenes összekötő 97"/>
          <p:cNvCxnSpPr>
            <a:stCxn id="19" idx="2"/>
            <a:endCxn id="16" idx="6"/>
          </p:cNvCxnSpPr>
          <p:nvPr/>
        </p:nvCxnSpPr>
        <p:spPr>
          <a:xfrm rot="10800000">
            <a:off x="2847188" y="3208780"/>
            <a:ext cx="300316" cy="585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gyenes összekötő 102"/>
          <p:cNvCxnSpPr>
            <a:stCxn id="22" idx="2"/>
            <a:endCxn id="19" idx="6"/>
          </p:cNvCxnSpPr>
          <p:nvPr/>
        </p:nvCxnSpPr>
        <p:spPr>
          <a:xfrm rot="10800000" flipV="1">
            <a:off x="3255504" y="3209362"/>
            <a:ext cx="306068" cy="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gyenes összekötő 105"/>
          <p:cNvCxnSpPr>
            <a:stCxn id="26" idx="3"/>
            <a:endCxn id="22" idx="0"/>
          </p:cNvCxnSpPr>
          <p:nvPr/>
        </p:nvCxnSpPr>
        <p:spPr>
          <a:xfrm rot="5400000">
            <a:off x="3438414" y="2602321"/>
            <a:ext cx="730200" cy="37588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gyenes összekötő 108"/>
          <p:cNvCxnSpPr>
            <a:stCxn id="28" idx="1"/>
            <a:endCxn id="26" idx="5"/>
          </p:cNvCxnSpPr>
          <p:nvPr/>
        </p:nvCxnSpPr>
        <p:spPr>
          <a:xfrm rot="16200000" flipV="1">
            <a:off x="4070700" y="2422288"/>
            <a:ext cx="331949" cy="3377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gyenes összekötő 111"/>
          <p:cNvCxnSpPr>
            <a:stCxn id="28" idx="5"/>
            <a:endCxn id="32" idx="1"/>
          </p:cNvCxnSpPr>
          <p:nvPr/>
        </p:nvCxnSpPr>
        <p:spPr>
          <a:xfrm rot="16200000" flipH="1">
            <a:off x="4479016" y="2836355"/>
            <a:ext cx="337700" cy="331949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gyenes összekötő 115"/>
          <p:cNvCxnSpPr>
            <a:stCxn id="8" idx="2"/>
            <a:endCxn id="5" idx="6"/>
          </p:cNvCxnSpPr>
          <p:nvPr/>
        </p:nvCxnSpPr>
        <p:spPr>
          <a:xfrm rot="10800000">
            <a:off x="1202417" y="3209364"/>
            <a:ext cx="300318" cy="1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gyenes összekötő 118"/>
          <p:cNvCxnSpPr>
            <a:stCxn id="10" idx="2"/>
            <a:endCxn id="8" idx="6"/>
          </p:cNvCxnSpPr>
          <p:nvPr/>
        </p:nvCxnSpPr>
        <p:spPr>
          <a:xfrm rot="10800000" flipV="1">
            <a:off x="1610735" y="3208582"/>
            <a:ext cx="311818" cy="782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gyenes összekötő 121"/>
          <p:cNvCxnSpPr>
            <a:stCxn id="11" idx="2"/>
            <a:endCxn id="10" idx="6"/>
          </p:cNvCxnSpPr>
          <p:nvPr/>
        </p:nvCxnSpPr>
        <p:spPr>
          <a:xfrm rot="10800000">
            <a:off x="2030553" y="3208583"/>
            <a:ext cx="294566" cy="781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zis 9"/>
          <p:cNvSpPr/>
          <p:nvPr/>
        </p:nvSpPr>
        <p:spPr>
          <a:xfrm>
            <a:off x="1922553" y="315458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1502735" y="315536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5" name="Ellipszis 4"/>
          <p:cNvSpPr/>
          <p:nvPr/>
        </p:nvSpPr>
        <p:spPr>
          <a:xfrm>
            <a:off x="1094417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cxnSp>
        <p:nvCxnSpPr>
          <p:cNvPr id="125" name="Egyenes összekötő 124"/>
          <p:cNvCxnSpPr>
            <a:stCxn id="16" idx="2"/>
            <a:endCxn id="11" idx="6"/>
          </p:cNvCxnSpPr>
          <p:nvPr/>
        </p:nvCxnSpPr>
        <p:spPr>
          <a:xfrm rot="10800000" flipV="1">
            <a:off x="2433120" y="3208779"/>
            <a:ext cx="306069" cy="584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zis 12"/>
          <p:cNvSpPr/>
          <p:nvPr/>
        </p:nvSpPr>
        <p:spPr>
          <a:xfrm>
            <a:off x="2330871" y="2332978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cxnSp>
        <p:nvCxnSpPr>
          <p:cNvPr id="131" name="Egyenes összekötő 130"/>
          <p:cNvCxnSpPr>
            <a:stCxn id="16" idx="6"/>
            <a:endCxn id="19" idx="2"/>
          </p:cNvCxnSpPr>
          <p:nvPr/>
        </p:nvCxnSpPr>
        <p:spPr>
          <a:xfrm>
            <a:off x="2847188" y="3208779"/>
            <a:ext cx="300316" cy="585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zis 13"/>
          <p:cNvSpPr/>
          <p:nvPr/>
        </p:nvSpPr>
        <p:spPr>
          <a:xfrm>
            <a:off x="2739187" y="398349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cxnSp>
        <p:nvCxnSpPr>
          <p:cNvPr id="134" name="Egyenes összekötő 133"/>
          <p:cNvCxnSpPr>
            <a:stCxn id="22" idx="2"/>
            <a:endCxn id="19" idx="6"/>
          </p:cNvCxnSpPr>
          <p:nvPr/>
        </p:nvCxnSpPr>
        <p:spPr>
          <a:xfrm rot="10800000" flipV="1">
            <a:off x="3255504" y="3209362"/>
            <a:ext cx="306068" cy="1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zis 18"/>
          <p:cNvSpPr/>
          <p:nvPr/>
        </p:nvSpPr>
        <p:spPr>
          <a:xfrm>
            <a:off x="3147504" y="315536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cxnSp>
        <p:nvCxnSpPr>
          <p:cNvPr id="137" name="Egyenes összekötő 136"/>
          <p:cNvCxnSpPr>
            <a:stCxn id="22" idx="0"/>
            <a:endCxn id="26" idx="3"/>
          </p:cNvCxnSpPr>
          <p:nvPr/>
        </p:nvCxnSpPr>
        <p:spPr>
          <a:xfrm rot="5400000" flipH="1" flipV="1">
            <a:off x="3438414" y="2602321"/>
            <a:ext cx="730200" cy="375884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lipszis 21"/>
          <p:cNvSpPr/>
          <p:nvPr/>
        </p:nvSpPr>
        <p:spPr>
          <a:xfrm>
            <a:off x="3561572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cxnSp>
        <p:nvCxnSpPr>
          <p:cNvPr id="140" name="Egyenes összekötő 139"/>
          <p:cNvCxnSpPr>
            <a:stCxn id="28" idx="1"/>
            <a:endCxn id="26" idx="5"/>
          </p:cNvCxnSpPr>
          <p:nvPr/>
        </p:nvCxnSpPr>
        <p:spPr>
          <a:xfrm rot="16200000" flipV="1">
            <a:off x="4070700" y="2422288"/>
            <a:ext cx="331949" cy="337700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Egyenes összekötő 142"/>
          <p:cNvCxnSpPr>
            <a:stCxn id="32" idx="1"/>
            <a:endCxn id="28" idx="5"/>
          </p:cNvCxnSpPr>
          <p:nvPr/>
        </p:nvCxnSpPr>
        <p:spPr>
          <a:xfrm rot="16200000" flipV="1">
            <a:off x="4479017" y="2836355"/>
            <a:ext cx="337700" cy="331949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zis 27"/>
          <p:cNvSpPr/>
          <p:nvPr/>
        </p:nvSpPr>
        <p:spPr>
          <a:xfrm>
            <a:off x="4389708" y="274129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6" name="Ellipszis 25"/>
          <p:cNvSpPr/>
          <p:nvPr/>
        </p:nvSpPr>
        <p:spPr>
          <a:xfrm>
            <a:off x="3975640" y="233297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2" name="Ellipszis 31"/>
          <p:cNvSpPr/>
          <p:nvPr/>
        </p:nvSpPr>
        <p:spPr>
          <a:xfrm>
            <a:off x="4798025" y="315536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63" name="Téglalap feliratnak 62"/>
          <p:cNvSpPr/>
          <p:nvPr/>
        </p:nvSpPr>
        <p:spPr>
          <a:xfrm>
            <a:off x="3752441" y="2967533"/>
            <a:ext cx="1052427" cy="347958"/>
          </a:xfrm>
          <a:prstGeom prst="wedgeRectCallout">
            <a:avLst>
              <a:gd name="adj1" fmla="val -60210"/>
              <a:gd name="adj2" fmla="val 203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VII./0 Minőségi szabályozás</a:t>
            </a:r>
          </a:p>
        </p:txBody>
      </p:sp>
      <p:sp>
        <p:nvSpPr>
          <p:cNvPr id="70" name="Ellipszis 69"/>
          <p:cNvSpPr/>
          <p:nvPr/>
        </p:nvSpPr>
        <p:spPr>
          <a:xfrm>
            <a:off x="1054260" y="583064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1" name="Ellipszis 70"/>
          <p:cNvSpPr/>
          <p:nvPr/>
        </p:nvSpPr>
        <p:spPr>
          <a:xfrm>
            <a:off x="3120458" y="5833020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accent1">
                <a:shade val="50000"/>
              </a:schemeClr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2" name="Szövegdoboz 23"/>
          <p:cNvSpPr txBox="1">
            <a:spLocks noChangeArrowheads="1"/>
          </p:cNvSpPr>
          <p:nvPr/>
        </p:nvSpPr>
        <p:spPr bwMode="auto">
          <a:xfrm>
            <a:off x="1147763" y="5722938"/>
            <a:ext cx="18415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400">
                <a:latin typeface="Calibri" pitchFamily="34" charset="0"/>
              </a:rPr>
              <a:t>As is (Meglévő állapot)</a:t>
            </a:r>
          </a:p>
        </p:txBody>
      </p:sp>
      <p:sp>
        <p:nvSpPr>
          <p:cNvPr id="73" name="Szövegdoboz 24"/>
          <p:cNvSpPr txBox="1">
            <a:spLocks noChangeArrowheads="1"/>
          </p:cNvSpPr>
          <p:nvPr/>
        </p:nvSpPr>
        <p:spPr bwMode="auto">
          <a:xfrm>
            <a:off x="3201988" y="5722938"/>
            <a:ext cx="1628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400">
                <a:latin typeface="Calibri" pitchFamily="34" charset="0"/>
              </a:rPr>
              <a:t>To be (Amilyen lesz)</a:t>
            </a:r>
          </a:p>
        </p:txBody>
      </p:sp>
      <p:sp useBgFill="1">
        <p:nvSpPr>
          <p:cNvPr id="79" name="Akciógomb: Vissza vagy Előző 78">
            <a:hlinkClick r:id="rId3" action="ppaction://hlinksldjump" highlightClick="1"/>
          </p:cNvPr>
          <p:cNvSpPr/>
          <p:nvPr/>
        </p:nvSpPr>
        <p:spPr>
          <a:xfrm>
            <a:off x="4381500" y="6286500"/>
            <a:ext cx="360363" cy="360363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80" name="Szövegdoboz 20"/>
          <p:cNvSpPr txBox="1">
            <a:spLocks noChangeArrowheads="1"/>
          </p:cNvSpPr>
          <p:nvPr/>
        </p:nvSpPr>
        <p:spPr bwMode="auto">
          <a:xfrm>
            <a:off x="4738688" y="6286500"/>
            <a:ext cx="7445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Vissza</a:t>
            </a:r>
          </a:p>
        </p:txBody>
      </p:sp>
      <p:sp>
        <p:nvSpPr>
          <p:cNvPr id="16" name="Ellipszis 15"/>
          <p:cNvSpPr/>
          <p:nvPr/>
        </p:nvSpPr>
        <p:spPr>
          <a:xfrm>
            <a:off x="2739188" y="315477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2325119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96" name="Téglalap feliratnak 95"/>
          <p:cNvSpPr/>
          <p:nvPr/>
        </p:nvSpPr>
        <p:spPr>
          <a:xfrm>
            <a:off x="2453939" y="3798177"/>
            <a:ext cx="1668357" cy="437029"/>
          </a:xfrm>
          <a:prstGeom prst="wedgeRectCallout">
            <a:avLst>
              <a:gd name="adj1" fmla="val -53499"/>
              <a:gd name="adj2" fmla="val -18111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IV./0  nincs a rendszerben páratartalom-szabályozás</a:t>
            </a:r>
          </a:p>
        </p:txBody>
      </p:sp>
      <p:sp>
        <p:nvSpPr>
          <p:cNvPr id="99" name="Ellipszis 98"/>
          <p:cNvSpPr/>
          <p:nvPr/>
        </p:nvSpPr>
        <p:spPr>
          <a:xfrm>
            <a:off x="2738115" y="273029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97" name="Téglalap feliratnak 96"/>
          <p:cNvSpPr/>
          <p:nvPr/>
        </p:nvSpPr>
        <p:spPr>
          <a:xfrm>
            <a:off x="2296517" y="2165982"/>
            <a:ext cx="1453204" cy="515472"/>
          </a:xfrm>
          <a:prstGeom prst="wedgeRectCallout">
            <a:avLst>
              <a:gd name="adj1" fmla="val -17460"/>
              <a:gd name="adj2" fmla="val 14441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V./0 </a:t>
            </a:r>
            <a:r>
              <a:rPr lang="hu-HU" sz="1100" dirty="0" err="1"/>
              <a:t>hővisszanyerés</a:t>
            </a:r>
            <a:r>
              <a:rPr lang="hu-HU" sz="1100" dirty="0"/>
              <a:t> keresztáramú lemezes </a:t>
            </a:r>
            <a:r>
              <a:rPr lang="hu-HU" sz="1100" dirty="0" err="1"/>
              <a:t>hővisszanyerővel</a:t>
            </a:r>
            <a:endParaRPr lang="hu-HU" sz="11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43" grpId="0" animBg="1"/>
      <p:bldP spid="46" grpId="0" animBg="1"/>
      <p:bldP spid="49" grpId="0" animBg="1"/>
      <p:bldP spid="59" grpId="0" animBg="1"/>
      <p:bldP spid="67" grpId="0" animBg="1"/>
      <p:bldP spid="69" grpId="0" animBg="1"/>
      <p:bldP spid="74" grpId="0" animBg="1"/>
      <p:bldP spid="63" grpId="0" animBg="1"/>
      <p:bldP spid="96" grpId="0" animBg="1"/>
      <p:bldP spid="9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4495" y="0"/>
            <a:ext cx="8229600" cy="1037230"/>
          </a:xfrm>
        </p:spPr>
        <p:txBody>
          <a:bodyPr/>
          <a:lstStyle/>
          <a:p>
            <a:r>
              <a:rPr lang="hu-HU" sz="2400" dirty="0"/>
              <a:t>Légtechnikai rendszerek mozzanatai</a:t>
            </a:r>
            <a:br>
              <a:rPr lang="hu-HU" sz="2400" dirty="0"/>
            </a:br>
            <a:r>
              <a:rPr lang="hu-HU" sz="2400" dirty="0"/>
              <a:t>AHU - 3</a:t>
            </a:r>
          </a:p>
        </p:txBody>
      </p:sp>
      <p:pic>
        <p:nvPicPr>
          <p:cNvPr id="3" name="Kép 2" descr="Rajz4.wmf"/>
          <p:cNvPicPr>
            <a:picLocks noChangeAspect="1"/>
          </p:cNvPicPr>
          <p:nvPr/>
        </p:nvPicPr>
        <p:blipFill>
          <a:blip r:embed="rId2"/>
          <a:srcRect l="22067" t="3552" r="15246" b="4263"/>
          <a:stretch>
            <a:fillRect/>
          </a:stretch>
        </p:blipFill>
        <p:spPr>
          <a:xfrm>
            <a:off x="305466" y="829969"/>
            <a:ext cx="5399637" cy="4484439"/>
          </a:xfrm>
          <a:prstGeom prst="rect">
            <a:avLst/>
          </a:prstGeom>
        </p:spPr>
      </p:pic>
      <p:sp>
        <p:nvSpPr>
          <p:cNvPr id="4" name="Ellipszis 3"/>
          <p:cNvSpPr/>
          <p:nvPr/>
        </p:nvSpPr>
        <p:spPr>
          <a:xfrm>
            <a:off x="1091542" y="357230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5" name="Ellipszis 4"/>
          <p:cNvSpPr/>
          <p:nvPr/>
        </p:nvSpPr>
        <p:spPr>
          <a:xfrm>
            <a:off x="1094417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" name="Ellipszis 5"/>
          <p:cNvSpPr/>
          <p:nvPr/>
        </p:nvSpPr>
        <p:spPr>
          <a:xfrm>
            <a:off x="1100168" y="273554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" name="Ellipszis 6"/>
          <p:cNvSpPr/>
          <p:nvPr/>
        </p:nvSpPr>
        <p:spPr>
          <a:xfrm>
            <a:off x="1502734" y="357518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1502735" y="315536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1916802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1922553" y="316111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2325119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2" name="Ellipszis 11"/>
          <p:cNvSpPr/>
          <p:nvPr/>
        </p:nvSpPr>
        <p:spPr>
          <a:xfrm>
            <a:off x="2330870" y="273554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3" name="Ellipszis 12"/>
          <p:cNvSpPr/>
          <p:nvPr/>
        </p:nvSpPr>
        <p:spPr>
          <a:xfrm>
            <a:off x="2330871" y="2332978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4" name="Ellipszis 13"/>
          <p:cNvSpPr/>
          <p:nvPr/>
        </p:nvSpPr>
        <p:spPr>
          <a:xfrm>
            <a:off x="2739187" y="398349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5" name="Ellipszis 14"/>
          <p:cNvSpPr/>
          <p:nvPr/>
        </p:nvSpPr>
        <p:spPr>
          <a:xfrm>
            <a:off x="2744938" y="3569431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6" name="Ellipszis 15"/>
          <p:cNvSpPr/>
          <p:nvPr/>
        </p:nvSpPr>
        <p:spPr>
          <a:xfrm>
            <a:off x="2739188" y="314961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7" name="Ellipszis 16"/>
          <p:cNvSpPr/>
          <p:nvPr/>
        </p:nvSpPr>
        <p:spPr>
          <a:xfrm>
            <a:off x="2744938" y="274129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8" name="Ellipszis 17"/>
          <p:cNvSpPr/>
          <p:nvPr/>
        </p:nvSpPr>
        <p:spPr>
          <a:xfrm>
            <a:off x="3153255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9" name="Ellipszis 18"/>
          <p:cNvSpPr/>
          <p:nvPr/>
        </p:nvSpPr>
        <p:spPr>
          <a:xfrm>
            <a:off x="3147504" y="315536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0" name="Ellipszis 19"/>
          <p:cNvSpPr/>
          <p:nvPr/>
        </p:nvSpPr>
        <p:spPr>
          <a:xfrm>
            <a:off x="3153255" y="273554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1" name="Ellipszis 20"/>
          <p:cNvSpPr/>
          <p:nvPr/>
        </p:nvSpPr>
        <p:spPr>
          <a:xfrm>
            <a:off x="3561572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2" name="Ellipszis 21"/>
          <p:cNvSpPr/>
          <p:nvPr/>
        </p:nvSpPr>
        <p:spPr>
          <a:xfrm>
            <a:off x="3561572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3" name="Ellipszis 22"/>
          <p:cNvSpPr/>
          <p:nvPr/>
        </p:nvSpPr>
        <p:spPr>
          <a:xfrm>
            <a:off x="3561572" y="273554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4" name="Ellipszis 23"/>
          <p:cNvSpPr/>
          <p:nvPr/>
        </p:nvSpPr>
        <p:spPr>
          <a:xfrm>
            <a:off x="3969889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5" name="Ellipszis 24"/>
          <p:cNvSpPr/>
          <p:nvPr/>
        </p:nvSpPr>
        <p:spPr>
          <a:xfrm>
            <a:off x="3975640" y="274129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6" name="Ellipszis 25"/>
          <p:cNvSpPr/>
          <p:nvPr/>
        </p:nvSpPr>
        <p:spPr>
          <a:xfrm>
            <a:off x="3975640" y="233297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7" name="Ellipszis 26"/>
          <p:cNvSpPr/>
          <p:nvPr/>
        </p:nvSpPr>
        <p:spPr>
          <a:xfrm>
            <a:off x="4383957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8" name="Ellipszis 27"/>
          <p:cNvSpPr/>
          <p:nvPr/>
        </p:nvSpPr>
        <p:spPr>
          <a:xfrm>
            <a:off x="4389708" y="274129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9" name="Ellipszis 28"/>
          <p:cNvSpPr/>
          <p:nvPr/>
        </p:nvSpPr>
        <p:spPr>
          <a:xfrm>
            <a:off x="4389708" y="232722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0" name="Ellipszis 29"/>
          <p:cNvSpPr/>
          <p:nvPr/>
        </p:nvSpPr>
        <p:spPr>
          <a:xfrm>
            <a:off x="4389708" y="1913160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2" name="Ellipszis 31"/>
          <p:cNvSpPr/>
          <p:nvPr/>
        </p:nvSpPr>
        <p:spPr>
          <a:xfrm>
            <a:off x="4798025" y="315536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3" name="Ellipszis 32"/>
          <p:cNvSpPr/>
          <p:nvPr/>
        </p:nvSpPr>
        <p:spPr>
          <a:xfrm>
            <a:off x="4798025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4" name="Ellipszis 33"/>
          <p:cNvSpPr/>
          <p:nvPr/>
        </p:nvSpPr>
        <p:spPr>
          <a:xfrm>
            <a:off x="4792273" y="397774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5" name="Szövegdoboz 93"/>
          <p:cNvSpPr txBox="1">
            <a:spLocks noChangeArrowheads="1"/>
          </p:cNvSpPr>
          <p:nvPr/>
        </p:nvSpPr>
        <p:spPr bwMode="auto">
          <a:xfrm>
            <a:off x="5595783" y="1088615"/>
            <a:ext cx="362631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00050" indent="-400050">
              <a:buFontTx/>
              <a:buAutoNum type="romanUcPeriod"/>
            </a:pPr>
            <a:r>
              <a:rPr lang="hu-HU" dirty="0">
                <a:latin typeface="Calibri" pitchFamily="34" charset="0"/>
              </a:rPr>
              <a:t>Légkezelő vagy vezeték- 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hálózat visszakeverési lehetőség</a:t>
            </a:r>
          </a:p>
          <a:p>
            <a:pPr marL="400050" indent="-400050">
              <a:buAutoNum type="romanUcPeriod" startAt="2"/>
            </a:pPr>
            <a:r>
              <a:rPr lang="hu-HU" dirty="0">
                <a:latin typeface="Calibri" pitchFamily="34" charset="0"/>
              </a:rPr>
              <a:t>Szabályozott téli </a:t>
            </a:r>
            <a:r>
              <a:rPr lang="hu-HU" dirty="0" err="1">
                <a:latin typeface="Calibri" pitchFamily="34" charset="0"/>
              </a:rPr>
              <a:t>befúvási</a:t>
            </a:r>
            <a:endParaRPr lang="hu-HU" dirty="0">
              <a:latin typeface="Calibri" pitchFamily="34" charset="0"/>
            </a:endParaRPr>
          </a:p>
          <a:p>
            <a:pPr marL="400050" indent="-400050"/>
            <a:r>
              <a:rPr lang="hu-HU" dirty="0">
                <a:latin typeface="Calibri" pitchFamily="34" charset="0"/>
              </a:rPr>
              <a:t>	hőmérséklet</a:t>
            </a:r>
          </a:p>
          <a:p>
            <a:pPr marL="400050" indent="-400050">
              <a:buAutoNum type="romanUcPeriod" startAt="3"/>
            </a:pPr>
            <a:r>
              <a:rPr lang="hu-HU" dirty="0">
                <a:latin typeface="Calibri" pitchFamily="34" charset="0"/>
              </a:rPr>
              <a:t>Szabályozott nyári </a:t>
            </a:r>
            <a:r>
              <a:rPr lang="hu-HU" dirty="0" err="1">
                <a:latin typeface="Calibri" pitchFamily="34" charset="0"/>
              </a:rPr>
              <a:t>befúvási</a:t>
            </a:r>
            <a:endParaRPr lang="hu-HU" dirty="0">
              <a:latin typeface="Calibri" pitchFamily="34" charset="0"/>
            </a:endParaRPr>
          </a:p>
          <a:p>
            <a:pPr marL="400050" indent="-400050"/>
            <a:r>
              <a:rPr lang="hu-HU" dirty="0">
                <a:latin typeface="Calibri" pitchFamily="34" charset="0"/>
              </a:rPr>
              <a:t>	hőmérséklet</a:t>
            </a:r>
          </a:p>
          <a:p>
            <a:pPr marL="400050" indent="-400050">
              <a:buAutoNum type="romanUcPeriod" startAt="4"/>
            </a:pPr>
            <a:r>
              <a:rPr lang="hu-HU" dirty="0">
                <a:latin typeface="Calibri" pitchFamily="34" charset="0"/>
              </a:rPr>
              <a:t>Szabályozott páratartalom</a:t>
            </a:r>
          </a:p>
          <a:p>
            <a:pPr marL="400050" indent="-400050">
              <a:buAutoNum type="romanUcPeriod" startAt="4"/>
            </a:pPr>
            <a:r>
              <a:rPr lang="hu-HU" dirty="0" err="1">
                <a:latin typeface="Calibri" pitchFamily="34" charset="0"/>
              </a:rPr>
              <a:t>Hővisszanyerés</a:t>
            </a:r>
            <a:r>
              <a:rPr lang="hu-HU" dirty="0">
                <a:latin typeface="Calibri" pitchFamily="34" charset="0"/>
              </a:rPr>
              <a:t> a rendszerben</a:t>
            </a:r>
          </a:p>
          <a:p>
            <a:pPr marL="400050" indent="-400050">
              <a:buAutoNum type="romanUcPeriod" startAt="4"/>
            </a:pPr>
            <a:r>
              <a:rPr lang="hu-HU" dirty="0">
                <a:latin typeface="Calibri" pitchFamily="34" charset="0"/>
              </a:rPr>
              <a:t>Fűtőkaloriferek szabályozásának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minősége</a:t>
            </a:r>
          </a:p>
          <a:p>
            <a:pPr marL="400050" indent="-400050">
              <a:buAutoNum type="romanUcPeriod" startAt="7"/>
            </a:pPr>
            <a:r>
              <a:rPr lang="hu-HU" dirty="0">
                <a:latin typeface="Calibri" pitchFamily="34" charset="0"/>
              </a:rPr>
              <a:t>Hűtőkaloriferek szabályozásának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minősége</a:t>
            </a:r>
          </a:p>
          <a:p>
            <a:pPr marL="400050" indent="-400050">
              <a:buAutoNum type="romanUcPeriod" startAt="8"/>
            </a:pPr>
            <a:r>
              <a:rPr lang="hu-HU" dirty="0">
                <a:latin typeface="Calibri" pitchFamily="34" charset="0"/>
              </a:rPr>
              <a:t>Légkezelő gépek ventilátorai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frekvenciaszabályozóval</a:t>
            </a:r>
          </a:p>
          <a:p>
            <a:pPr marL="400050" indent="-400050">
              <a:buAutoNum type="romanUcPeriod" startAt="9"/>
            </a:pPr>
            <a:r>
              <a:rPr lang="hu-HU" dirty="0">
                <a:latin typeface="Calibri" pitchFamily="34" charset="0"/>
              </a:rPr>
              <a:t>A rendszerben alkalmazott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szűrési fokozat</a:t>
            </a:r>
          </a:p>
          <a:p>
            <a:pPr marL="400050" indent="-400050">
              <a:buAutoNum type="romanUcPeriod" startAt="10"/>
            </a:pPr>
            <a:r>
              <a:rPr lang="hu-HU" dirty="0">
                <a:latin typeface="Calibri" pitchFamily="34" charset="0"/>
              </a:rPr>
              <a:t>A légcsatorna hálózat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szigetelésének minősége</a:t>
            </a:r>
          </a:p>
        </p:txBody>
      </p:sp>
      <p:sp>
        <p:nvSpPr>
          <p:cNvPr id="36" name="Szövegdoboz 29"/>
          <p:cNvSpPr txBox="1">
            <a:spLocks noChangeArrowheads="1"/>
          </p:cNvSpPr>
          <p:nvPr/>
        </p:nvSpPr>
        <p:spPr bwMode="auto">
          <a:xfrm>
            <a:off x="3203575" y="5606475"/>
            <a:ext cx="9874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600" dirty="0">
                <a:latin typeface="Calibri" pitchFamily="34" charset="0"/>
              </a:rPr>
              <a:t>Fejlesztés</a:t>
            </a:r>
          </a:p>
        </p:txBody>
      </p:sp>
      <p:sp>
        <p:nvSpPr>
          <p:cNvPr id="37" name="Ellipszis 36"/>
          <p:cNvSpPr/>
          <p:nvPr/>
        </p:nvSpPr>
        <p:spPr>
          <a:xfrm>
            <a:off x="1048443" y="570870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8" name="Szövegdoboz 31"/>
          <p:cNvSpPr txBox="1">
            <a:spLocks noChangeArrowheads="1"/>
          </p:cNvSpPr>
          <p:nvPr/>
        </p:nvSpPr>
        <p:spPr bwMode="auto">
          <a:xfrm>
            <a:off x="1116013" y="5581075"/>
            <a:ext cx="15255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600" dirty="0">
                <a:latin typeface="Calibri" pitchFamily="34" charset="0"/>
              </a:rPr>
              <a:t>Meglévő állapot</a:t>
            </a:r>
          </a:p>
        </p:txBody>
      </p:sp>
      <p:sp>
        <p:nvSpPr>
          <p:cNvPr id="39" name="Ellipszis 38"/>
          <p:cNvSpPr/>
          <p:nvPr/>
        </p:nvSpPr>
        <p:spPr>
          <a:xfrm>
            <a:off x="3120247" y="571822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385D8A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0" name="Szövegdoboz 56"/>
          <p:cNvSpPr txBox="1">
            <a:spLocks noChangeArrowheads="1"/>
          </p:cNvSpPr>
          <p:nvPr/>
        </p:nvSpPr>
        <p:spPr bwMode="auto">
          <a:xfrm rot="-5400000">
            <a:off x="-357278" y="2990266"/>
            <a:ext cx="1135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dirty="0">
                <a:latin typeface="Calibri" pitchFamily="34" charset="0"/>
              </a:rPr>
              <a:t>Tudásszintek</a:t>
            </a:r>
          </a:p>
        </p:txBody>
      </p:sp>
      <p:sp>
        <p:nvSpPr>
          <p:cNvPr id="41" name="Szövegdoboz 126"/>
          <p:cNvSpPr txBox="1">
            <a:spLocks noChangeArrowheads="1"/>
          </p:cNvSpPr>
          <p:nvPr/>
        </p:nvSpPr>
        <p:spPr bwMode="auto">
          <a:xfrm>
            <a:off x="2237390" y="5193570"/>
            <a:ext cx="1135063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dirty="0">
                <a:latin typeface="Calibri" pitchFamily="34" charset="0"/>
              </a:rPr>
              <a:t>Mozzanatok</a:t>
            </a:r>
          </a:p>
        </p:txBody>
      </p:sp>
      <p:sp useBgFill="1">
        <p:nvSpPr>
          <p:cNvPr id="42" name="Téglalap feliratnak 41"/>
          <p:cNvSpPr/>
          <p:nvPr/>
        </p:nvSpPr>
        <p:spPr>
          <a:xfrm>
            <a:off x="1354992" y="3481125"/>
            <a:ext cx="991298" cy="437732"/>
          </a:xfrm>
          <a:prstGeom prst="wedgeRectCallout">
            <a:avLst>
              <a:gd name="adj1" fmla="val -68026"/>
              <a:gd name="adj2" fmla="val -200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I./-1  100% visszakeverés</a:t>
            </a:r>
          </a:p>
        </p:txBody>
      </p:sp>
      <p:sp useBgFill="1">
        <p:nvSpPr>
          <p:cNvPr id="43" name="Téglalap feliratnak 42"/>
          <p:cNvSpPr/>
          <p:nvPr/>
        </p:nvSpPr>
        <p:spPr>
          <a:xfrm>
            <a:off x="1356665" y="2990430"/>
            <a:ext cx="1301123" cy="436058"/>
          </a:xfrm>
          <a:prstGeom prst="wedgeRectCallout">
            <a:avLst>
              <a:gd name="adj1" fmla="val -63393"/>
              <a:gd name="adj2" fmla="val -739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I./0 0-100% közötti visszakeverés</a:t>
            </a:r>
          </a:p>
        </p:txBody>
      </p:sp>
      <p:sp useBgFill="1">
        <p:nvSpPr>
          <p:cNvPr id="44" name="Téglalap feliratnak 43"/>
          <p:cNvSpPr/>
          <p:nvPr/>
        </p:nvSpPr>
        <p:spPr>
          <a:xfrm>
            <a:off x="1356667" y="2548304"/>
            <a:ext cx="991298" cy="395864"/>
          </a:xfrm>
          <a:prstGeom prst="wedgeRectCallout">
            <a:avLst>
              <a:gd name="adj1" fmla="val -68533"/>
              <a:gd name="adj2" fmla="val -278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I./1 Tisztán frisslevegős</a:t>
            </a:r>
          </a:p>
        </p:txBody>
      </p:sp>
      <p:sp useBgFill="1">
        <p:nvSpPr>
          <p:cNvPr id="45" name="Téglalap feliratnak 44"/>
          <p:cNvSpPr/>
          <p:nvPr/>
        </p:nvSpPr>
        <p:spPr>
          <a:xfrm>
            <a:off x="1769609" y="3402107"/>
            <a:ext cx="1531644" cy="437029"/>
          </a:xfrm>
          <a:prstGeom prst="wedgeRectCallout">
            <a:avLst>
              <a:gd name="adj1" fmla="val -62319"/>
              <a:gd name="adj2" fmla="val -314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II./-1  nincs szabályozva a </a:t>
            </a:r>
            <a:r>
              <a:rPr lang="hu-HU" sz="1100" dirty="0" err="1"/>
              <a:t>befúvási</a:t>
            </a:r>
            <a:r>
              <a:rPr lang="hu-HU" sz="1100" dirty="0"/>
              <a:t> hőmérséklet</a:t>
            </a:r>
          </a:p>
        </p:txBody>
      </p:sp>
      <p:sp useBgFill="1">
        <p:nvSpPr>
          <p:cNvPr id="46" name="Téglalap feliratnak 45"/>
          <p:cNvSpPr/>
          <p:nvPr/>
        </p:nvSpPr>
        <p:spPr>
          <a:xfrm>
            <a:off x="1776333" y="2746019"/>
            <a:ext cx="1518196" cy="437732"/>
          </a:xfrm>
          <a:prstGeom prst="wedgeRectCallout">
            <a:avLst>
              <a:gd name="adj1" fmla="val -62269"/>
              <a:gd name="adj2" fmla="val 4905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II./0 szabályozott a </a:t>
            </a:r>
            <a:r>
              <a:rPr lang="hu-HU" sz="1100" dirty="0" err="1"/>
              <a:t>befúvási</a:t>
            </a:r>
            <a:r>
              <a:rPr lang="hu-HU" sz="1100" dirty="0"/>
              <a:t> hőmérséklet</a:t>
            </a:r>
          </a:p>
        </p:txBody>
      </p:sp>
      <p:sp useBgFill="1">
        <p:nvSpPr>
          <p:cNvPr id="48" name="Téglalap feliratnak 47"/>
          <p:cNvSpPr/>
          <p:nvPr/>
        </p:nvSpPr>
        <p:spPr>
          <a:xfrm>
            <a:off x="2184226" y="3386418"/>
            <a:ext cx="1597731" cy="437029"/>
          </a:xfrm>
          <a:prstGeom prst="wedgeRectCallout">
            <a:avLst>
              <a:gd name="adj1" fmla="val -62319"/>
              <a:gd name="adj2" fmla="val -314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III./-1  nincs szabályozva a </a:t>
            </a:r>
            <a:r>
              <a:rPr lang="hu-HU" sz="1100" dirty="0" err="1"/>
              <a:t>befúvási</a:t>
            </a:r>
            <a:r>
              <a:rPr lang="hu-HU" sz="1100" dirty="0"/>
              <a:t> hőmérséklet</a:t>
            </a:r>
          </a:p>
        </p:txBody>
      </p:sp>
      <p:sp useBgFill="1">
        <p:nvSpPr>
          <p:cNvPr id="49" name="Téglalap feliratnak 48"/>
          <p:cNvSpPr/>
          <p:nvPr/>
        </p:nvSpPr>
        <p:spPr>
          <a:xfrm>
            <a:off x="2190951" y="2730330"/>
            <a:ext cx="1518196" cy="437732"/>
          </a:xfrm>
          <a:prstGeom prst="wedgeRectCallout">
            <a:avLst>
              <a:gd name="adj1" fmla="val -62269"/>
              <a:gd name="adj2" fmla="val 4905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III./0 szabályozott a </a:t>
            </a:r>
            <a:r>
              <a:rPr lang="hu-HU" sz="1100" dirty="0" err="1"/>
              <a:t>befúvási</a:t>
            </a:r>
            <a:r>
              <a:rPr lang="hu-HU" sz="1100" dirty="0"/>
              <a:t> hőmérséklet</a:t>
            </a:r>
          </a:p>
        </p:txBody>
      </p:sp>
      <p:sp useBgFill="1">
        <p:nvSpPr>
          <p:cNvPr id="50" name="Téglalap feliratnak 49"/>
          <p:cNvSpPr/>
          <p:nvPr/>
        </p:nvSpPr>
        <p:spPr>
          <a:xfrm>
            <a:off x="2601084" y="3009901"/>
            <a:ext cx="1668357" cy="437029"/>
          </a:xfrm>
          <a:prstGeom prst="wedgeRectCallout">
            <a:avLst>
              <a:gd name="adj1" fmla="val -62319"/>
              <a:gd name="adj2" fmla="val -314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IV./0  nincs a rendszerben páratartalom-szabályozás</a:t>
            </a:r>
          </a:p>
        </p:txBody>
      </p:sp>
      <p:sp useBgFill="1">
        <p:nvSpPr>
          <p:cNvPr id="51" name="Téglalap feliratnak 50"/>
          <p:cNvSpPr/>
          <p:nvPr/>
        </p:nvSpPr>
        <p:spPr>
          <a:xfrm>
            <a:off x="2607807" y="2198594"/>
            <a:ext cx="1849893" cy="625288"/>
          </a:xfrm>
          <a:prstGeom prst="wedgeRectCallout">
            <a:avLst>
              <a:gd name="adj1" fmla="val -58688"/>
              <a:gd name="adj2" fmla="val 3937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IV./1 a rendszer valamely részáramköre rendelkezik páratartalom-szabályozással</a:t>
            </a:r>
          </a:p>
        </p:txBody>
      </p:sp>
      <p:sp useBgFill="1">
        <p:nvSpPr>
          <p:cNvPr id="52" name="Téglalap feliratnak 51"/>
          <p:cNvSpPr/>
          <p:nvPr/>
        </p:nvSpPr>
        <p:spPr>
          <a:xfrm>
            <a:off x="2558502" y="1602442"/>
            <a:ext cx="1811792" cy="437029"/>
          </a:xfrm>
          <a:prstGeom prst="wedgeRectCallout">
            <a:avLst>
              <a:gd name="adj1" fmla="val -59721"/>
              <a:gd name="adj2" fmla="val 11993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IV./2  a teljes rendszerben szabályozott a páratartalom</a:t>
            </a:r>
          </a:p>
        </p:txBody>
      </p:sp>
      <p:sp useBgFill="1">
        <p:nvSpPr>
          <p:cNvPr id="53" name="Téglalap feliratnak 52"/>
          <p:cNvSpPr/>
          <p:nvPr/>
        </p:nvSpPr>
        <p:spPr>
          <a:xfrm>
            <a:off x="3022427" y="3834654"/>
            <a:ext cx="1085650" cy="437029"/>
          </a:xfrm>
          <a:prstGeom prst="wedgeRectCallout">
            <a:avLst>
              <a:gd name="adj1" fmla="val -67893"/>
              <a:gd name="adj2" fmla="val -776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V./-2  nincs a </a:t>
            </a:r>
            <a:r>
              <a:rPr lang="hu-HU" sz="1100" dirty="0" err="1"/>
              <a:t>hővisszanyerés</a:t>
            </a:r>
            <a:endParaRPr lang="hu-HU" sz="1100" dirty="0"/>
          </a:p>
        </p:txBody>
      </p:sp>
      <p:sp useBgFill="1">
        <p:nvSpPr>
          <p:cNvPr id="54" name="Téglalap feliratnak 53"/>
          <p:cNvSpPr/>
          <p:nvPr/>
        </p:nvSpPr>
        <p:spPr>
          <a:xfrm>
            <a:off x="3020185" y="3321425"/>
            <a:ext cx="1545091" cy="437029"/>
          </a:xfrm>
          <a:prstGeom prst="wedgeRectCallout">
            <a:avLst>
              <a:gd name="adj1" fmla="val -61867"/>
              <a:gd name="adj2" fmla="val 1993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V./-1 </a:t>
            </a:r>
            <a:r>
              <a:rPr lang="hu-HU" sz="1100" dirty="0" err="1"/>
              <a:t>hővisszanyerés</a:t>
            </a:r>
            <a:r>
              <a:rPr lang="hu-HU" sz="1100" dirty="0"/>
              <a:t> direkt visszakeveréssel</a:t>
            </a:r>
          </a:p>
        </p:txBody>
      </p:sp>
      <p:sp useBgFill="1">
        <p:nvSpPr>
          <p:cNvPr id="55" name="Téglalap feliratnak 54"/>
          <p:cNvSpPr/>
          <p:nvPr/>
        </p:nvSpPr>
        <p:spPr>
          <a:xfrm>
            <a:off x="3011220" y="2723030"/>
            <a:ext cx="1453204" cy="515472"/>
          </a:xfrm>
          <a:prstGeom prst="wedgeRectCallout">
            <a:avLst>
              <a:gd name="adj1" fmla="val -62302"/>
              <a:gd name="adj2" fmla="val 3839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V./0 </a:t>
            </a:r>
            <a:r>
              <a:rPr lang="hu-HU" sz="1100" dirty="0" err="1"/>
              <a:t>hővisszanyerés</a:t>
            </a:r>
            <a:r>
              <a:rPr lang="hu-HU" sz="1100" dirty="0"/>
              <a:t> keresztáramú lemezes </a:t>
            </a:r>
            <a:r>
              <a:rPr lang="hu-HU" sz="1100" dirty="0" err="1"/>
              <a:t>hővisszanyerővel</a:t>
            </a:r>
            <a:endParaRPr lang="hu-HU" sz="1100" dirty="0"/>
          </a:p>
        </p:txBody>
      </p:sp>
      <p:sp useBgFill="1">
        <p:nvSpPr>
          <p:cNvPr id="56" name="Téglalap feliratnak 55"/>
          <p:cNvSpPr/>
          <p:nvPr/>
        </p:nvSpPr>
        <p:spPr>
          <a:xfrm>
            <a:off x="2914849" y="2028266"/>
            <a:ext cx="1341145" cy="515472"/>
          </a:xfrm>
          <a:prstGeom prst="wedgeRectCallout">
            <a:avLst>
              <a:gd name="adj1" fmla="val -56568"/>
              <a:gd name="adj2" fmla="val 9186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V./1 </a:t>
            </a:r>
            <a:r>
              <a:rPr lang="hu-HU" sz="1100" dirty="0" err="1"/>
              <a:t>hővisszanyerés</a:t>
            </a:r>
            <a:r>
              <a:rPr lang="hu-HU" sz="1100" dirty="0"/>
              <a:t> közvetítőközeges </a:t>
            </a:r>
            <a:r>
              <a:rPr lang="hu-HU" sz="1100" dirty="0" err="1"/>
              <a:t>hővisszanyerővel</a:t>
            </a:r>
            <a:endParaRPr lang="hu-HU" sz="1100" dirty="0"/>
          </a:p>
        </p:txBody>
      </p:sp>
      <p:sp useBgFill="1">
        <p:nvSpPr>
          <p:cNvPr id="58" name="Téglalap feliratnak 57"/>
          <p:cNvSpPr/>
          <p:nvPr/>
        </p:nvSpPr>
        <p:spPr>
          <a:xfrm>
            <a:off x="3323282" y="3386938"/>
            <a:ext cx="1409652" cy="347958"/>
          </a:xfrm>
          <a:prstGeom prst="wedgeRectCallout">
            <a:avLst>
              <a:gd name="adj1" fmla="val -55530"/>
              <a:gd name="adj2" fmla="val 1618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VI./-1 Szabályozatlan üzem</a:t>
            </a:r>
          </a:p>
        </p:txBody>
      </p:sp>
      <p:sp useBgFill="1">
        <p:nvSpPr>
          <p:cNvPr id="59" name="Téglalap feliratnak 58"/>
          <p:cNvSpPr/>
          <p:nvPr/>
        </p:nvSpPr>
        <p:spPr>
          <a:xfrm>
            <a:off x="3351324" y="2976067"/>
            <a:ext cx="1052427" cy="347958"/>
          </a:xfrm>
          <a:prstGeom prst="wedgeRectCallout">
            <a:avLst>
              <a:gd name="adj1" fmla="val -60210"/>
              <a:gd name="adj2" fmla="val 203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VI./0 Minőségi szabályozás</a:t>
            </a:r>
          </a:p>
        </p:txBody>
      </p:sp>
      <p:sp useBgFill="1">
        <p:nvSpPr>
          <p:cNvPr id="60" name="Téglalap feliratnak 59"/>
          <p:cNvSpPr/>
          <p:nvPr/>
        </p:nvSpPr>
        <p:spPr>
          <a:xfrm>
            <a:off x="3335474" y="2521305"/>
            <a:ext cx="1161222" cy="347958"/>
          </a:xfrm>
          <a:prstGeom prst="wedgeRectCallout">
            <a:avLst>
              <a:gd name="adj1" fmla="val -59516"/>
              <a:gd name="adj2" fmla="val 2249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VI./1 Mennyiségi szabályozás</a:t>
            </a:r>
          </a:p>
        </p:txBody>
      </p:sp>
      <p:sp useBgFill="1">
        <p:nvSpPr>
          <p:cNvPr id="61" name="Téglalap feliratnak 60"/>
          <p:cNvSpPr/>
          <p:nvPr/>
        </p:nvSpPr>
        <p:spPr>
          <a:xfrm>
            <a:off x="3717084" y="3400350"/>
            <a:ext cx="1409652" cy="347958"/>
          </a:xfrm>
          <a:prstGeom prst="wedgeRectCallout">
            <a:avLst>
              <a:gd name="adj1" fmla="val -55530"/>
              <a:gd name="adj2" fmla="val 1618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VII./-1 Szabályozatlan üzem</a:t>
            </a:r>
          </a:p>
        </p:txBody>
      </p:sp>
      <p:sp useBgFill="1">
        <p:nvSpPr>
          <p:cNvPr id="63" name="Téglalap feliratnak 62"/>
          <p:cNvSpPr/>
          <p:nvPr/>
        </p:nvSpPr>
        <p:spPr>
          <a:xfrm>
            <a:off x="3752441" y="2967533"/>
            <a:ext cx="1052427" cy="347958"/>
          </a:xfrm>
          <a:prstGeom prst="wedgeRectCallout">
            <a:avLst>
              <a:gd name="adj1" fmla="val -60210"/>
              <a:gd name="adj2" fmla="val 203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VII./0 Minőségi szabályozás</a:t>
            </a:r>
          </a:p>
        </p:txBody>
      </p:sp>
      <p:sp useBgFill="1">
        <p:nvSpPr>
          <p:cNvPr id="64" name="Téglalap feliratnak 63"/>
          <p:cNvSpPr/>
          <p:nvPr/>
        </p:nvSpPr>
        <p:spPr>
          <a:xfrm>
            <a:off x="3736591" y="2512771"/>
            <a:ext cx="1222684" cy="347958"/>
          </a:xfrm>
          <a:prstGeom prst="wedgeRectCallout">
            <a:avLst>
              <a:gd name="adj1" fmla="val -59516"/>
              <a:gd name="adj2" fmla="val 2249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VII./1 Mennyiségi szabályozás</a:t>
            </a:r>
          </a:p>
        </p:txBody>
      </p:sp>
      <p:sp useBgFill="1">
        <p:nvSpPr>
          <p:cNvPr id="65" name="Téglalap feliratnak 64"/>
          <p:cNvSpPr/>
          <p:nvPr/>
        </p:nvSpPr>
        <p:spPr>
          <a:xfrm>
            <a:off x="4198668" y="3062630"/>
            <a:ext cx="1280417" cy="492557"/>
          </a:xfrm>
          <a:prstGeom prst="wedgeRectCallout">
            <a:avLst>
              <a:gd name="adj1" fmla="val -61924"/>
              <a:gd name="adj2" fmla="val -211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VIII./0 Ventilátorok állandó fordulattal üzemelnek</a:t>
            </a:r>
          </a:p>
        </p:txBody>
      </p:sp>
      <p:sp useBgFill="1">
        <p:nvSpPr>
          <p:cNvPr id="66" name="Téglalap feliratnak 65"/>
          <p:cNvSpPr/>
          <p:nvPr/>
        </p:nvSpPr>
        <p:spPr>
          <a:xfrm>
            <a:off x="4175502" y="2629815"/>
            <a:ext cx="1457201" cy="347958"/>
          </a:xfrm>
          <a:prstGeom prst="wedgeRectCallout">
            <a:avLst>
              <a:gd name="adj1" fmla="val -58512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VIII./1 Kézi frekvencia szabályozás</a:t>
            </a:r>
          </a:p>
        </p:txBody>
      </p:sp>
      <p:sp useBgFill="1">
        <p:nvSpPr>
          <p:cNvPr id="68" name="Téglalap feliratnak 67"/>
          <p:cNvSpPr/>
          <p:nvPr/>
        </p:nvSpPr>
        <p:spPr>
          <a:xfrm>
            <a:off x="3394253" y="3068727"/>
            <a:ext cx="797356" cy="347958"/>
          </a:xfrm>
          <a:prstGeom prst="wedgeRectCallout">
            <a:avLst>
              <a:gd name="adj1" fmla="val 76821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IX./0 EU4</a:t>
            </a:r>
          </a:p>
        </p:txBody>
      </p:sp>
      <p:sp useBgFill="1">
        <p:nvSpPr>
          <p:cNvPr id="69" name="Téglalap feliratnak 68"/>
          <p:cNvSpPr/>
          <p:nvPr/>
        </p:nvSpPr>
        <p:spPr>
          <a:xfrm>
            <a:off x="3414979" y="2643226"/>
            <a:ext cx="797356" cy="347958"/>
          </a:xfrm>
          <a:prstGeom prst="wedgeRectCallout">
            <a:avLst>
              <a:gd name="adj1" fmla="val 76821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IX./1 EU7</a:t>
            </a:r>
          </a:p>
        </p:txBody>
      </p:sp>
      <p:sp useBgFill="1">
        <p:nvSpPr>
          <p:cNvPr id="70" name="Téglalap feliratnak 69"/>
          <p:cNvSpPr/>
          <p:nvPr/>
        </p:nvSpPr>
        <p:spPr>
          <a:xfrm>
            <a:off x="3407664" y="2226260"/>
            <a:ext cx="797356" cy="347958"/>
          </a:xfrm>
          <a:prstGeom prst="wedgeRectCallout">
            <a:avLst>
              <a:gd name="adj1" fmla="val 76821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IX./2 EU9</a:t>
            </a:r>
          </a:p>
        </p:txBody>
      </p:sp>
      <p:sp useBgFill="1">
        <p:nvSpPr>
          <p:cNvPr id="71" name="Téglalap feliratnak 70"/>
          <p:cNvSpPr/>
          <p:nvPr/>
        </p:nvSpPr>
        <p:spPr>
          <a:xfrm>
            <a:off x="3400349" y="1794663"/>
            <a:ext cx="797356" cy="347958"/>
          </a:xfrm>
          <a:prstGeom prst="wedgeRectCallout">
            <a:avLst>
              <a:gd name="adj1" fmla="val 76821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IX./3 EU13</a:t>
            </a:r>
          </a:p>
        </p:txBody>
      </p:sp>
      <p:sp useBgFill="1">
        <p:nvSpPr>
          <p:cNvPr id="72" name="Téglalap feliratnak 71"/>
          <p:cNvSpPr/>
          <p:nvPr/>
        </p:nvSpPr>
        <p:spPr>
          <a:xfrm>
            <a:off x="3057754" y="3886810"/>
            <a:ext cx="1520342" cy="347958"/>
          </a:xfrm>
          <a:prstGeom prst="wedgeRectCallout">
            <a:avLst>
              <a:gd name="adj1" fmla="val 64792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X./-2 szigeteletlen légcsatorna hálózat</a:t>
            </a:r>
          </a:p>
        </p:txBody>
      </p:sp>
      <p:sp useBgFill="1">
        <p:nvSpPr>
          <p:cNvPr id="73" name="Téglalap feliratnak 72"/>
          <p:cNvSpPr/>
          <p:nvPr/>
        </p:nvSpPr>
        <p:spPr>
          <a:xfrm>
            <a:off x="3071165" y="3453994"/>
            <a:ext cx="1520342" cy="347958"/>
          </a:xfrm>
          <a:prstGeom prst="wedgeRectCallout">
            <a:avLst>
              <a:gd name="adj1" fmla="val 64792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X./-1 részben szigetelt légcsatorna hálózat</a:t>
            </a:r>
          </a:p>
        </p:txBody>
      </p:sp>
      <p:sp useBgFill="1">
        <p:nvSpPr>
          <p:cNvPr id="74" name="Téglalap feliratnak 73"/>
          <p:cNvSpPr/>
          <p:nvPr/>
        </p:nvSpPr>
        <p:spPr>
          <a:xfrm>
            <a:off x="3077261" y="3043123"/>
            <a:ext cx="1520342" cy="347958"/>
          </a:xfrm>
          <a:prstGeom prst="wedgeRectCallout">
            <a:avLst>
              <a:gd name="adj1" fmla="val 64792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X./0 szigetelt légcsatorna hálózat</a:t>
            </a:r>
          </a:p>
        </p:txBody>
      </p:sp>
      <p:sp>
        <p:nvSpPr>
          <p:cNvPr id="75" name="Szövegdoboz 93"/>
          <p:cNvSpPr txBox="1">
            <a:spLocks noChangeArrowheads="1"/>
          </p:cNvSpPr>
          <p:nvPr/>
        </p:nvSpPr>
        <p:spPr bwMode="auto">
          <a:xfrm>
            <a:off x="4230688" y="6283325"/>
            <a:ext cx="1831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dirty="0">
                <a:latin typeface="Calibri" pitchFamily="34" charset="0"/>
              </a:rPr>
              <a:t>Javasolt fejlesztés</a:t>
            </a:r>
          </a:p>
        </p:txBody>
      </p:sp>
      <p:sp useBgFill="1">
        <p:nvSpPr>
          <p:cNvPr id="76" name="Akciógomb: Tovább vagy Következő 75">
            <a:hlinkClick r:id="rId3" action="ppaction://hlinksldjump" highlightClick="1"/>
          </p:cNvPr>
          <p:cNvSpPr/>
          <p:nvPr/>
        </p:nvSpPr>
        <p:spPr>
          <a:xfrm>
            <a:off x="6032500" y="6292850"/>
            <a:ext cx="360363" cy="360363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77" name="Akciógomb: Vissza vagy Előző 76">
            <a:hlinkClick r:id="rId4" action="ppaction://hlinksldjump" highlightClick="1"/>
          </p:cNvPr>
          <p:cNvSpPr/>
          <p:nvPr/>
        </p:nvSpPr>
        <p:spPr>
          <a:xfrm>
            <a:off x="2809875" y="6286500"/>
            <a:ext cx="360363" cy="360363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8" name="Szövegdoboz 3"/>
          <p:cNvSpPr txBox="1">
            <a:spLocks noChangeArrowheads="1"/>
          </p:cNvSpPr>
          <p:nvPr/>
        </p:nvSpPr>
        <p:spPr bwMode="auto">
          <a:xfrm>
            <a:off x="3167063" y="6286500"/>
            <a:ext cx="7445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Vissza</a:t>
            </a:r>
          </a:p>
        </p:txBody>
      </p:sp>
      <p:sp useBgFill="1">
        <p:nvSpPr>
          <p:cNvPr id="67" name="Téglalap feliratnak 66"/>
          <p:cNvSpPr/>
          <p:nvPr/>
        </p:nvSpPr>
        <p:spPr>
          <a:xfrm>
            <a:off x="4218174" y="2123847"/>
            <a:ext cx="1553519" cy="347958"/>
          </a:xfrm>
          <a:prstGeom prst="wedgeRectCallout">
            <a:avLst>
              <a:gd name="adj1" fmla="val -59516"/>
              <a:gd name="adj2" fmla="val 2249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VIII./2 Automatikus frekvencia szabályozás</a:t>
            </a:r>
          </a:p>
        </p:txBody>
      </p:sp>
      <p:sp useBgFill="1">
        <p:nvSpPr>
          <p:cNvPr id="79" name="Akciógomb: Tovább vagy Következő 78">
            <a:hlinkClick r:id="rId5" action="ppaction://hlinksldjump" highlightClick="1"/>
          </p:cNvPr>
          <p:cNvSpPr/>
          <p:nvPr/>
        </p:nvSpPr>
        <p:spPr>
          <a:xfrm>
            <a:off x="4033197" y="2332323"/>
            <a:ext cx="179387" cy="179387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8" grpId="0" animBg="1"/>
      <p:bldP spid="59" grpId="0" animBg="1"/>
      <p:bldP spid="60" grpId="0" animBg="1"/>
      <p:bldP spid="61" grpId="0" animBg="1"/>
      <p:bldP spid="63" grpId="0" animBg="1"/>
      <p:bldP spid="64" grpId="0" animBg="1"/>
      <p:bldP spid="65" grpId="0" animBg="1"/>
      <p:bldP spid="66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67" grpId="0" animBg="1"/>
      <p:bldP spid="7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4495" y="0"/>
            <a:ext cx="8229600" cy="1037230"/>
          </a:xfrm>
        </p:spPr>
        <p:txBody>
          <a:bodyPr/>
          <a:lstStyle/>
          <a:p>
            <a:r>
              <a:rPr lang="hu-HU" sz="2400" dirty="0"/>
              <a:t>Légtechnikai rendszerek mozzanatai</a:t>
            </a:r>
            <a:br>
              <a:rPr lang="hu-HU" sz="2400" dirty="0"/>
            </a:br>
            <a:r>
              <a:rPr lang="hu-HU" sz="2400" dirty="0"/>
              <a:t>AHU - 3</a:t>
            </a:r>
          </a:p>
        </p:txBody>
      </p:sp>
      <p:pic>
        <p:nvPicPr>
          <p:cNvPr id="3" name="Kép 2" descr="Rajz4.wmf"/>
          <p:cNvPicPr>
            <a:picLocks noChangeAspect="1"/>
          </p:cNvPicPr>
          <p:nvPr/>
        </p:nvPicPr>
        <p:blipFill>
          <a:blip r:embed="rId2"/>
          <a:srcRect l="22067" t="3552" r="15246" b="4263"/>
          <a:stretch>
            <a:fillRect/>
          </a:stretch>
        </p:blipFill>
        <p:spPr>
          <a:xfrm>
            <a:off x="305466" y="829969"/>
            <a:ext cx="5399637" cy="4484439"/>
          </a:xfrm>
          <a:prstGeom prst="rect">
            <a:avLst/>
          </a:prstGeom>
        </p:spPr>
      </p:pic>
      <p:sp>
        <p:nvSpPr>
          <p:cNvPr id="4" name="Ellipszis 3"/>
          <p:cNvSpPr/>
          <p:nvPr/>
        </p:nvSpPr>
        <p:spPr>
          <a:xfrm>
            <a:off x="1091542" y="357230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" name="Ellipszis 5"/>
          <p:cNvSpPr/>
          <p:nvPr/>
        </p:nvSpPr>
        <p:spPr>
          <a:xfrm>
            <a:off x="1100168" y="273554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" name="Ellipszis 6"/>
          <p:cNvSpPr/>
          <p:nvPr/>
        </p:nvSpPr>
        <p:spPr>
          <a:xfrm>
            <a:off x="1502734" y="357518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1916802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2" name="Ellipszis 11"/>
          <p:cNvSpPr/>
          <p:nvPr/>
        </p:nvSpPr>
        <p:spPr>
          <a:xfrm>
            <a:off x="2330870" y="273554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5" name="Ellipszis 14"/>
          <p:cNvSpPr/>
          <p:nvPr/>
        </p:nvSpPr>
        <p:spPr>
          <a:xfrm>
            <a:off x="2744938" y="3569431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8" name="Ellipszis 17"/>
          <p:cNvSpPr/>
          <p:nvPr/>
        </p:nvSpPr>
        <p:spPr>
          <a:xfrm>
            <a:off x="3153255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0" name="Ellipszis 19"/>
          <p:cNvSpPr/>
          <p:nvPr/>
        </p:nvSpPr>
        <p:spPr>
          <a:xfrm>
            <a:off x="3153255" y="273554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1" name="Ellipszis 20"/>
          <p:cNvSpPr/>
          <p:nvPr/>
        </p:nvSpPr>
        <p:spPr>
          <a:xfrm>
            <a:off x="3561572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3" name="Ellipszis 22"/>
          <p:cNvSpPr/>
          <p:nvPr/>
        </p:nvSpPr>
        <p:spPr>
          <a:xfrm>
            <a:off x="3561572" y="273554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4" name="Ellipszis 23"/>
          <p:cNvSpPr/>
          <p:nvPr/>
        </p:nvSpPr>
        <p:spPr>
          <a:xfrm>
            <a:off x="3969889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5" name="Ellipszis 24"/>
          <p:cNvSpPr/>
          <p:nvPr/>
        </p:nvSpPr>
        <p:spPr>
          <a:xfrm>
            <a:off x="3975640" y="274129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7" name="Ellipszis 26"/>
          <p:cNvSpPr/>
          <p:nvPr/>
        </p:nvSpPr>
        <p:spPr>
          <a:xfrm>
            <a:off x="4383957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9" name="Ellipszis 28"/>
          <p:cNvSpPr/>
          <p:nvPr/>
        </p:nvSpPr>
        <p:spPr>
          <a:xfrm>
            <a:off x="4389708" y="232722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0" name="Ellipszis 29"/>
          <p:cNvSpPr/>
          <p:nvPr/>
        </p:nvSpPr>
        <p:spPr>
          <a:xfrm>
            <a:off x="4389708" y="1913160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3" name="Ellipszis 32"/>
          <p:cNvSpPr/>
          <p:nvPr/>
        </p:nvSpPr>
        <p:spPr>
          <a:xfrm>
            <a:off x="4798025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4" name="Ellipszis 33"/>
          <p:cNvSpPr/>
          <p:nvPr/>
        </p:nvSpPr>
        <p:spPr>
          <a:xfrm>
            <a:off x="4792273" y="397774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5" name="Szövegdoboz 93"/>
          <p:cNvSpPr txBox="1">
            <a:spLocks noChangeArrowheads="1"/>
          </p:cNvSpPr>
          <p:nvPr/>
        </p:nvSpPr>
        <p:spPr bwMode="auto">
          <a:xfrm>
            <a:off x="5595783" y="1088615"/>
            <a:ext cx="362631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00050" indent="-400050">
              <a:buFontTx/>
              <a:buAutoNum type="romanUcPeriod"/>
            </a:pPr>
            <a:r>
              <a:rPr lang="hu-HU" dirty="0">
                <a:latin typeface="Calibri" pitchFamily="34" charset="0"/>
              </a:rPr>
              <a:t>Légkezelő vagy vezeték- 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hálózat visszakeverési lehetőség</a:t>
            </a:r>
          </a:p>
          <a:p>
            <a:pPr marL="400050" indent="-400050">
              <a:buAutoNum type="romanUcPeriod" startAt="2"/>
            </a:pPr>
            <a:r>
              <a:rPr lang="hu-HU" dirty="0">
                <a:latin typeface="Calibri" pitchFamily="34" charset="0"/>
              </a:rPr>
              <a:t>Szabályozott téli </a:t>
            </a:r>
            <a:r>
              <a:rPr lang="hu-HU" dirty="0" err="1">
                <a:latin typeface="Calibri" pitchFamily="34" charset="0"/>
              </a:rPr>
              <a:t>befúvási</a:t>
            </a:r>
            <a:endParaRPr lang="hu-HU" dirty="0">
              <a:latin typeface="Calibri" pitchFamily="34" charset="0"/>
            </a:endParaRPr>
          </a:p>
          <a:p>
            <a:pPr marL="400050" indent="-400050"/>
            <a:r>
              <a:rPr lang="hu-HU" dirty="0">
                <a:latin typeface="Calibri" pitchFamily="34" charset="0"/>
              </a:rPr>
              <a:t>	hőmérséklet</a:t>
            </a:r>
          </a:p>
          <a:p>
            <a:pPr marL="400050" indent="-400050">
              <a:buAutoNum type="romanUcPeriod" startAt="3"/>
            </a:pPr>
            <a:r>
              <a:rPr lang="hu-HU" dirty="0">
                <a:latin typeface="Calibri" pitchFamily="34" charset="0"/>
              </a:rPr>
              <a:t>Szabályozott nyári </a:t>
            </a:r>
            <a:r>
              <a:rPr lang="hu-HU" dirty="0" err="1">
                <a:latin typeface="Calibri" pitchFamily="34" charset="0"/>
              </a:rPr>
              <a:t>befúvási</a:t>
            </a:r>
            <a:endParaRPr lang="hu-HU" dirty="0">
              <a:latin typeface="Calibri" pitchFamily="34" charset="0"/>
            </a:endParaRPr>
          </a:p>
          <a:p>
            <a:pPr marL="400050" indent="-400050"/>
            <a:r>
              <a:rPr lang="hu-HU" dirty="0">
                <a:latin typeface="Calibri" pitchFamily="34" charset="0"/>
              </a:rPr>
              <a:t>	hőmérséklet</a:t>
            </a:r>
          </a:p>
          <a:p>
            <a:pPr marL="400050" indent="-400050">
              <a:buAutoNum type="romanUcPeriod" startAt="4"/>
            </a:pPr>
            <a:r>
              <a:rPr lang="hu-HU" dirty="0">
                <a:latin typeface="Calibri" pitchFamily="34" charset="0"/>
              </a:rPr>
              <a:t>Szabályozott páratartalom</a:t>
            </a:r>
          </a:p>
          <a:p>
            <a:pPr marL="400050" indent="-400050">
              <a:buAutoNum type="romanUcPeriod" startAt="4"/>
            </a:pPr>
            <a:r>
              <a:rPr lang="hu-HU" dirty="0" err="1">
                <a:latin typeface="Calibri" pitchFamily="34" charset="0"/>
              </a:rPr>
              <a:t>Hővisszanyerés</a:t>
            </a:r>
            <a:r>
              <a:rPr lang="hu-HU" dirty="0">
                <a:latin typeface="Calibri" pitchFamily="34" charset="0"/>
              </a:rPr>
              <a:t> a rendszerben</a:t>
            </a:r>
          </a:p>
          <a:p>
            <a:pPr marL="400050" indent="-400050">
              <a:buAutoNum type="romanUcPeriod" startAt="4"/>
            </a:pPr>
            <a:r>
              <a:rPr lang="hu-HU" dirty="0">
                <a:latin typeface="Calibri" pitchFamily="34" charset="0"/>
              </a:rPr>
              <a:t>Fűtőkaloriferek szabályozásának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minősége</a:t>
            </a:r>
          </a:p>
          <a:p>
            <a:pPr marL="400050" indent="-400050">
              <a:buAutoNum type="romanUcPeriod" startAt="7"/>
            </a:pPr>
            <a:r>
              <a:rPr lang="hu-HU" dirty="0">
                <a:latin typeface="Calibri" pitchFamily="34" charset="0"/>
              </a:rPr>
              <a:t>Hűtőkaloriferek szabályozásának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minősége</a:t>
            </a:r>
          </a:p>
          <a:p>
            <a:pPr marL="400050" indent="-400050">
              <a:buAutoNum type="romanUcPeriod" startAt="8"/>
            </a:pPr>
            <a:r>
              <a:rPr lang="hu-HU" dirty="0">
                <a:latin typeface="Calibri" pitchFamily="34" charset="0"/>
              </a:rPr>
              <a:t>Légkezelő gépek ventilátorai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frekvenciaszabályozóval</a:t>
            </a:r>
          </a:p>
          <a:p>
            <a:pPr marL="400050" indent="-400050">
              <a:buAutoNum type="romanUcPeriod" startAt="9"/>
            </a:pPr>
            <a:r>
              <a:rPr lang="hu-HU" dirty="0">
                <a:latin typeface="Calibri" pitchFamily="34" charset="0"/>
              </a:rPr>
              <a:t>A rendszerben alkalmazott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szűrési fokozat</a:t>
            </a:r>
          </a:p>
          <a:p>
            <a:pPr marL="400050" indent="-400050">
              <a:buAutoNum type="romanUcPeriod" startAt="10"/>
            </a:pPr>
            <a:r>
              <a:rPr lang="hu-HU" dirty="0">
                <a:latin typeface="Calibri" pitchFamily="34" charset="0"/>
              </a:rPr>
              <a:t>A légcsatorna hálózat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szigetelésének minősége</a:t>
            </a:r>
          </a:p>
        </p:txBody>
      </p:sp>
      <p:sp>
        <p:nvSpPr>
          <p:cNvPr id="36" name="Szövegdoboz 29"/>
          <p:cNvSpPr txBox="1">
            <a:spLocks noChangeArrowheads="1"/>
          </p:cNvSpPr>
          <p:nvPr/>
        </p:nvSpPr>
        <p:spPr bwMode="auto">
          <a:xfrm>
            <a:off x="3203575" y="5438200"/>
            <a:ext cx="9874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600" dirty="0">
                <a:latin typeface="Calibri" pitchFamily="34" charset="0"/>
              </a:rPr>
              <a:t>Fejlesztés</a:t>
            </a:r>
          </a:p>
        </p:txBody>
      </p:sp>
      <p:sp>
        <p:nvSpPr>
          <p:cNvPr id="37" name="Ellipszis 36"/>
          <p:cNvSpPr/>
          <p:nvPr/>
        </p:nvSpPr>
        <p:spPr>
          <a:xfrm>
            <a:off x="1048443" y="554042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8" name="Szövegdoboz 31"/>
          <p:cNvSpPr txBox="1">
            <a:spLocks noChangeArrowheads="1"/>
          </p:cNvSpPr>
          <p:nvPr/>
        </p:nvSpPr>
        <p:spPr bwMode="auto">
          <a:xfrm>
            <a:off x="1116013" y="5412800"/>
            <a:ext cx="15255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600" dirty="0">
                <a:latin typeface="Calibri" pitchFamily="34" charset="0"/>
              </a:rPr>
              <a:t>Meglévő állapot</a:t>
            </a:r>
          </a:p>
        </p:txBody>
      </p:sp>
      <p:sp>
        <p:nvSpPr>
          <p:cNvPr id="39" name="Ellipszis 38"/>
          <p:cNvSpPr/>
          <p:nvPr/>
        </p:nvSpPr>
        <p:spPr>
          <a:xfrm>
            <a:off x="3120247" y="554995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385D8A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0" name="Szövegdoboz 56"/>
          <p:cNvSpPr txBox="1">
            <a:spLocks noChangeArrowheads="1"/>
          </p:cNvSpPr>
          <p:nvPr/>
        </p:nvSpPr>
        <p:spPr bwMode="auto">
          <a:xfrm rot="-5400000">
            <a:off x="-357278" y="2990266"/>
            <a:ext cx="1135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dirty="0">
                <a:latin typeface="Calibri" pitchFamily="34" charset="0"/>
              </a:rPr>
              <a:t>Tudásszintek</a:t>
            </a:r>
          </a:p>
        </p:txBody>
      </p:sp>
      <p:sp>
        <p:nvSpPr>
          <p:cNvPr id="41" name="Szövegdoboz 126"/>
          <p:cNvSpPr txBox="1">
            <a:spLocks noChangeArrowheads="1"/>
          </p:cNvSpPr>
          <p:nvPr/>
        </p:nvSpPr>
        <p:spPr bwMode="auto">
          <a:xfrm>
            <a:off x="2237390" y="5130070"/>
            <a:ext cx="1135063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dirty="0">
                <a:latin typeface="Calibri" pitchFamily="34" charset="0"/>
              </a:rPr>
              <a:t>Mozzanatok</a:t>
            </a:r>
          </a:p>
        </p:txBody>
      </p:sp>
      <p:sp useBgFill="1">
        <p:nvSpPr>
          <p:cNvPr id="43" name="Téglalap feliratnak 42"/>
          <p:cNvSpPr/>
          <p:nvPr/>
        </p:nvSpPr>
        <p:spPr>
          <a:xfrm>
            <a:off x="650695" y="3783805"/>
            <a:ext cx="1301123" cy="436058"/>
          </a:xfrm>
          <a:prstGeom prst="wedgeRectCallout">
            <a:avLst>
              <a:gd name="adj1" fmla="val -13269"/>
              <a:gd name="adj2" fmla="val -17854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I./0 0-100% közötti visszakeverés</a:t>
            </a:r>
          </a:p>
        </p:txBody>
      </p:sp>
      <p:sp useBgFill="1">
        <p:nvSpPr>
          <p:cNvPr id="46" name="Téglalap feliratnak 45"/>
          <p:cNvSpPr/>
          <p:nvPr/>
        </p:nvSpPr>
        <p:spPr>
          <a:xfrm>
            <a:off x="1097256" y="1757661"/>
            <a:ext cx="1518196" cy="437732"/>
          </a:xfrm>
          <a:prstGeom prst="wedgeRectCallout">
            <a:avLst>
              <a:gd name="adj1" fmla="val -20197"/>
              <a:gd name="adj2" fmla="val 26408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II./0 szabályozott a </a:t>
            </a:r>
            <a:r>
              <a:rPr lang="hu-HU" sz="1100" dirty="0" err="1"/>
              <a:t>befúvási</a:t>
            </a:r>
            <a:r>
              <a:rPr lang="hu-HU" sz="1100" dirty="0"/>
              <a:t> hőmérséklet</a:t>
            </a:r>
          </a:p>
        </p:txBody>
      </p:sp>
      <p:sp useBgFill="1">
        <p:nvSpPr>
          <p:cNvPr id="49" name="Téglalap feliratnak 48"/>
          <p:cNvSpPr/>
          <p:nvPr/>
        </p:nvSpPr>
        <p:spPr>
          <a:xfrm>
            <a:off x="1720303" y="4270018"/>
            <a:ext cx="1518196" cy="437732"/>
          </a:xfrm>
          <a:prstGeom prst="wedgeRectCallout">
            <a:avLst>
              <a:gd name="adj1" fmla="val -33040"/>
              <a:gd name="adj2" fmla="val -28272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III./0 szabályozott a </a:t>
            </a:r>
            <a:r>
              <a:rPr lang="hu-HU" sz="1100" dirty="0" err="1"/>
              <a:t>befúvási</a:t>
            </a:r>
            <a:r>
              <a:rPr lang="hu-HU" sz="1100" dirty="0"/>
              <a:t> hőmérséklet</a:t>
            </a:r>
          </a:p>
        </p:txBody>
      </p:sp>
      <p:sp useBgFill="1">
        <p:nvSpPr>
          <p:cNvPr id="59" name="Téglalap feliratnak 58"/>
          <p:cNvSpPr/>
          <p:nvPr/>
        </p:nvSpPr>
        <p:spPr>
          <a:xfrm>
            <a:off x="3364771" y="3426543"/>
            <a:ext cx="1052427" cy="347958"/>
          </a:xfrm>
          <a:prstGeom prst="wedgeRectCallout">
            <a:avLst>
              <a:gd name="adj1" fmla="val -62127"/>
              <a:gd name="adj2" fmla="val -10714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VI./0 Minőségi szabályozás</a:t>
            </a:r>
          </a:p>
        </p:txBody>
      </p:sp>
      <p:sp useBgFill="1">
        <p:nvSpPr>
          <p:cNvPr id="67" name="Téglalap feliratnak 66"/>
          <p:cNvSpPr/>
          <p:nvPr/>
        </p:nvSpPr>
        <p:spPr>
          <a:xfrm>
            <a:off x="4218174" y="2123847"/>
            <a:ext cx="1553519" cy="347958"/>
          </a:xfrm>
          <a:prstGeom prst="wedgeRectCallout">
            <a:avLst>
              <a:gd name="adj1" fmla="val -59516"/>
              <a:gd name="adj2" fmla="val 2249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VIII./2 Automatikus frekvencia szabályozás</a:t>
            </a:r>
          </a:p>
        </p:txBody>
      </p:sp>
      <p:sp useBgFill="1">
        <p:nvSpPr>
          <p:cNvPr id="69" name="Téglalap feliratnak 68"/>
          <p:cNvSpPr/>
          <p:nvPr/>
        </p:nvSpPr>
        <p:spPr>
          <a:xfrm>
            <a:off x="4746237" y="2535650"/>
            <a:ext cx="797356" cy="347958"/>
          </a:xfrm>
          <a:prstGeom prst="wedgeRectCallout">
            <a:avLst>
              <a:gd name="adj1" fmla="val -84236"/>
              <a:gd name="adj2" fmla="val 2363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IX./1 EU7</a:t>
            </a:r>
          </a:p>
        </p:txBody>
      </p:sp>
      <p:sp useBgFill="1">
        <p:nvSpPr>
          <p:cNvPr id="74" name="Téglalap feliratnak 73"/>
          <p:cNvSpPr/>
          <p:nvPr/>
        </p:nvSpPr>
        <p:spPr>
          <a:xfrm>
            <a:off x="4159749" y="3991140"/>
            <a:ext cx="1360268" cy="347958"/>
          </a:xfrm>
          <a:prstGeom prst="wedgeRectCallout">
            <a:avLst>
              <a:gd name="adj1" fmla="val 2228"/>
              <a:gd name="adj2" fmla="val -2700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X./0 szigetelt légcsatorna hálózat</a:t>
            </a:r>
          </a:p>
        </p:txBody>
      </p:sp>
      <p:cxnSp>
        <p:nvCxnSpPr>
          <p:cNvPr id="75" name="Egyenes összekötő 74"/>
          <p:cNvCxnSpPr>
            <a:stCxn id="8" idx="2"/>
            <a:endCxn id="5" idx="6"/>
          </p:cNvCxnSpPr>
          <p:nvPr/>
        </p:nvCxnSpPr>
        <p:spPr>
          <a:xfrm rot="10800000">
            <a:off x="1202417" y="3209364"/>
            <a:ext cx="300318" cy="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gyenes összekötő 77"/>
          <p:cNvCxnSpPr>
            <a:stCxn id="10" idx="2"/>
            <a:endCxn id="8" idx="6"/>
          </p:cNvCxnSpPr>
          <p:nvPr/>
        </p:nvCxnSpPr>
        <p:spPr>
          <a:xfrm rot="10800000" flipV="1">
            <a:off x="1610735" y="3208582"/>
            <a:ext cx="311818" cy="78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gyenes összekötő 80"/>
          <p:cNvCxnSpPr>
            <a:stCxn id="11" idx="2"/>
            <a:endCxn id="10" idx="6"/>
          </p:cNvCxnSpPr>
          <p:nvPr/>
        </p:nvCxnSpPr>
        <p:spPr>
          <a:xfrm rot="10800000">
            <a:off x="2030553" y="3208583"/>
            <a:ext cx="294566" cy="78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gyenes összekötő 84"/>
          <p:cNvCxnSpPr>
            <a:stCxn id="14" idx="1"/>
            <a:endCxn id="11" idx="1"/>
          </p:cNvCxnSpPr>
          <p:nvPr/>
        </p:nvCxnSpPr>
        <p:spPr>
          <a:xfrm rot="16200000" flipV="1">
            <a:off x="2133901" y="3378213"/>
            <a:ext cx="828136" cy="4140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gyenes összekötő 97"/>
          <p:cNvCxnSpPr>
            <a:stCxn id="19" idx="3"/>
            <a:endCxn id="14" idx="7"/>
          </p:cNvCxnSpPr>
          <p:nvPr/>
        </p:nvCxnSpPr>
        <p:spPr>
          <a:xfrm rot="5400000">
            <a:off x="2621463" y="3457457"/>
            <a:ext cx="751767" cy="331949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gyenes összekötő 102"/>
          <p:cNvCxnSpPr>
            <a:stCxn id="22" idx="2"/>
            <a:endCxn id="19" idx="6"/>
          </p:cNvCxnSpPr>
          <p:nvPr/>
        </p:nvCxnSpPr>
        <p:spPr>
          <a:xfrm rot="10800000" flipV="1">
            <a:off x="3255504" y="3209362"/>
            <a:ext cx="306068" cy="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gyenes összekötő 105"/>
          <p:cNvCxnSpPr>
            <a:stCxn id="26" idx="3"/>
            <a:endCxn id="22" idx="0"/>
          </p:cNvCxnSpPr>
          <p:nvPr/>
        </p:nvCxnSpPr>
        <p:spPr>
          <a:xfrm rot="5400000">
            <a:off x="3438414" y="2602321"/>
            <a:ext cx="730200" cy="37588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gyenes összekötő 108"/>
          <p:cNvCxnSpPr>
            <a:stCxn id="28" idx="1"/>
            <a:endCxn id="26" idx="5"/>
          </p:cNvCxnSpPr>
          <p:nvPr/>
        </p:nvCxnSpPr>
        <p:spPr>
          <a:xfrm rot="16200000" flipV="1">
            <a:off x="4070700" y="2422288"/>
            <a:ext cx="331949" cy="3377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gyenes összekötő 111"/>
          <p:cNvCxnSpPr>
            <a:stCxn id="28" idx="5"/>
            <a:endCxn id="32" idx="1"/>
          </p:cNvCxnSpPr>
          <p:nvPr/>
        </p:nvCxnSpPr>
        <p:spPr>
          <a:xfrm rot="16200000" flipH="1">
            <a:off x="4479016" y="2836355"/>
            <a:ext cx="337700" cy="331949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gyenes összekötő 115"/>
          <p:cNvCxnSpPr>
            <a:stCxn id="8" idx="2"/>
            <a:endCxn id="5" idx="6"/>
          </p:cNvCxnSpPr>
          <p:nvPr/>
        </p:nvCxnSpPr>
        <p:spPr>
          <a:xfrm rot="10800000">
            <a:off x="1202417" y="3209364"/>
            <a:ext cx="300318" cy="1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gyenes összekötő 118"/>
          <p:cNvCxnSpPr>
            <a:stCxn id="10" idx="2"/>
            <a:endCxn id="8" idx="6"/>
          </p:cNvCxnSpPr>
          <p:nvPr/>
        </p:nvCxnSpPr>
        <p:spPr>
          <a:xfrm rot="10800000" flipV="1">
            <a:off x="1610735" y="3208582"/>
            <a:ext cx="311818" cy="782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gyenes összekötő 121"/>
          <p:cNvCxnSpPr>
            <a:stCxn id="11" idx="2"/>
            <a:endCxn id="10" idx="6"/>
          </p:cNvCxnSpPr>
          <p:nvPr/>
        </p:nvCxnSpPr>
        <p:spPr>
          <a:xfrm rot="10800000">
            <a:off x="2030553" y="3208583"/>
            <a:ext cx="294566" cy="781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zis 9"/>
          <p:cNvSpPr/>
          <p:nvPr/>
        </p:nvSpPr>
        <p:spPr>
          <a:xfrm>
            <a:off x="1922553" y="315458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1502735" y="315536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5" name="Ellipszis 4"/>
          <p:cNvSpPr/>
          <p:nvPr/>
        </p:nvSpPr>
        <p:spPr>
          <a:xfrm>
            <a:off x="1094417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cxnSp>
        <p:nvCxnSpPr>
          <p:cNvPr id="125" name="Egyenes összekötő 124"/>
          <p:cNvCxnSpPr>
            <a:stCxn id="95" idx="3"/>
            <a:endCxn id="11" idx="7"/>
          </p:cNvCxnSpPr>
          <p:nvPr/>
        </p:nvCxnSpPr>
        <p:spPr>
          <a:xfrm rot="5400000">
            <a:off x="2405759" y="2827784"/>
            <a:ext cx="354939" cy="331850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zis 12"/>
          <p:cNvSpPr/>
          <p:nvPr/>
        </p:nvSpPr>
        <p:spPr>
          <a:xfrm>
            <a:off x="2330871" y="2332978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cxnSp>
        <p:nvCxnSpPr>
          <p:cNvPr id="131" name="Egyenes összekötő 130"/>
          <p:cNvCxnSpPr>
            <a:stCxn id="95" idx="5"/>
            <a:endCxn id="19" idx="1"/>
          </p:cNvCxnSpPr>
          <p:nvPr/>
        </p:nvCxnSpPr>
        <p:spPr>
          <a:xfrm rot="16200000" flipH="1">
            <a:off x="2816950" y="2824810"/>
            <a:ext cx="354940" cy="337799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zis 13"/>
          <p:cNvSpPr/>
          <p:nvPr/>
        </p:nvSpPr>
        <p:spPr>
          <a:xfrm>
            <a:off x="2739187" y="398349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cxnSp>
        <p:nvCxnSpPr>
          <p:cNvPr id="134" name="Egyenes összekötő 133"/>
          <p:cNvCxnSpPr>
            <a:stCxn id="22" idx="2"/>
            <a:endCxn id="19" idx="6"/>
          </p:cNvCxnSpPr>
          <p:nvPr/>
        </p:nvCxnSpPr>
        <p:spPr>
          <a:xfrm rot="10800000" flipV="1">
            <a:off x="3255504" y="3209362"/>
            <a:ext cx="306068" cy="1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zis 18"/>
          <p:cNvSpPr/>
          <p:nvPr/>
        </p:nvSpPr>
        <p:spPr>
          <a:xfrm>
            <a:off x="3147504" y="315536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cxnSp>
        <p:nvCxnSpPr>
          <p:cNvPr id="137" name="Egyenes összekötő 136"/>
          <p:cNvCxnSpPr>
            <a:stCxn id="22" idx="0"/>
            <a:endCxn id="26" idx="3"/>
          </p:cNvCxnSpPr>
          <p:nvPr/>
        </p:nvCxnSpPr>
        <p:spPr>
          <a:xfrm rot="5400000" flipH="1" flipV="1">
            <a:off x="3438414" y="2602321"/>
            <a:ext cx="730200" cy="375884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lipszis 21"/>
          <p:cNvSpPr/>
          <p:nvPr/>
        </p:nvSpPr>
        <p:spPr>
          <a:xfrm>
            <a:off x="3561572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cxnSp>
        <p:nvCxnSpPr>
          <p:cNvPr id="140" name="Egyenes összekötő 139"/>
          <p:cNvCxnSpPr>
            <a:stCxn id="28" idx="1"/>
            <a:endCxn id="26" idx="5"/>
          </p:cNvCxnSpPr>
          <p:nvPr/>
        </p:nvCxnSpPr>
        <p:spPr>
          <a:xfrm rot="16200000" flipV="1">
            <a:off x="4070700" y="2422288"/>
            <a:ext cx="331949" cy="337700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Egyenes összekötő 142"/>
          <p:cNvCxnSpPr>
            <a:stCxn id="32" idx="1"/>
            <a:endCxn id="28" idx="5"/>
          </p:cNvCxnSpPr>
          <p:nvPr/>
        </p:nvCxnSpPr>
        <p:spPr>
          <a:xfrm rot="16200000" flipV="1">
            <a:off x="4479017" y="2836355"/>
            <a:ext cx="337700" cy="331949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zis 27"/>
          <p:cNvSpPr/>
          <p:nvPr/>
        </p:nvSpPr>
        <p:spPr>
          <a:xfrm>
            <a:off x="4389708" y="274129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6" name="Ellipszis 25"/>
          <p:cNvSpPr/>
          <p:nvPr/>
        </p:nvSpPr>
        <p:spPr>
          <a:xfrm>
            <a:off x="3975640" y="233297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2" name="Ellipszis 31"/>
          <p:cNvSpPr/>
          <p:nvPr/>
        </p:nvSpPr>
        <p:spPr>
          <a:xfrm>
            <a:off x="4798025" y="315536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63" name="Téglalap feliratnak 62"/>
          <p:cNvSpPr/>
          <p:nvPr/>
        </p:nvSpPr>
        <p:spPr>
          <a:xfrm>
            <a:off x="3752441" y="2967533"/>
            <a:ext cx="1052427" cy="347958"/>
          </a:xfrm>
          <a:prstGeom prst="wedgeRectCallout">
            <a:avLst>
              <a:gd name="adj1" fmla="val -60210"/>
              <a:gd name="adj2" fmla="val 203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VII./0 Minőségi szabályozás</a:t>
            </a:r>
          </a:p>
        </p:txBody>
      </p:sp>
      <p:sp>
        <p:nvSpPr>
          <p:cNvPr id="70" name="Ellipszis 69"/>
          <p:cNvSpPr/>
          <p:nvPr/>
        </p:nvSpPr>
        <p:spPr>
          <a:xfrm>
            <a:off x="1054260" y="583064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1" name="Ellipszis 70"/>
          <p:cNvSpPr/>
          <p:nvPr/>
        </p:nvSpPr>
        <p:spPr>
          <a:xfrm>
            <a:off x="3120458" y="5833020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accent1">
                <a:shade val="50000"/>
              </a:schemeClr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2" name="Szövegdoboz 23"/>
          <p:cNvSpPr txBox="1">
            <a:spLocks noChangeArrowheads="1"/>
          </p:cNvSpPr>
          <p:nvPr/>
        </p:nvSpPr>
        <p:spPr bwMode="auto">
          <a:xfrm>
            <a:off x="1147763" y="5722938"/>
            <a:ext cx="18415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400">
                <a:latin typeface="Calibri" pitchFamily="34" charset="0"/>
              </a:rPr>
              <a:t>As is (Meglévő állapot)</a:t>
            </a:r>
          </a:p>
        </p:txBody>
      </p:sp>
      <p:sp>
        <p:nvSpPr>
          <p:cNvPr id="73" name="Szövegdoboz 24"/>
          <p:cNvSpPr txBox="1">
            <a:spLocks noChangeArrowheads="1"/>
          </p:cNvSpPr>
          <p:nvPr/>
        </p:nvSpPr>
        <p:spPr bwMode="auto">
          <a:xfrm>
            <a:off x="3201988" y="5722938"/>
            <a:ext cx="1628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400">
                <a:latin typeface="Calibri" pitchFamily="34" charset="0"/>
              </a:rPr>
              <a:t>To be (Amilyen lesz)</a:t>
            </a:r>
          </a:p>
        </p:txBody>
      </p:sp>
      <p:sp useBgFill="1">
        <p:nvSpPr>
          <p:cNvPr id="79" name="Akciógomb: Vissza vagy Előző 78">
            <a:hlinkClick r:id="rId3" action="ppaction://hlinksldjump" highlightClick="1"/>
          </p:cNvPr>
          <p:cNvSpPr/>
          <p:nvPr/>
        </p:nvSpPr>
        <p:spPr>
          <a:xfrm>
            <a:off x="4381500" y="6286500"/>
            <a:ext cx="360363" cy="360363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80" name="Szövegdoboz 20"/>
          <p:cNvSpPr txBox="1">
            <a:spLocks noChangeArrowheads="1"/>
          </p:cNvSpPr>
          <p:nvPr/>
        </p:nvSpPr>
        <p:spPr bwMode="auto">
          <a:xfrm>
            <a:off x="4738688" y="6286500"/>
            <a:ext cx="7445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Vissza</a:t>
            </a:r>
          </a:p>
        </p:txBody>
      </p:sp>
      <p:sp>
        <p:nvSpPr>
          <p:cNvPr id="16" name="Ellipszis 15"/>
          <p:cNvSpPr/>
          <p:nvPr/>
        </p:nvSpPr>
        <p:spPr>
          <a:xfrm>
            <a:off x="2739188" y="3145051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2325119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93" name="Téglalap feliratnak 92"/>
          <p:cNvSpPr/>
          <p:nvPr/>
        </p:nvSpPr>
        <p:spPr>
          <a:xfrm>
            <a:off x="2601084" y="2963797"/>
            <a:ext cx="1668357" cy="437029"/>
          </a:xfrm>
          <a:prstGeom prst="wedgeRectCallout">
            <a:avLst>
              <a:gd name="adj1" fmla="val -62319"/>
              <a:gd name="adj2" fmla="val -314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IV./0  nincs a rendszerben páratartalom-szabályozás</a:t>
            </a:r>
          </a:p>
        </p:txBody>
      </p:sp>
      <p:sp useBgFill="1">
        <p:nvSpPr>
          <p:cNvPr id="94" name="Téglalap feliratnak 93"/>
          <p:cNvSpPr/>
          <p:nvPr/>
        </p:nvSpPr>
        <p:spPr>
          <a:xfrm>
            <a:off x="3022427" y="3834654"/>
            <a:ext cx="1085650" cy="437029"/>
          </a:xfrm>
          <a:prstGeom prst="wedgeRectCallout">
            <a:avLst>
              <a:gd name="adj1" fmla="val -67893"/>
              <a:gd name="adj2" fmla="val -776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V./-2  nincs a </a:t>
            </a:r>
            <a:r>
              <a:rPr lang="hu-HU" sz="1100" dirty="0" err="1"/>
              <a:t>hővisszanyerés</a:t>
            </a:r>
            <a:endParaRPr lang="hu-HU" sz="1100" dirty="0"/>
          </a:p>
        </p:txBody>
      </p:sp>
      <p:sp>
        <p:nvSpPr>
          <p:cNvPr id="95" name="Ellipszis 94"/>
          <p:cNvSpPr/>
          <p:nvPr/>
        </p:nvSpPr>
        <p:spPr>
          <a:xfrm>
            <a:off x="2733337" y="272405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76" name="Téglalap feliratnak 75"/>
          <p:cNvSpPr/>
          <p:nvPr/>
        </p:nvSpPr>
        <p:spPr>
          <a:xfrm>
            <a:off x="2914849" y="2028266"/>
            <a:ext cx="1341145" cy="515472"/>
          </a:xfrm>
          <a:prstGeom prst="wedgeRectCallout">
            <a:avLst>
              <a:gd name="adj1" fmla="val -56568"/>
              <a:gd name="adj2" fmla="val 9186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V./1 </a:t>
            </a:r>
            <a:r>
              <a:rPr lang="hu-HU" sz="1100" dirty="0" err="1"/>
              <a:t>hővisszanyerés</a:t>
            </a:r>
            <a:r>
              <a:rPr lang="hu-HU" sz="1100" dirty="0"/>
              <a:t> közvetítőközeges </a:t>
            </a:r>
            <a:r>
              <a:rPr lang="hu-HU" sz="1100" dirty="0" err="1"/>
              <a:t>hővisszanyerővel</a:t>
            </a:r>
            <a:endParaRPr lang="hu-HU" sz="1100" dirty="0"/>
          </a:p>
        </p:txBody>
      </p:sp>
      <p:sp useBgFill="1">
        <p:nvSpPr>
          <p:cNvPr id="77" name="Akciógomb: Tovább vagy Következő 76">
            <a:hlinkClick r:id="rId4" action="ppaction://hlinksldjump" highlightClick="1"/>
          </p:cNvPr>
          <p:cNvSpPr/>
          <p:nvPr/>
        </p:nvSpPr>
        <p:spPr>
          <a:xfrm>
            <a:off x="4033197" y="2332323"/>
            <a:ext cx="179387" cy="179387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 tmFilter="0, 0; .2, .5; .8, .5; 1, 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1000" autoRev="1" fill="hold"/>
                                        <p:tgtEl>
                                          <p:spTgt spid="9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</p:childTnLst>
        </p:cTn>
      </p:par>
    </p:tnLst>
    <p:bldLst>
      <p:bldP spid="43" grpId="0" animBg="1"/>
      <p:bldP spid="46" grpId="0" animBg="1"/>
      <p:bldP spid="49" grpId="0" animBg="1"/>
      <p:bldP spid="59" grpId="0" animBg="1"/>
      <p:bldP spid="67" grpId="0" animBg="1"/>
      <p:bldP spid="69" grpId="0" animBg="1"/>
      <p:bldP spid="74" grpId="0" animBg="1"/>
      <p:bldP spid="63" grpId="0" animBg="1"/>
      <p:bldP spid="93" grpId="0" animBg="1"/>
      <p:bldP spid="94" grpId="0" animBg="1"/>
      <p:bldP spid="76" grpId="0" animBg="1"/>
      <p:bldP spid="7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ím 6"/>
          <p:cNvSpPr>
            <a:spLocks noGrp="1"/>
          </p:cNvSpPr>
          <p:nvPr>
            <p:ph type="title"/>
          </p:nvPr>
        </p:nvSpPr>
        <p:spPr>
          <a:xfrm>
            <a:off x="446088" y="0"/>
            <a:ext cx="8229600" cy="1143000"/>
          </a:xfrm>
        </p:spPr>
        <p:txBody>
          <a:bodyPr/>
          <a:lstStyle/>
          <a:p>
            <a:r>
              <a:rPr lang="hu-HU" sz="2400"/>
              <a:t>I. Vízminőségi garancia – Hidegvíz</a:t>
            </a:r>
            <a:br>
              <a:rPr lang="hu-HU" sz="2400"/>
            </a:br>
            <a:r>
              <a:rPr lang="hu-HU" sz="2400"/>
              <a:t>I./0 pont</a:t>
            </a:r>
          </a:p>
        </p:txBody>
      </p:sp>
      <p:sp useBgFill="1">
        <p:nvSpPr>
          <p:cNvPr id="3" name="Akciógomb: Vissza vagy Előző 2">
            <a:hlinkClick r:id="rId2" action="ppaction://hlinksldjump" highlightClick="1"/>
          </p:cNvPr>
          <p:cNvSpPr/>
          <p:nvPr/>
        </p:nvSpPr>
        <p:spPr>
          <a:xfrm>
            <a:off x="3929063" y="6286500"/>
            <a:ext cx="360362" cy="360363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2292" name="Szövegdoboz 3"/>
          <p:cNvSpPr txBox="1">
            <a:spLocks noChangeArrowheads="1"/>
          </p:cNvSpPr>
          <p:nvPr/>
        </p:nvSpPr>
        <p:spPr bwMode="auto">
          <a:xfrm>
            <a:off x="4286250" y="6286500"/>
            <a:ext cx="744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Vissza</a:t>
            </a:r>
          </a:p>
        </p:txBody>
      </p:sp>
      <p:sp>
        <p:nvSpPr>
          <p:cNvPr id="12293" name="Szövegdoboz 5"/>
          <p:cNvSpPr txBox="1">
            <a:spLocks noChangeArrowheads="1"/>
          </p:cNvSpPr>
          <p:nvPr/>
        </p:nvSpPr>
        <p:spPr bwMode="auto">
          <a:xfrm>
            <a:off x="0" y="790575"/>
            <a:ext cx="9144000" cy="526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600" b="1" u="sng" dirty="0">
                <a:latin typeface="Calibri" pitchFamily="34" charset="0"/>
              </a:rPr>
              <a:t>Mozzanat:</a:t>
            </a:r>
            <a:r>
              <a:rPr lang="hu-HU" sz="1600" b="1" dirty="0">
                <a:latin typeface="Calibri" pitchFamily="34" charset="0"/>
              </a:rPr>
              <a:t>					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I. </a:t>
            </a:r>
            <a:r>
              <a:rPr lang="hu-HU" sz="1600" b="1" dirty="0">
                <a:latin typeface="Calibri" pitchFamily="34" charset="0"/>
              </a:rPr>
              <a:t>Vízminőségi garancia – Hidegvíz - 201/2001. Kormányrendelet, illetve az európai előírásokkal harmonizálás-bán lévő DVGW 551-553 német előírások betartása		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Mozzanat leírás:</a:t>
            </a:r>
            <a:br>
              <a:rPr lang="hu-HU" sz="1600" dirty="0">
                <a:latin typeface="Calibri" pitchFamily="34" charset="0"/>
              </a:rPr>
            </a:br>
            <a:r>
              <a:rPr lang="hu-HU" sz="1600" dirty="0">
                <a:latin typeface="Calibri" pitchFamily="34" charset="0"/>
              </a:rPr>
              <a:t>Szükséges a meglévő vízhálózati rendszer hidraulikai biztosítása, a pangó ágak megszűntetése, illetve megfelelő hőmérsékleten tartás.</a:t>
            </a:r>
          </a:p>
          <a:p>
            <a:r>
              <a:rPr lang="hu-HU" sz="1600" b="1" u="sng" dirty="0">
                <a:latin typeface="Calibri" pitchFamily="34" charset="0"/>
              </a:rPr>
              <a:t>Energia megtakarítás: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Nincs, mivel ez nem energetikai megtakarítási cél, hanem vonatkozó betartások érdekében felmerülő cél.</a:t>
            </a:r>
          </a:p>
          <a:p>
            <a:r>
              <a:rPr lang="hu-HU" sz="1600" b="1" u="sng" dirty="0">
                <a:latin typeface="Calibri" pitchFamily="34" charset="0"/>
              </a:rPr>
              <a:t>Beruházási költség: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Vízhálózat hidraulikai biztosítása, és</a:t>
            </a:r>
          </a:p>
          <a:p>
            <a:r>
              <a:rPr lang="hu-HU" sz="1600" dirty="0">
                <a:latin typeface="Calibri" pitchFamily="34" charset="0"/>
              </a:rPr>
              <a:t>megfelelő hőmérsékleten tartás:	  </a:t>
            </a:r>
            <a:r>
              <a:rPr lang="hu-HU" sz="1600" b="1" dirty="0">
                <a:latin typeface="Calibri" pitchFamily="34" charset="0"/>
              </a:rPr>
              <a:t>2.950.000 Ft</a:t>
            </a:r>
          </a:p>
          <a:p>
            <a:r>
              <a:rPr lang="hu-HU" sz="1600" b="1" u="sng" dirty="0">
                <a:latin typeface="Calibri" pitchFamily="34" charset="0"/>
              </a:rPr>
              <a:t>Megtérülési idő:</a:t>
            </a:r>
            <a:r>
              <a:rPr lang="hu-HU" sz="1600" b="1" dirty="0">
                <a:latin typeface="Calibri" pitchFamily="34" charset="0"/>
              </a:rPr>
              <a:t> 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Nincs, mivel nincs energia megtakarítás, illetve költségmegtakarítás</a:t>
            </a:r>
          </a:p>
          <a:p>
            <a:r>
              <a:rPr lang="hu-HU" sz="1600" b="1" u="sng" dirty="0">
                <a:latin typeface="Calibri" pitchFamily="34" charset="0"/>
              </a:rPr>
              <a:t>Megjegyzés: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201/2001. (X.25.) Korm. rendelet az ivóvíz minőségi követelményeiről és az ellenőrzés rendjéről</a:t>
            </a:r>
          </a:p>
          <a:p>
            <a:r>
              <a:rPr lang="hu-HU" sz="1600" dirty="0">
                <a:latin typeface="Calibri" pitchFamily="34" charset="0"/>
              </a:rPr>
              <a:t>DVGW 551-553 előírás</a:t>
            </a:r>
          </a:p>
          <a:p>
            <a:r>
              <a:rPr lang="hu-HU" sz="1600" dirty="0">
                <a:latin typeface="Calibri" pitchFamily="34" charset="0"/>
              </a:rPr>
              <a:t>Magyar vízminőségi irányelvek</a:t>
            </a:r>
          </a:p>
          <a:p>
            <a:r>
              <a:rPr lang="hu-HU" sz="1600" dirty="0">
                <a:latin typeface="Calibri" pitchFamily="34" charset="0"/>
              </a:rPr>
              <a:t>Helyes Gyógyszergyártási Gyakorlat (GMP)</a:t>
            </a:r>
          </a:p>
          <a:p>
            <a:r>
              <a:rPr lang="hu-HU" sz="1600" dirty="0">
                <a:latin typeface="Calibri" pitchFamily="34" charset="0"/>
              </a:rPr>
              <a:t>Ezen jogszabályok, előírások, szabványok és irányelvek tartalmazzák az ivóvíz minőségére vonatkozó határértékeket, a vízminőség-ellenőrzési követelményeket, a vízminőség ellenőrzésével, továbbá a vízkezelésre és a vízzel érintkező anyagokra vonatkozó előírásokat.	</a:t>
            </a:r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ím 6"/>
          <p:cNvSpPr>
            <a:spLocks noGrp="1"/>
          </p:cNvSpPr>
          <p:nvPr>
            <p:ph type="title"/>
          </p:nvPr>
        </p:nvSpPr>
        <p:spPr>
          <a:xfrm>
            <a:off x="446088" y="0"/>
            <a:ext cx="8229600" cy="1143000"/>
          </a:xfrm>
        </p:spPr>
        <p:txBody>
          <a:bodyPr/>
          <a:lstStyle/>
          <a:p>
            <a:r>
              <a:rPr lang="hu-HU" sz="2400"/>
              <a:t>I. Vízminőségi garancia – Hidegvíz</a:t>
            </a:r>
            <a:br>
              <a:rPr lang="hu-HU" sz="2400"/>
            </a:br>
            <a:r>
              <a:rPr lang="hu-HU" sz="2400"/>
              <a:t>I./1 pont</a:t>
            </a:r>
          </a:p>
        </p:txBody>
      </p:sp>
      <p:sp>
        <p:nvSpPr>
          <p:cNvPr id="13315" name="Szövegdoboz 3"/>
          <p:cNvSpPr txBox="1">
            <a:spLocks noChangeArrowheads="1"/>
          </p:cNvSpPr>
          <p:nvPr/>
        </p:nvSpPr>
        <p:spPr bwMode="auto">
          <a:xfrm>
            <a:off x="4286250" y="6286500"/>
            <a:ext cx="744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Vissza</a:t>
            </a:r>
          </a:p>
        </p:txBody>
      </p:sp>
      <p:sp>
        <p:nvSpPr>
          <p:cNvPr id="13316" name="Szövegdoboz 5"/>
          <p:cNvSpPr txBox="1">
            <a:spLocks noChangeArrowheads="1"/>
          </p:cNvSpPr>
          <p:nvPr/>
        </p:nvSpPr>
        <p:spPr bwMode="auto">
          <a:xfrm>
            <a:off x="0" y="1152525"/>
            <a:ext cx="91440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600" b="1" u="sng" dirty="0">
                <a:latin typeface="Calibri" pitchFamily="34" charset="0"/>
              </a:rPr>
              <a:t>Mozzanat:</a:t>
            </a:r>
            <a:r>
              <a:rPr lang="hu-HU" sz="1600" b="1" dirty="0">
                <a:latin typeface="Calibri" pitchFamily="34" charset="0"/>
              </a:rPr>
              <a:t>	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I. </a:t>
            </a:r>
            <a:r>
              <a:rPr lang="hu-HU" sz="1600" b="1" dirty="0">
                <a:latin typeface="Calibri" pitchFamily="34" charset="0"/>
              </a:rPr>
              <a:t>Vízminőségi garancia – Hidegvíz - </a:t>
            </a:r>
            <a:r>
              <a:rPr lang="hu-HU" sz="1600" b="1" dirty="0" err="1">
                <a:latin typeface="Calibri" pitchFamily="34" charset="0"/>
              </a:rPr>
              <a:t>Legiodefense</a:t>
            </a:r>
            <a:r>
              <a:rPr lang="hu-HU" sz="1600" b="1" dirty="0">
                <a:latin typeface="Calibri" pitchFamily="34" charset="0"/>
              </a:rPr>
              <a:t> berendezés beépítése</a:t>
            </a:r>
          </a:p>
          <a:p>
            <a:r>
              <a:rPr lang="hu-HU" sz="1600" b="1" u="sng" dirty="0">
                <a:latin typeface="Calibri" pitchFamily="34" charset="0"/>
              </a:rPr>
              <a:t>Mozzanat leírás:</a:t>
            </a:r>
            <a:br>
              <a:rPr lang="hu-HU" sz="1600" dirty="0">
                <a:latin typeface="Calibri" pitchFamily="34" charset="0"/>
              </a:rPr>
            </a:br>
            <a:r>
              <a:rPr lang="hu-HU" sz="1600" dirty="0">
                <a:latin typeface="Calibri" pitchFamily="34" charset="0"/>
              </a:rPr>
              <a:t>A berendezéssel és a hozzá tartozó kiépített rendszerrel biztosítja a használati hideg- és </a:t>
            </a:r>
            <a:r>
              <a:rPr lang="hu-HU" sz="1600" dirty="0" err="1">
                <a:latin typeface="Calibri" pitchFamily="34" charset="0"/>
              </a:rPr>
              <a:t>melegvíz</a:t>
            </a:r>
            <a:r>
              <a:rPr lang="hu-HU" sz="1600" dirty="0">
                <a:latin typeface="Calibri" pitchFamily="34" charset="0"/>
              </a:rPr>
              <a:t> együttes megfelelőségét az előző pontban felsorolt követelményekkel szemben.</a:t>
            </a:r>
          </a:p>
          <a:p>
            <a:r>
              <a:rPr lang="hu-HU" sz="1600" b="1" u="sng" dirty="0">
                <a:latin typeface="Calibri" pitchFamily="34" charset="0"/>
              </a:rPr>
              <a:t>Energia megtakarítás: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Nincs, mivel ez nem energetikai megtakarítási cél, hanem vonatkozó betartások érdekében felmerülő cél.</a:t>
            </a:r>
          </a:p>
          <a:p>
            <a:r>
              <a:rPr lang="hu-HU" sz="1600" b="1" u="sng" dirty="0">
                <a:latin typeface="Calibri" pitchFamily="34" charset="0"/>
              </a:rPr>
              <a:t>Beruházási költség: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Vízhálózat hidraulikai biztosítása, és</a:t>
            </a:r>
          </a:p>
          <a:p>
            <a:r>
              <a:rPr lang="hu-HU" sz="1600" dirty="0">
                <a:latin typeface="Calibri" pitchFamily="34" charset="0"/>
              </a:rPr>
              <a:t>megfelelő hőmérsékleten tartás, valamint </a:t>
            </a:r>
          </a:p>
          <a:p>
            <a:r>
              <a:rPr lang="hu-HU" sz="1600" dirty="0" err="1">
                <a:latin typeface="Calibri" pitchFamily="34" charset="0"/>
              </a:rPr>
              <a:t>Legiodefense</a:t>
            </a:r>
            <a:r>
              <a:rPr lang="hu-HU" sz="1600" dirty="0">
                <a:latin typeface="Calibri" pitchFamily="34" charset="0"/>
              </a:rPr>
              <a:t> berendezés kiépítése: </a:t>
            </a:r>
            <a:r>
              <a:rPr lang="hu-HU" sz="1600" b="1" dirty="0">
                <a:latin typeface="Calibri" pitchFamily="34" charset="0"/>
              </a:rPr>
              <a:t>7.500.000 Ft</a:t>
            </a:r>
          </a:p>
          <a:p>
            <a:r>
              <a:rPr lang="hu-HU" sz="1600" b="1" u="sng" dirty="0">
                <a:latin typeface="Calibri" pitchFamily="34" charset="0"/>
              </a:rPr>
              <a:t>Megtérülési idő: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Nincs, mivel nincs energia megtakarítás, illetve költségmegtakarítás</a:t>
            </a:r>
          </a:p>
          <a:p>
            <a:r>
              <a:rPr lang="hu-HU" sz="1600" b="1" u="sng" dirty="0">
                <a:latin typeface="Calibri" pitchFamily="34" charset="0"/>
              </a:rPr>
              <a:t>Megjegyzés: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201/2001. (X.25.) Korm. rendelet az ivóvíz minőségi követelményeiről és az ellenőrzés rendjéről</a:t>
            </a:r>
          </a:p>
          <a:p>
            <a:r>
              <a:rPr lang="hu-HU" sz="1600" dirty="0">
                <a:latin typeface="Calibri" pitchFamily="34" charset="0"/>
              </a:rPr>
              <a:t>DVGW 551-553 előírás</a:t>
            </a:r>
          </a:p>
          <a:p>
            <a:r>
              <a:rPr lang="hu-HU" sz="1600" dirty="0">
                <a:latin typeface="Calibri" pitchFamily="34" charset="0"/>
              </a:rPr>
              <a:t>Magyar vízminőségi irányelvek</a:t>
            </a:r>
          </a:p>
          <a:p>
            <a:r>
              <a:rPr lang="hu-HU" sz="1600" dirty="0">
                <a:latin typeface="Calibri" pitchFamily="34" charset="0"/>
              </a:rPr>
              <a:t>Helyes Gyógyszergyártási Gyakorlat (GMP)</a:t>
            </a:r>
          </a:p>
          <a:p>
            <a:endParaRPr lang="hu-HU" sz="1600" dirty="0">
              <a:latin typeface="Calibri" pitchFamily="34" charset="0"/>
            </a:endParaRPr>
          </a:p>
          <a:p>
            <a:r>
              <a:rPr lang="hu-HU" sz="1600" b="1" dirty="0">
                <a:latin typeface="Calibri" pitchFamily="34" charset="0"/>
              </a:rPr>
              <a:t>Beruházás megvalósítását ajánljuk.</a:t>
            </a:r>
            <a:endParaRPr lang="hu-HU" sz="1600" dirty="0">
              <a:latin typeface="Calibri" pitchFamily="34" charset="0"/>
            </a:endParaRPr>
          </a:p>
        </p:txBody>
      </p:sp>
      <p:sp useBgFill="1">
        <p:nvSpPr>
          <p:cNvPr id="9" name="Akciógomb: Vissza vagy Előző 8">
            <a:hlinkClick r:id="rId2" action="ppaction://hlinksldjump" highlightClick="1"/>
          </p:cNvPr>
          <p:cNvSpPr/>
          <p:nvPr/>
        </p:nvSpPr>
        <p:spPr>
          <a:xfrm>
            <a:off x="3929063" y="6286500"/>
            <a:ext cx="360362" cy="360363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ím 6"/>
          <p:cNvSpPr>
            <a:spLocks noGrp="1"/>
          </p:cNvSpPr>
          <p:nvPr>
            <p:ph type="title"/>
          </p:nvPr>
        </p:nvSpPr>
        <p:spPr>
          <a:xfrm>
            <a:off x="446088" y="0"/>
            <a:ext cx="8229600" cy="1143000"/>
          </a:xfrm>
        </p:spPr>
        <p:txBody>
          <a:bodyPr/>
          <a:lstStyle/>
          <a:p>
            <a:r>
              <a:rPr lang="hu-HU" sz="2400"/>
              <a:t>II. Vízminőségi garancia – Használati melegvíz</a:t>
            </a:r>
            <a:br>
              <a:rPr lang="hu-HU" sz="2400"/>
            </a:br>
            <a:r>
              <a:rPr lang="hu-HU" sz="2400"/>
              <a:t>II./0 pont</a:t>
            </a:r>
          </a:p>
        </p:txBody>
      </p:sp>
      <p:sp>
        <p:nvSpPr>
          <p:cNvPr id="14339" name="Szövegdoboz 3"/>
          <p:cNvSpPr txBox="1">
            <a:spLocks noChangeArrowheads="1"/>
          </p:cNvSpPr>
          <p:nvPr/>
        </p:nvSpPr>
        <p:spPr bwMode="auto">
          <a:xfrm>
            <a:off x="4286250" y="6286500"/>
            <a:ext cx="744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Vissza</a:t>
            </a:r>
          </a:p>
        </p:txBody>
      </p:sp>
      <p:sp>
        <p:nvSpPr>
          <p:cNvPr id="14340" name="Szövegdoboz 7"/>
          <p:cNvSpPr txBox="1">
            <a:spLocks noChangeArrowheads="1"/>
          </p:cNvSpPr>
          <p:nvPr/>
        </p:nvSpPr>
        <p:spPr bwMode="auto">
          <a:xfrm>
            <a:off x="0" y="828675"/>
            <a:ext cx="914400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600" b="1" u="sng" dirty="0">
                <a:latin typeface="Calibri" pitchFamily="34" charset="0"/>
              </a:rPr>
              <a:t>Mozzanat:</a:t>
            </a:r>
            <a:r>
              <a:rPr lang="hu-HU" sz="1600" b="1" dirty="0">
                <a:latin typeface="Calibri" pitchFamily="34" charset="0"/>
              </a:rPr>
              <a:t>					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b="1" dirty="0">
                <a:latin typeface="Calibri" pitchFamily="34" charset="0"/>
              </a:rPr>
              <a:t>II. Vízminőségi garancia – Használati </a:t>
            </a:r>
            <a:r>
              <a:rPr lang="hu-HU" sz="1600" b="1" dirty="0" err="1">
                <a:latin typeface="Calibri" pitchFamily="34" charset="0"/>
              </a:rPr>
              <a:t>melegvíz</a:t>
            </a:r>
            <a:r>
              <a:rPr lang="hu-HU" sz="1600" b="1" dirty="0">
                <a:latin typeface="Calibri" pitchFamily="34" charset="0"/>
              </a:rPr>
              <a:t> - 201/2001.Kormányrendelet, illetve az európai előírásokkal harmonizálásban lévő DVGW 551-553 német előírások betartása</a:t>
            </a:r>
          </a:p>
          <a:p>
            <a:r>
              <a:rPr lang="hu-HU" sz="1600" b="1" u="sng" dirty="0">
                <a:latin typeface="Calibri" pitchFamily="34" charset="0"/>
              </a:rPr>
              <a:t>Mozzanat leírás:</a:t>
            </a:r>
            <a:br>
              <a:rPr lang="hu-HU" sz="1600" dirty="0">
                <a:latin typeface="Calibri" pitchFamily="34" charset="0"/>
              </a:rPr>
            </a:br>
            <a:r>
              <a:rPr lang="hu-HU" sz="1600" b="1" dirty="0">
                <a:latin typeface="Calibri" pitchFamily="34" charset="0"/>
              </a:rPr>
              <a:t>Szükséges a meglévő vízhálózati rendszer hidraulikai biztosítása, a pangó ágak megszűntetése, illetve megfelelő hőmérsékleten tartás. </a:t>
            </a:r>
          </a:p>
          <a:p>
            <a:r>
              <a:rPr lang="hu-HU" sz="1600" b="1" u="sng" dirty="0">
                <a:latin typeface="Calibri" pitchFamily="34" charset="0"/>
              </a:rPr>
              <a:t>Energia megtakarítás: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Nincs, mivel ez nem energetikai megtakarítási cél, hanem vonatkozó betartások érdekében felmerülő cél.</a:t>
            </a:r>
          </a:p>
          <a:p>
            <a:r>
              <a:rPr lang="hu-HU" sz="1600" b="1" u="sng" dirty="0">
                <a:latin typeface="Calibri" pitchFamily="34" charset="0"/>
              </a:rPr>
              <a:t>Beruházási költség: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Vízhálózat hidraulikai biztosítása, és</a:t>
            </a:r>
          </a:p>
          <a:p>
            <a:r>
              <a:rPr lang="hu-HU" sz="1600" dirty="0">
                <a:latin typeface="Calibri" pitchFamily="34" charset="0"/>
              </a:rPr>
              <a:t>megfelelő hőmérsékleten tartás:	 </a:t>
            </a:r>
            <a:r>
              <a:rPr lang="hu-HU" sz="1600" b="1" dirty="0">
                <a:latin typeface="Calibri" pitchFamily="34" charset="0"/>
              </a:rPr>
              <a:t>1.550.000 Ft</a:t>
            </a:r>
          </a:p>
          <a:p>
            <a:r>
              <a:rPr lang="hu-HU" sz="1600" b="1" u="sng" dirty="0">
                <a:latin typeface="Calibri" pitchFamily="34" charset="0"/>
              </a:rPr>
              <a:t>Megtérülési idő: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Nincs, mivel nincs energia megtakarítás, illetve költségmegtakarítás</a:t>
            </a:r>
          </a:p>
          <a:p>
            <a:r>
              <a:rPr lang="hu-HU" sz="1600" b="1" u="sng" dirty="0">
                <a:latin typeface="Calibri" pitchFamily="34" charset="0"/>
              </a:rPr>
              <a:t>Megjegyzés:</a:t>
            </a:r>
            <a:r>
              <a:rPr lang="hu-HU" sz="1600" dirty="0">
                <a:latin typeface="Calibri" pitchFamily="34" charset="0"/>
              </a:rPr>
              <a:t> </a:t>
            </a:r>
          </a:p>
          <a:p>
            <a:r>
              <a:rPr lang="hu-HU" sz="1600" dirty="0">
                <a:latin typeface="Calibri" pitchFamily="34" charset="0"/>
              </a:rPr>
              <a:t>201/2001. (X.25.) Korm. rendelet az ivóvíz minőségi követelményeiről és az ellenőrzés rendjéről</a:t>
            </a:r>
          </a:p>
          <a:p>
            <a:r>
              <a:rPr lang="hu-HU" sz="1600" dirty="0">
                <a:latin typeface="Calibri" pitchFamily="34" charset="0"/>
              </a:rPr>
              <a:t>DVGW 551-553 előírás</a:t>
            </a:r>
          </a:p>
          <a:p>
            <a:r>
              <a:rPr lang="hu-HU" sz="1600" dirty="0">
                <a:latin typeface="Calibri" pitchFamily="34" charset="0"/>
              </a:rPr>
              <a:t>Magyar vízminőségi irányelvek</a:t>
            </a:r>
          </a:p>
          <a:p>
            <a:r>
              <a:rPr lang="hu-HU" sz="1600" dirty="0">
                <a:latin typeface="Calibri" pitchFamily="34" charset="0"/>
              </a:rPr>
              <a:t>Helyes Gyógyszergyártási Gyakorlat (GMP)</a:t>
            </a:r>
          </a:p>
          <a:p>
            <a:r>
              <a:rPr lang="hu-HU" sz="1600" dirty="0">
                <a:latin typeface="Calibri" pitchFamily="34" charset="0"/>
              </a:rPr>
              <a:t>Ezen jogszabályok, előírások, szabványok és irányelvek tartalmazzák az ivóvíz minőségére vonatkozó határértékeket, a vízminőség-ellenőrzési követelményeket, a vízminőség ellenőrzésével, továbbá a vízkezelésre és a vízzel érintkező anyagokra vonatkozó előírásokat.	</a:t>
            </a:r>
          </a:p>
          <a:p>
            <a:r>
              <a:rPr lang="hu-HU" sz="1600" dirty="0">
                <a:latin typeface="Calibri" pitchFamily="34" charset="0"/>
              </a:rPr>
              <a:t> </a:t>
            </a:r>
          </a:p>
        </p:txBody>
      </p:sp>
      <p:sp useBgFill="1">
        <p:nvSpPr>
          <p:cNvPr id="6" name="Akciógomb: Vissza vagy Előző 5">
            <a:hlinkClick r:id="rId2" action="ppaction://hlinksldjump" highlightClick="1"/>
          </p:cNvPr>
          <p:cNvSpPr/>
          <p:nvPr/>
        </p:nvSpPr>
        <p:spPr>
          <a:xfrm>
            <a:off x="3929063" y="6286500"/>
            <a:ext cx="360362" cy="360363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6"/>
          <p:cNvSpPr>
            <a:spLocks noGrp="1"/>
          </p:cNvSpPr>
          <p:nvPr>
            <p:ph type="title"/>
          </p:nvPr>
        </p:nvSpPr>
        <p:spPr>
          <a:xfrm>
            <a:off x="446088" y="0"/>
            <a:ext cx="8229600" cy="1143000"/>
          </a:xfrm>
        </p:spPr>
        <p:txBody>
          <a:bodyPr/>
          <a:lstStyle/>
          <a:p>
            <a:r>
              <a:rPr lang="hu-HU" sz="2400"/>
              <a:t>II. Vízminőségi garancia – Használati melegvíz</a:t>
            </a:r>
            <a:br>
              <a:rPr lang="hu-HU" sz="2400"/>
            </a:br>
            <a:r>
              <a:rPr lang="hu-HU" sz="2400"/>
              <a:t>II./1 pont</a:t>
            </a:r>
          </a:p>
        </p:txBody>
      </p:sp>
      <p:sp>
        <p:nvSpPr>
          <p:cNvPr id="15363" name="Szövegdoboz 3"/>
          <p:cNvSpPr txBox="1">
            <a:spLocks noChangeArrowheads="1"/>
          </p:cNvSpPr>
          <p:nvPr/>
        </p:nvSpPr>
        <p:spPr bwMode="auto">
          <a:xfrm>
            <a:off x="4286250" y="6286500"/>
            <a:ext cx="744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Vissza</a:t>
            </a:r>
          </a:p>
        </p:txBody>
      </p:sp>
      <p:sp>
        <p:nvSpPr>
          <p:cNvPr id="15364" name="Szövegdoboz 7"/>
          <p:cNvSpPr txBox="1">
            <a:spLocks noChangeArrowheads="1"/>
          </p:cNvSpPr>
          <p:nvPr/>
        </p:nvSpPr>
        <p:spPr bwMode="auto">
          <a:xfrm>
            <a:off x="0" y="917575"/>
            <a:ext cx="91440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600" b="1" u="sng" dirty="0">
                <a:latin typeface="Calibri" pitchFamily="34" charset="0"/>
              </a:rPr>
              <a:t>Mozzanat:</a:t>
            </a:r>
            <a:r>
              <a:rPr lang="hu-HU" sz="1600" b="1" dirty="0">
                <a:latin typeface="Calibri" pitchFamily="34" charset="0"/>
              </a:rPr>
              <a:t>				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b="1" dirty="0">
                <a:latin typeface="Calibri" pitchFamily="34" charset="0"/>
              </a:rPr>
              <a:t>Vízminőségi garancia – Használati </a:t>
            </a:r>
            <a:r>
              <a:rPr lang="hu-HU" sz="1600" b="1" dirty="0" err="1">
                <a:latin typeface="Calibri" pitchFamily="34" charset="0"/>
              </a:rPr>
              <a:t>melegvíz</a:t>
            </a:r>
            <a:r>
              <a:rPr lang="hu-HU" sz="1600" b="1" dirty="0">
                <a:latin typeface="Calibri" pitchFamily="34" charset="0"/>
              </a:rPr>
              <a:t> - </a:t>
            </a:r>
            <a:r>
              <a:rPr lang="hu-HU" sz="1600" b="1" dirty="0" err="1">
                <a:latin typeface="Calibri" pitchFamily="34" charset="0"/>
              </a:rPr>
              <a:t>Legiodefense</a:t>
            </a:r>
            <a:r>
              <a:rPr lang="hu-HU" sz="1600" b="1" dirty="0">
                <a:latin typeface="Calibri" pitchFamily="34" charset="0"/>
              </a:rPr>
              <a:t> berendezés beépítése</a:t>
            </a:r>
          </a:p>
          <a:p>
            <a:r>
              <a:rPr lang="hu-HU" sz="1600" b="1" u="sng" dirty="0">
                <a:latin typeface="Calibri" pitchFamily="34" charset="0"/>
              </a:rPr>
              <a:t>Mozzanat leírás:</a:t>
            </a:r>
            <a:br>
              <a:rPr lang="hu-HU" sz="1600" dirty="0">
                <a:latin typeface="Calibri" pitchFamily="34" charset="0"/>
              </a:rPr>
            </a:br>
            <a:r>
              <a:rPr lang="hu-HU" sz="1600" b="1" dirty="0">
                <a:latin typeface="Calibri" pitchFamily="34" charset="0"/>
              </a:rPr>
              <a:t>A berendezéssel és a hozzá tartozó kiépített rendszerrel biztosítja a használati hideg- és </a:t>
            </a:r>
            <a:r>
              <a:rPr lang="hu-HU" sz="1600" b="1" dirty="0" err="1">
                <a:latin typeface="Calibri" pitchFamily="34" charset="0"/>
              </a:rPr>
              <a:t>melegvíz</a:t>
            </a:r>
            <a:r>
              <a:rPr lang="hu-HU" sz="1600" b="1" dirty="0">
                <a:latin typeface="Calibri" pitchFamily="34" charset="0"/>
              </a:rPr>
              <a:t> együttes megfelelőségét az előző pontban felsorolt követelményekkel szemben. </a:t>
            </a:r>
          </a:p>
          <a:p>
            <a:r>
              <a:rPr lang="hu-HU" sz="1600" b="1" u="sng" dirty="0">
                <a:latin typeface="Calibri" pitchFamily="34" charset="0"/>
              </a:rPr>
              <a:t>Energia megtakarítás:</a:t>
            </a:r>
            <a:r>
              <a:rPr lang="hu-HU" sz="1600" b="1" dirty="0">
                <a:latin typeface="Calibri" pitchFamily="34" charset="0"/>
              </a:rPr>
              <a:t> 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Nincs, mivel ez nem energetikai megtakarítási cél, hanem vonatkozó betartások érdekében felmerülő cél.</a:t>
            </a:r>
          </a:p>
          <a:p>
            <a:r>
              <a:rPr lang="hu-HU" sz="1600" b="1" u="sng" dirty="0">
                <a:latin typeface="Calibri" pitchFamily="34" charset="0"/>
              </a:rPr>
              <a:t>Beruházási költség: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Vízhálózat hidraulikai biztosítása, és</a:t>
            </a:r>
          </a:p>
          <a:p>
            <a:r>
              <a:rPr lang="hu-HU" sz="1600" dirty="0">
                <a:latin typeface="Calibri" pitchFamily="34" charset="0"/>
              </a:rPr>
              <a:t>megfelelő hőmérsékleten tartás, valamint </a:t>
            </a:r>
          </a:p>
          <a:p>
            <a:r>
              <a:rPr lang="hu-HU" sz="1600" dirty="0" err="1">
                <a:latin typeface="Calibri" pitchFamily="34" charset="0"/>
              </a:rPr>
              <a:t>Legiodefense</a:t>
            </a:r>
            <a:r>
              <a:rPr lang="hu-HU" sz="1600" dirty="0">
                <a:latin typeface="Calibri" pitchFamily="34" charset="0"/>
              </a:rPr>
              <a:t> berendezés kiépítése:  </a:t>
            </a:r>
            <a:r>
              <a:rPr lang="hu-HU" sz="1600" b="1" dirty="0">
                <a:latin typeface="Calibri" pitchFamily="34" charset="0"/>
              </a:rPr>
              <a:t>7.500.000 Ft</a:t>
            </a:r>
          </a:p>
          <a:p>
            <a:r>
              <a:rPr lang="hu-HU" sz="1600" b="1" u="sng" dirty="0">
                <a:latin typeface="Calibri" pitchFamily="34" charset="0"/>
              </a:rPr>
              <a:t>Megtérülési idő:</a:t>
            </a:r>
            <a:r>
              <a:rPr lang="hu-HU" sz="1600" b="1" dirty="0">
                <a:latin typeface="Calibri" pitchFamily="34" charset="0"/>
              </a:rPr>
              <a:t> 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Nincs, mivel nincs </a:t>
            </a:r>
            <a:r>
              <a:rPr lang="hu-HU" sz="1600" dirty="0" err="1">
                <a:latin typeface="Calibri" pitchFamily="34" charset="0"/>
              </a:rPr>
              <a:t>energiamegtakarítás</a:t>
            </a:r>
            <a:r>
              <a:rPr lang="hu-HU" sz="1600" dirty="0">
                <a:latin typeface="Calibri" pitchFamily="34" charset="0"/>
              </a:rPr>
              <a:t>, illetve költségmegtakarítás</a:t>
            </a:r>
            <a:r>
              <a:rPr lang="hu-HU" sz="1600" b="1" dirty="0">
                <a:latin typeface="Calibri" pitchFamily="34" charset="0"/>
              </a:rPr>
              <a:t> 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Megjegyzés: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201/2001. (X.25.) Korm. rendelet az ivóvíz minőségi követelményeiről és az ellenőrzés rendjéről</a:t>
            </a:r>
          </a:p>
          <a:p>
            <a:r>
              <a:rPr lang="hu-HU" sz="1600" dirty="0">
                <a:latin typeface="Calibri" pitchFamily="34" charset="0"/>
              </a:rPr>
              <a:t>DVGW 551-553 előírás</a:t>
            </a:r>
          </a:p>
          <a:p>
            <a:r>
              <a:rPr lang="hu-HU" sz="1600" dirty="0">
                <a:latin typeface="Calibri" pitchFamily="34" charset="0"/>
              </a:rPr>
              <a:t>Magyar vízminőségi irányelvek</a:t>
            </a:r>
          </a:p>
          <a:p>
            <a:r>
              <a:rPr lang="hu-HU" sz="1600" dirty="0">
                <a:latin typeface="Calibri" pitchFamily="34" charset="0"/>
              </a:rPr>
              <a:t>Helyes Gyógyszergyártási Gyakorlat (GMP)</a:t>
            </a:r>
          </a:p>
          <a:p>
            <a:endParaRPr lang="hu-HU" sz="1600" dirty="0">
              <a:latin typeface="Calibri" pitchFamily="34" charset="0"/>
            </a:endParaRPr>
          </a:p>
          <a:p>
            <a:r>
              <a:rPr lang="hu-HU" sz="1600" b="1" dirty="0">
                <a:latin typeface="Calibri" pitchFamily="34" charset="0"/>
              </a:rPr>
              <a:t>Beruházás megvalósítását ajánljuk.</a:t>
            </a:r>
            <a:endParaRPr lang="hu-HU" sz="1600" dirty="0">
              <a:latin typeface="Calibri" pitchFamily="34" charset="0"/>
            </a:endParaRPr>
          </a:p>
        </p:txBody>
      </p:sp>
      <p:sp useBgFill="1">
        <p:nvSpPr>
          <p:cNvPr id="6" name="Akciógomb: Vissza vagy Előző 5">
            <a:hlinkClick r:id="rId2" action="ppaction://hlinksldjump" highlightClick="1"/>
          </p:cNvPr>
          <p:cNvSpPr/>
          <p:nvPr/>
        </p:nvSpPr>
        <p:spPr>
          <a:xfrm>
            <a:off x="3929063" y="6286500"/>
            <a:ext cx="360362" cy="360363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ím 6"/>
          <p:cNvSpPr>
            <a:spLocks noGrp="1"/>
          </p:cNvSpPr>
          <p:nvPr>
            <p:ph type="title"/>
          </p:nvPr>
        </p:nvSpPr>
        <p:spPr>
          <a:xfrm>
            <a:off x="446088" y="0"/>
            <a:ext cx="8229600" cy="1143000"/>
          </a:xfrm>
        </p:spPr>
        <p:txBody>
          <a:bodyPr/>
          <a:lstStyle/>
          <a:p>
            <a:r>
              <a:rPr lang="hu-HU" sz="2400"/>
              <a:t>III. Felhasználás módja – csapoló egységenként</a:t>
            </a:r>
            <a:br>
              <a:rPr lang="hu-HU" sz="2400"/>
            </a:br>
            <a:r>
              <a:rPr lang="hu-HU" sz="2400"/>
              <a:t>III./0 pont</a:t>
            </a:r>
          </a:p>
        </p:txBody>
      </p:sp>
      <p:sp>
        <p:nvSpPr>
          <p:cNvPr id="16387" name="Szövegdoboz 3"/>
          <p:cNvSpPr txBox="1">
            <a:spLocks noChangeArrowheads="1"/>
          </p:cNvSpPr>
          <p:nvPr/>
        </p:nvSpPr>
        <p:spPr bwMode="auto">
          <a:xfrm>
            <a:off x="4286250" y="6286500"/>
            <a:ext cx="744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Vissza</a:t>
            </a:r>
          </a:p>
        </p:txBody>
      </p:sp>
      <p:sp>
        <p:nvSpPr>
          <p:cNvPr id="16388" name="Szövegdoboz 7"/>
          <p:cNvSpPr txBox="1">
            <a:spLocks noChangeArrowheads="1"/>
          </p:cNvSpPr>
          <p:nvPr/>
        </p:nvSpPr>
        <p:spPr bwMode="auto">
          <a:xfrm>
            <a:off x="0" y="917575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600" b="1" u="sng" dirty="0">
                <a:latin typeface="Calibri" pitchFamily="34" charset="0"/>
              </a:rPr>
              <a:t>Mozzanat:</a:t>
            </a:r>
            <a:r>
              <a:rPr lang="hu-HU" sz="1600" b="1" dirty="0">
                <a:latin typeface="Calibri" pitchFamily="34" charset="0"/>
              </a:rPr>
              <a:t>					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b="1" dirty="0">
                <a:latin typeface="Calibri" pitchFamily="34" charset="0"/>
              </a:rPr>
              <a:t>Felhasználás módja – csapoló egységenként - Kézi időzítős csaptelepek</a:t>
            </a:r>
          </a:p>
          <a:p>
            <a:r>
              <a:rPr lang="hu-HU" sz="1600" b="1" u="sng" dirty="0">
                <a:latin typeface="Calibri" pitchFamily="34" charset="0"/>
              </a:rPr>
              <a:t>Mozzanat leírás:</a:t>
            </a:r>
            <a:br>
              <a:rPr lang="hu-HU" sz="1600" dirty="0">
                <a:latin typeface="Calibri" pitchFamily="34" charset="0"/>
              </a:rPr>
            </a:br>
            <a:r>
              <a:rPr lang="hu-HU" sz="1600" dirty="0">
                <a:latin typeface="Calibri" pitchFamily="34" charset="0"/>
              </a:rPr>
              <a:t>A GD08 üzem csaptelepei hideg-melegvizes keverő csaptelepeit javasolt átalakítani. Az új víztakarékos csaptelepek kialakítása a WC öblítésnél, a zuhanyzó berendezéseknél, illetve a kézmosóknál kevésbé jelentős, mivel jelenlegi szociális felhasználók működtetése megfelelő. A csaptelepeken beállított hőmérséklet az átalakítás utáni működtetés folyamán stabilabb, nincs szükség beállítási időre a vízengedés ideje alatt.</a:t>
            </a:r>
          </a:p>
          <a:p>
            <a:r>
              <a:rPr lang="hu-HU" sz="1600" b="1" u="sng" dirty="0">
                <a:latin typeface="Calibri" pitchFamily="34" charset="0"/>
              </a:rPr>
              <a:t>Energia megtakarítás:</a:t>
            </a:r>
            <a:r>
              <a:rPr lang="hu-HU" sz="1600" b="1" dirty="0">
                <a:latin typeface="Calibri" pitchFamily="34" charset="0"/>
              </a:rPr>
              <a:t> 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A szociális vízfogyasztás éves átlaga:		   ~850 m3</a:t>
            </a:r>
          </a:p>
          <a:p>
            <a:r>
              <a:rPr lang="hu-HU" sz="1600" dirty="0">
                <a:latin typeface="Calibri" pitchFamily="34" charset="0"/>
              </a:rPr>
              <a:t>Takarékos csaptelepek megtakarítása 20 %		   - 170 m3</a:t>
            </a:r>
          </a:p>
          <a:p>
            <a:r>
              <a:rPr lang="hu-HU" sz="1600" dirty="0">
                <a:latin typeface="Calibri" pitchFamily="34" charset="0"/>
              </a:rPr>
              <a:t>Átlag m3-enkénti költség 440 Ft/m3	</a:t>
            </a:r>
          </a:p>
          <a:p>
            <a:r>
              <a:rPr lang="hu-HU" sz="1600" dirty="0">
                <a:latin typeface="Calibri" pitchFamily="34" charset="0"/>
              </a:rPr>
              <a:t>Éves megtakarítás átlag:			- 74.800 Ft</a:t>
            </a:r>
          </a:p>
          <a:p>
            <a:r>
              <a:rPr lang="hu-HU" sz="1600" dirty="0">
                <a:latin typeface="Calibri" pitchFamily="34" charset="0"/>
              </a:rPr>
              <a:t>	 </a:t>
            </a:r>
          </a:p>
          <a:p>
            <a:r>
              <a:rPr lang="hu-HU" sz="1600" b="1" u="sng" dirty="0">
                <a:latin typeface="Calibri" pitchFamily="34" charset="0"/>
              </a:rPr>
              <a:t>Beruházási költség: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		     1.</a:t>
            </a:r>
            <a:r>
              <a:rPr lang="hu-HU" sz="1600" b="1" dirty="0">
                <a:latin typeface="Calibri" pitchFamily="34" charset="0"/>
              </a:rPr>
              <a:t>610.000 Ft</a:t>
            </a:r>
          </a:p>
          <a:p>
            <a:r>
              <a:rPr lang="hu-HU" sz="1600" dirty="0">
                <a:latin typeface="Calibri" pitchFamily="34" charset="0"/>
              </a:rPr>
              <a:t>A beruházás a csaptelepek cseréjéből (anyag- és munkadíj) tevődik össze.</a:t>
            </a:r>
          </a:p>
          <a:p>
            <a:endParaRPr lang="hu-HU" sz="1600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Megtérülési </a:t>
            </a:r>
            <a:r>
              <a:rPr lang="hu-HU" sz="1600" b="1" dirty="0">
                <a:latin typeface="Calibri" pitchFamily="34" charset="0"/>
              </a:rPr>
              <a:t>idő:	     21,5 év</a:t>
            </a:r>
          </a:p>
          <a:p>
            <a:endParaRPr lang="hu-HU" sz="1600" b="1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Megjegyzés: </a:t>
            </a:r>
            <a:r>
              <a:rPr lang="hu-HU" sz="1600" dirty="0">
                <a:latin typeface="Calibri" pitchFamily="34" charset="0"/>
              </a:rPr>
              <a:t>Nem javasolt mozzanat</a:t>
            </a:r>
          </a:p>
        </p:txBody>
      </p:sp>
      <p:sp useBgFill="1">
        <p:nvSpPr>
          <p:cNvPr id="6" name="Akciógomb: Vissza vagy Előző 5">
            <a:hlinkClick r:id="rId2" action="ppaction://hlinksldjump" highlightClick="1"/>
          </p:cNvPr>
          <p:cNvSpPr/>
          <p:nvPr/>
        </p:nvSpPr>
        <p:spPr>
          <a:xfrm>
            <a:off x="3929063" y="6286500"/>
            <a:ext cx="360362" cy="360363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ím 6"/>
          <p:cNvSpPr>
            <a:spLocks noGrp="1"/>
          </p:cNvSpPr>
          <p:nvPr>
            <p:ph type="title"/>
          </p:nvPr>
        </p:nvSpPr>
        <p:spPr>
          <a:xfrm>
            <a:off x="446088" y="0"/>
            <a:ext cx="8229600" cy="1143000"/>
          </a:xfrm>
        </p:spPr>
        <p:txBody>
          <a:bodyPr/>
          <a:lstStyle/>
          <a:p>
            <a:r>
              <a:rPr lang="hu-HU" sz="2400"/>
              <a:t>III. Felhasználás módja – csapoló egységenként</a:t>
            </a:r>
            <a:br>
              <a:rPr lang="hu-HU" sz="2400"/>
            </a:br>
            <a:r>
              <a:rPr lang="hu-HU" sz="2400"/>
              <a:t>III./1 pont</a:t>
            </a:r>
          </a:p>
        </p:txBody>
      </p:sp>
      <p:sp>
        <p:nvSpPr>
          <p:cNvPr id="17411" name="Szövegdoboz 3"/>
          <p:cNvSpPr txBox="1">
            <a:spLocks noChangeArrowheads="1"/>
          </p:cNvSpPr>
          <p:nvPr/>
        </p:nvSpPr>
        <p:spPr bwMode="auto">
          <a:xfrm>
            <a:off x="4286250" y="6286500"/>
            <a:ext cx="744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Vissza</a:t>
            </a:r>
          </a:p>
        </p:txBody>
      </p:sp>
      <p:sp>
        <p:nvSpPr>
          <p:cNvPr id="17412" name="Szövegdoboz 7"/>
          <p:cNvSpPr txBox="1">
            <a:spLocks noChangeArrowheads="1"/>
          </p:cNvSpPr>
          <p:nvPr/>
        </p:nvSpPr>
        <p:spPr bwMode="auto">
          <a:xfrm>
            <a:off x="0" y="917575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600" b="1" u="sng" dirty="0">
                <a:latin typeface="Calibri" pitchFamily="34" charset="0"/>
              </a:rPr>
              <a:t>Mozzanat:</a:t>
            </a:r>
            <a:r>
              <a:rPr lang="hu-HU" sz="1600" b="1" dirty="0">
                <a:latin typeface="Calibri" pitchFamily="34" charset="0"/>
              </a:rPr>
              <a:t>					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b="1" dirty="0">
                <a:latin typeface="Calibri" pitchFamily="34" charset="0"/>
              </a:rPr>
              <a:t>Felhasználás módja – csapoló egységenként - </a:t>
            </a:r>
            <a:r>
              <a:rPr lang="hu-HU" sz="1600" b="1" dirty="0" err="1">
                <a:latin typeface="Calibri" pitchFamily="34" charset="0"/>
              </a:rPr>
              <a:t>Infrás</a:t>
            </a:r>
            <a:r>
              <a:rPr lang="hu-HU" sz="1600" b="1" dirty="0">
                <a:latin typeface="Calibri" pitchFamily="34" charset="0"/>
              </a:rPr>
              <a:t> időzítős csaptelepek </a:t>
            </a:r>
          </a:p>
          <a:p>
            <a:r>
              <a:rPr lang="hu-HU" sz="1600" b="1" u="sng" dirty="0">
                <a:latin typeface="Calibri" pitchFamily="34" charset="0"/>
              </a:rPr>
              <a:t>Mozzanat leírás:</a:t>
            </a:r>
            <a:br>
              <a:rPr lang="hu-HU" sz="1600" dirty="0">
                <a:latin typeface="Calibri" pitchFamily="34" charset="0"/>
              </a:rPr>
            </a:br>
            <a:r>
              <a:rPr lang="hu-HU" sz="1600" dirty="0">
                <a:latin typeface="Calibri" pitchFamily="34" charset="0"/>
              </a:rPr>
              <a:t>A GD08 épület csaptelepei hideg-melegvizes keverő csaptelepeit javasolt átalakítani. Az új </a:t>
            </a:r>
            <a:r>
              <a:rPr lang="hu-HU" sz="1600" dirty="0" err="1">
                <a:latin typeface="Calibri" pitchFamily="34" charset="0"/>
              </a:rPr>
              <a:t>infraérzékelős</a:t>
            </a:r>
            <a:r>
              <a:rPr lang="hu-HU" sz="1600" dirty="0">
                <a:latin typeface="Calibri" pitchFamily="34" charset="0"/>
              </a:rPr>
              <a:t> víztakarékos csaptelepek kialakítása a zuhanyzó berendezéseknél, illetve a kézmosóknál alkalmazható. A csaptelepeken beállított hőmérséklet az átalakítás utáni működtetés folyamán stabil, nincs szükség beállítási időre a vízengedés ideje alatt.</a:t>
            </a:r>
          </a:p>
          <a:p>
            <a:endParaRPr lang="hu-HU" sz="1600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Energia megtakarítás:</a:t>
            </a:r>
            <a:r>
              <a:rPr lang="hu-HU" sz="1600" b="1" dirty="0">
                <a:latin typeface="Calibri" pitchFamily="34" charset="0"/>
              </a:rPr>
              <a:t> 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A szociális vízfogyasztás éves átlaga:		   ~850 m3</a:t>
            </a:r>
          </a:p>
          <a:p>
            <a:r>
              <a:rPr lang="hu-HU" sz="1600" dirty="0">
                <a:latin typeface="Calibri" pitchFamily="34" charset="0"/>
              </a:rPr>
              <a:t>Takarékos csaptelepek megtakarítása 20 %		   - 170 m3</a:t>
            </a:r>
          </a:p>
          <a:p>
            <a:r>
              <a:rPr lang="hu-HU" sz="1600" dirty="0">
                <a:latin typeface="Calibri" pitchFamily="34" charset="0"/>
              </a:rPr>
              <a:t>Átlag m3-enkénti költség 440 Ft/m3	</a:t>
            </a:r>
          </a:p>
          <a:p>
            <a:r>
              <a:rPr lang="hu-HU" sz="1600" dirty="0">
                <a:latin typeface="Calibri" pitchFamily="34" charset="0"/>
              </a:rPr>
              <a:t>Éves megtakarítás átlag			-74.800 Ft</a:t>
            </a:r>
          </a:p>
          <a:p>
            <a:endParaRPr lang="hu-HU" sz="1600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Beruházási költség:</a:t>
            </a:r>
            <a:r>
              <a:rPr lang="hu-HU" sz="1600" dirty="0">
                <a:latin typeface="Calibri" pitchFamily="34" charset="0"/>
              </a:rPr>
              <a:t>		</a:t>
            </a:r>
            <a:r>
              <a:rPr lang="hu-HU" sz="1600" b="1" dirty="0">
                <a:latin typeface="Calibri" pitchFamily="34" charset="0"/>
              </a:rPr>
              <a:t>      	1.400.000 Ft</a:t>
            </a:r>
          </a:p>
          <a:p>
            <a:r>
              <a:rPr lang="hu-HU" sz="1600" dirty="0">
                <a:latin typeface="Calibri" pitchFamily="34" charset="0"/>
              </a:rPr>
              <a:t>A beruházás a csaptelepek cseréjéből (anyag- és munkadíj) tevődik össze. </a:t>
            </a:r>
          </a:p>
          <a:p>
            <a:r>
              <a:rPr lang="hu-HU" sz="1600" b="1" u="sng" dirty="0">
                <a:latin typeface="Calibri" pitchFamily="34" charset="0"/>
              </a:rPr>
              <a:t>Megtérülési idő:</a:t>
            </a:r>
            <a:r>
              <a:rPr lang="hu-HU" sz="1600" b="1" dirty="0">
                <a:latin typeface="Calibri" pitchFamily="34" charset="0"/>
              </a:rPr>
              <a:t>	      	</a:t>
            </a:r>
            <a:r>
              <a:rPr lang="hu-HU" sz="1600" b="1">
                <a:latin typeface="Calibri" pitchFamily="34" charset="0"/>
              </a:rPr>
              <a:t>	18,71 </a:t>
            </a:r>
            <a:r>
              <a:rPr lang="hu-HU" sz="1600" b="1" dirty="0">
                <a:latin typeface="Calibri" pitchFamily="34" charset="0"/>
              </a:rPr>
              <a:t>év</a:t>
            </a:r>
            <a:endParaRPr lang="hu-HU" sz="1600" dirty="0">
              <a:latin typeface="Calibri" pitchFamily="34" charset="0"/>
            </a:endParaRPr>
          </a:p>
          <a:p>
            <a:endParaRPr lang="hu-HU" sz="1600" b="1" u="sng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Megjegyzés: </a:t>
            </a:r>
            <a:r>
              <a:rPr lang="hu-HU" sz="1600" b="1" dirty="0">
                <a:latin typeface="Calibri" pitchFamily="34" charset="0"/>
              </a:rPr>
              <a:t>Javasolt mozzanat.</a:t>
            </a:r>
          </a:p>
          <a:p>
            <a:endParaRPr lang="hu-HU" sz="1600" dirty="0">
              <a:latin typeface="Calibri" pitchFamily="34" charset="0"/>
            </a:endParaRPr>
          </a:p>
        </p:txBody>
      </p:sp>
      <p:sp useBgFill="1">
        <p:nvSpPr>
          <p:cNvPr id="6" name="Akciógomb: Vissza vagy Előző 5">
            <a:hlinkClick r:id="rId2" action="ppaction://hlinksldjump" highlightClick="1"/>
          </p:cNvPr>
          <p:cNvSpPr/>
          <p:nvPr/>
        </p:nvSpPr>
        <p:spPr>
          <a:xfrm>
            <a:off x="3929063" y="6286500"/>
            <a:ext cx="360362" cy="360363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/>
          <p:cNvSpPr txBox="1"/>
          <p:nvPr/>
        </p:nvSpPr>
        <p:spPr>
          <a:xfrm>
            <a:off x="823913" y="2778125"/>
            <a:ext cx="7937500" cy="461963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b="1" dirty="0">
                <a:latin typeface="+mn-lt"/>
              </a:rPr>
              <a:t>Energia termelés </a:t>
            </a:r>
            <a:r>
              <a:rPr lang="hu-HU" sz="2400" dirty="0">
                <a:latin typeface="+mn-lt"/>
              </a:rPr>
              <a:t>és </a:t>
            </a:r>
            <a:r>
              <a:rPr lang="hu-HU" sz="2400" b="1" dirty="0">
                <a:latin typeface="+mn-lt"/>
              </a:rPr>
              <a:t>Energia felhasználás </a:t>
            </a:r>
            <a:r>
              <a:rPr lang="hu-HU" sz="2400" dirty="0">
                <a:latin typeface="+mn-lt"/>
              </a:rPr>
              <a:t>mozzanatai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823913" y="3212001"/>
            <a:ext cx="5864225" cy="461963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b="1" dirty="0">
                <a:latin typeface="+mn-lt"/>
              </a:rPr>
              <a:t>Vízellátás és szennyvízelvezetés </a:t>
            </a:r>
            <a:r>
              <a:rPr lang="hu-HU" sz="2400" dirty="0">
                <a:latin typeface="+mn-lt"/>
              </a:rPr>
              <a:t>mozzanatai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823913" y="1838325"/>
            <a:ext cx="5572125" cy="461963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b="1" dirty="0">
                <a:latin typeface="+mn-lt"/>
              </a:rPr>
              <a:t>Épületenergetika</a:t>
            </a:r>
            <a:r>
              <a:rPr lang="hu-HU" sz="2400" dirty="0">
                <a:latin typeface="+mn-lt"/>
              </a:rPr>
              <a:t> mozzanatai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823913" y="2322513"/>
            <a:ext cx="5572125" cy="460375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b="1" dirty="0">
                <a:latin typeface="+mn-lt"/>
              </a:rPr>
              <a:t>Épületvillamosság</a:t>
            </a:r>
            <a:r>
              <a:rPr lang="hu-HU" sz="2400" dirty="0">
                <a:latin typeface="+mn-lt"/>
              </a:rPr>
              <a:t> mozzanatai</a:t>
            </a:r>
          </a:p>
        </p:txBody>
      </p:sp>
      <p:sp>
        <p:nvSpPr>
          <p:cNvPr id="4103" name="Cím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/>
              <a:t>Elemzés főbb szempontjai:</a:t>
            </a:r>
          </a:p>
        </p:txBody>
      </p:sp>
      <p:sp useBgFill="1">
        <p:nvSpPr>
          <p:cNvPr id="13" name="Akciógomb: Tovább vagy Következő 12">
            <a:hlinkClick r:id="rId2" action="ppaction://hlinksldjump" highlightClick="1"/>
          </p:cNvPr>
          <p:cNvSpPr/>
          <p:nvPr/>
        </p:nvSpPr>
        <p:spPr>
          <a:xfrm>
            <a:off x="4651375" y="1909763"/>
            <a:ext cx="357188" cy="357187"/>
          </a:xfrm>
          <a:prstGeom prst="actionButtonForwardNex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16" name="Akciógomb: Tovább vagy Következő 15">
            <a:hlinkClick r:id="rId3" action="ppaction://hlinksldjump" highlightClick="1"/>
          </p:cNvPr>
          <p:cNvSpPr/>
          <p:nvPr/>
        </p:nvSpPr>
        <p:spPr>
          <a:xfrm>
            <a:off x="6457619" y="3283439"/>
            <a:ext cx="357188" cy="357187"/>
          </a:xfrm>
          <a:prstGeom prst="actionButtonForwardNex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17" name="Akciógomb: Tovább vagy Következő 16">
            <a:hlinkClick r:id="rId4" action="ppaction://hlinksldjump" highlightClick="1"/>
          </p:cNvPr>
          <p:cNvSpPr/>
          <p:nvPr/>
        </p:nvSpPr>
        <p:spPr>
          <a:xfrm>
            <a:off x="4783138" y="2393950"/>
            <a:ext cx="357187" cy="357188"/>
          </a:xfrm>
          <a:prstGeom prst="actionButtonForwardNex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14" name="Akciógomb: Tovább vagy Következő 13">
            <a:hlinkClick r:id="rId5" action="ppaction://hlinksldjump" highlightClick="1"/>
          </p:cNvPr>
          <p:cNvSpPr/>
          <p:nvPr/>
        </p:nvSpPr>
        <p:spPr>
          <a:xfrm>
            <a:off x="7556169" y="2849563"/>
            <a:ext cx="357188" cy="357187"/>
          </a:xfrm>
          <a:prstGeom prst="actionButtonForwardNex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0" name="Szövegdoboz 19"/>
          <p:cNvSpPr txBox="1"/>
          <p:nvPr/>
        </p:nvSpPr>
        <p:spPr>
          <a:xfrm>
            <a:off x="825500" y="3658089"/>
            <a:ext cx="5572125" cy="460375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b="1" dirty="0">
                <a:latin typeface="+mn-lt"/>
              </a:rPr>
              <a:t>Légtechnikai rendszerek </a:t>
            </a:r>
            <a:r>
              <a:rPr lang="hu-HU" sz="2400" dirty="0">
                <a:latin typeface="+mn-lt"/>
              </a:rPr>
              <a:t>mozzanatai</a:t>
            </a:r>
          </a:p>
        </p:txBody>
      </p:sp>
      <p:sp useBgFill="1">
        <p:nvSpPr>
          <p:cNvPr id="21" name="Akciógomb: Tovább vagy Következő 20">
            <a:hlinkClick r:id="rId6" action="ppaction://hlinksldjump" highlightClick="1"/>
          </p:cNvPr>
          <p:cNvSpPr/>
          <p:nvPr/>
        </p:nvSpPr>
        <p:spPr>
          <a:xfrm>
            <a:off x="5614988" y="3729526"/>
            <a:ext cx="357187" cy="357188"/>
          </a:xfrm>
          <a:prstGeom prst="actionButtonForwardNex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5" name="Szövegdoboz 17"/>
          <p:cNvSpPr txBox="1"/>
          <p:nvPr/>
        </p:nvSpPr>
        <p:spPr>
          <a:xfrm>
            <a:off x="825043" y="4860524"/>
            <a:ext cx="6899275" cy="461962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>
            <a:spAutoFit/>
          </a:bodyPr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b="1" dirty="0">
                <a:latin typeface="+mn-lt"/>
              </a:rPr>
              <a:t>Beruházások </a:t>
            </a:r>
            <a:r>
              <a:rPr lang="hu-HU" sz="2400" dirty="0">
                <a:latin typeface="+mn-lt"/>
              </a:rPr>
              <a:t>összegzése</a:t>
            </a:r>
          </a:p>
        </p:txBody>
      </p:sp>
      <p:sp useBgFill="1">
        <p:nvSpPr>
          <p:cNvPr id="18" name="Akciógomb: Tovább vagy Következő 17">
            <a:hlinkClick r:id="rId7" action="ppaction://hlinksldjump" highlightClick="1"/>
          </p:cNvPr>
          <p:cNvSpPr/>
          <p:nvPr/>
        </p:nvSpPr>
        <p:spPr>
          <a:xfrm>
            <a:off x="4144035" y="4929969"/>
            <a:ext cx="357187" cy="357188"/>
          </a:xfrm>
          <a:prstGeom prst="actionButtonForwardNex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3" grpId="0" animBg="1"/>
      <p:bldP spid="16" grpId="0" animBg="1"/>
      <p:bldP spid="17" grpId="0" animBg="1"/>
      <p:bldP spid="14" grpId="0" animBg="1"/>
      <p:bldP spid="20" grpId="0"/>
      <p:bldP spid="21" grpId="0" animBg="1"/>
      <p:bldP spid="15" grpId="0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6"/>
          <p:cNvSpPr>
            <a:spLocks noGrp="1"/>
          </p:cNvSpPr>
          <p:nvPr>
            <p:ph type="title"/>
          </p:nvPr>
        </p:nvSpPr>
        <p:spPr>
          <a:xfrm>
            <a:off x="446088" y="0"/>
            <a:ext cx="8229600" cy="1143000"/>
          </a:xfrm>
        </p:spPr>
        <p:txBody>
          <a:bodyPr/>
          <a:lstStyle/>
          <a:p>
            <a:r>
              <a:rPr lang="hu-HU" sz="2400" dirty="0"/>
              <a:t>IV. Vízelőkészítés a csapolóknál</a:t>
            </a:r>
            <a:br>
              <a:rPr lang="hu-HU" sz="2400" dirty="0"/>
            </a:br>
            <a:r>
              <a:rPr lang="hu-HU" sz="2400" dirty="0"/>
              <a:t>IV./0 pont</a:t>
            </a:r>
          </a:p>
        </p:txBody>
      </p:sp>
      <p:sp>
        <p:nvSpPr>
          <p:cNvPr id="18435" name="Szövegdoboz 3"/>
          <p:cNvSpPr txBox="1">
            <a:spLocks noChangeArrowheads="1"/>
          </p:cNvSpPr>
          <p:nvPr/>
        </p:nvSpPr>
        <p:spPr bwMode="auto">
          <a:xfrm>
            <a:off x="4286250" y="6286500"/>
            <a:ext cx="744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Vissza</a:t>
            </a:r>
          </a:p>
        </p:txBody>
      </p:sp>
      <p:sp>
        <p:nvSpPr>
          <p:cNvPr id="18436" name="Szövegdoboz 7"/>
          <p:cNvSpPr txBox="1">
            <a:spLocks noChangeArrowheads="1"/>
          </p:cNvSpPr>
          <p:nvPr/>
        </p:nvSpPr>
        <p:spPr bwMode="auto">
          <a:xfrm>
            <a:off x="0" y="836613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600" b="1" u="sng" dirty="0">
                <a:latin typeface="Calibri" pitchFamily="34" charset="0"/>
              </a:rPr>
              <a:t>Mozzanat:</a:t>
            </a:r>
            <a:r>
              <a:rPr lang="hu-HU" sz="1600" b="1" dirty="0">
                <a:latin typeface="Calibri" pitchFamily="34" charset="0"/>
              </a:rPr>
              <a:t>					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b="1" dirty="0">
                <a:latin typeface="Calibri" pitchFamily="34" charset="0"/>
              </a:rPr>
              <a:t>Vízelőkészítés a csapolóknál - Kevert víz előállítás termosztatikus keverő egységgel</a:t>
            </a:r>
          </a:p>
          <a:p>
            <a:r>
              <a:rPr lang="hu-HU" sz="1600" b="1" u="sng" dirty="0">
                <a:latin typeface="Calibri" pitchFamily="34" charset="0"/>
              </a:rPr>
              <a:t>Mozzanat leírás:</a:t>
            </a:r>
            <a:br>
              <a:rPr lang="hu-HU" sz="1600" dirty="0">
                <a:latin typeface="Calibri" pitchFamily="34" charset="0"/>
              </a:rPr>
            </a:br>
            <a:r>
              <a:rPr lang="hu-HU" sz="1600" dirty="0">
                <a:latin typeface="Calibri" pitchFamily="34" charset="0"/>
              </a:rPr>
              <a:t>Jelenlegi vízellátó rendszer kialakítása célvezetékes hidegvíz és </a:t>
            </a:r>
            <a:r>
              <a:rPr lang="hu-HU" sz="1600" dirty="0" err="1">
                <a:latin typeface="Calibri" pitchFamily="34" charset="0"/>
              </a:rPr>
              <a:t>melegvíz</a:t>
            </a:r>
            <a:r>
              <a:rPr lang="hu-HU" sz="1600" dirty="0">
                <a:latin typeface="Calibri" pitchFamily="34" charset="0"/>
              </a:rPr>
              <a:t> hálózat. Kézi bekeveréssel állítják be a fogyasztók a vízhőmérsékletet. A vízellátó rendszer hőmérsékleti korlátait az előzőekben megemlített rendeletek szabályozzák (használati </a:t>
            </a:r>
            <a:r>
              <a:rPr lang="hu-HU" sz="1600" dirty="0" err="1">
                <a:latin typeface="Calibri" pitchFamily="34" charset="0"/>
              </a:rPr>
              <a:t>melegvíz</a:t>
            </a:r>
            <a:r>
              <a:rPr lang="hu-HU" sz="1600" dirty="0">
                <a:latin typeface="Calibri" pitchFamily="34" charset="0"/>
              </a:rPr>
              <a:t> minimum hőmérséklete a csapolóknál 60°C). Azonban az emberi zuhanyzásra és kézmosásra alkalmas vízhőmérséklet 42-45°C.</a:t>
            </a:r>
          </a:p>
          <a:p>
            <a:r>
              <a:rPr lang="hu-HU" sz="1600" b="1" u="sng" dirty="0">
                <a:latin typeface="Calibri" pitchFamily="34" charset="0"/>
              </a:rPr>
              <a:t>Energia megtakarítás: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A csapolók és a végpontok átalakításából adódóan használati időtől és módszertől függően 20-35%. Az üzem szociális használata kötött és jól ütemezhető, így a megtakarítást 25%-ra vesszük. A jelenlegi szociális vízfogyasztás egyidejűséggel számítva (kalkulált érték):</a:t>
            </a:r>
          </a:p>
          <a:p>
            <a:r>
              <a:rPr lang="hu-HU" sz="1600" dirty="0">
                <a:latin typeface="Calibri" pitchFamily="34" charset="0"/>
              </a:rPr>
              <a:t>A szociális vízfogyasztás éves átlaga: 		~850 m3</a:t>
            </a:r>
          </a:p>
          <a:p>
            <a:r>
              <a:rPr lang="hu-HU" sz="1600" dirty="0">
                <a:latin typeface="Calibri" pitchFamily="34" charset="0"/>
              </a:rPr>
              <a:t>Takarékos csaptelepek megtakarítása 20 %		- 170 m3</a:t>
            </a:r>
          </a:p>
          <a:p>
            <a:r>
              <a:rPr lang="hu-HU" sz="1600" dirty="0">
                <a:latin typeface="Calibri" pitchFamily="34" charset="0"/>
              </a:rPr>
              <a:t>Átlag m3-enkénti költség 440 Ft/m3	</a:t>
            </a:r>
          </a:p>
          <a:p>
            <a:r>
              <a:rPr lang="hu-HU" sz="1600" dirty="0">
                <a:latin typeface="Calibri" pitchFamily="34" charset="0"/>
              </a:rPr>
              <a:t>Éves megtakarítás átlag:			- 74.800 Ft</a:t>
            </a:r>
          </a:p>
          <a:p>
            <a:endParaRPr lang="hu-HU" sz="1600" b="1" u="sng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Beruházási költség:</a:t>
            </a:r>
            <a:r>
              <a:rPr lang="hu-HU" sz="1600" dirty="0">
                <a:latin typeface="Calibri" pitchFamily="34" charset="0"/>
              </a:rPr>
              <a:t>			1.</a:t>
            </a:r>
            <a:r>
              <a:rPr lang="hu-HU" sz="1600" b="1" dirty="0">
                <a:latin typeface="Calibri" pitchFamily="34" charset="0"/>
              </a:rPr>
              <a:t>000.000 Ft</a:t>
            </a:r>
          </a:p>
          <a:p>
            <a:r>
              <a:rPr lang="hu-HU" sz="1600" dirty="0">
                <a:latin typeface="Calibri" pitchFamily="34" charset="0"/>
              </a:rPr>
              <a:t>A beruházás a csaptelepek cseréjéből (anyag- és munkadíj) tevődik össze.</a:t>
            </a:r>
          </a:p>
          <a:p>
            <a:endParaRPr lang="hu-HU" sz="1600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Megtérülési idő:</a:t>
            </a:r>
            <a:r>
              <a:rPr lang="hu-HU" sz="1600" dirty="0">
                <a:latin typeface="Calibri" pitchFamily="34" charset="0"/>
              </a:rPr>
              <a:t>			</a:t>
            </a:r>
            <a:r>
              <a:rPr lang="hu-HU" sz="1600" b="1" dirty="0">
                <a:latin typeface="Calibri" pitchFamily="34" charset="0"/>
              </a:rPr>
              <a:t>13,36 év</a:t>
            </a:r>
          </a:p>
          <a:p>
            <a:r>
              <a:rPr lang="hu-HU" sz="1600" b="1" dirty="0">
                <a:latin typeface="Calibri" pitchFamily="34" charset="0"/>
              </a:rPr>
              <a:t> 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Megjegyzés: </a:t>
            </a:r>
            <a:r>
              <a:rPr lang="hu-HU" sz="1600" b="1" dirty="0">
                <a:latin typeface="Calibri" pitchFamily="34" charset="0"/>
              </a:rPr>
              <a:t>Javasolt mozzanat</a:t>
            </a:r>
            <a:endParaRPr lang="hu-HU" sz="1600" dirty="0">
              <a:latin typeface="Calibri" pitchFamily="34" charset="0"/>
            </a:endParaRPr>
          </a:p>
        </p:txBody>
      </p:sp>
      <p:sp useBgFill="1">
        <p:nvSpPr>
          <p:cNvPr id="9" name="Akciógomb: Vissza vagy Előző 8">
            <a:hlinkClick r:id="rId2" action="ppaction://hlinksldjump" highlightClick="1"/>
          </p:cNvPr>
          <p:cNvSpPr/>
          <p:nvPr/>
        </p:nvSpPr>
        <p:spPr>
          <a:xfrm>
            <a:off x="3929063" y="6286500"/>
            <a:ext cx="360362" cy="360363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</p:spTree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ím 6"/>
          <p:cNvSpPr>
            <a:spLocks noGrp="1"/>
          </p:cNvSpPr>
          <p:nvPr>
            <p:ph type="title"/>
          </p:nvPr>
        </p:nvSpPr>
        <p:spPr>
          <a:xfrm>
            <a:off x="446088" y="0"/>
            <a:ext cx="8229600" cy="1143000"/>
          </a:xfrm>
        </p:spPr>
        <p:txBody>
          <a:bodyPr/>
          <a:lstStyle/>
          <a:p>
            <a:r>
              <a:rPr lang="hu-HU" sz="2400" dirty="0"/>
              <a:t>V</a:t>
            </a:r>
            <a:r>
              <a:rPr lang="hu-HU" sz="2400" b="1" dirty="0"/>
              <a:t>. </a:t>
            </a:r>
            <a:r>
              <a:rPr lang="hu-HU" sz="2400" dirty="0" err="1"/>
              <a:t>Hővisszanyerés</a:t>
            </a:r>
            <a:r>
              <a:rPr lang="hu-HU" sz="2400" dirty="0"/>
              <a:t> a rendszerben</a:t>
            </a:r>
            <a:br>
              <a:rPr lang="hu-HU" sz="2400" dirty="0"/>
            </a:br>
            <a:r>
              <a:rPr lang="hu-HU" sz="2400" dirty="0"/>
              <a:t>AHU - 3</a:t>
            </a:r>
            <a:br>
              <a:rPr lang="hu-HU" sz="2400" dirty="0"/>
            </a:br>
            <a:r>
              <a:rPr lang="hu-HU" sz="2400" dirty="0"/>
              <a:t>V./1 pont</a:t>
            </a:r>
          </a:p>
        </p:txBody>
      </p:sp>
      <p:sp>
        <p:nvSpPr>
          <p:cNvPr id="21507" name="Szövegdoboz 3"/>
          <p:cNvSpPr txBox="1">
            <a:spLocks noChangeArrowheads="1"/>
          </p:cNvSpPr>
          <p:nvPr/>
        </p:nvSpPr>
        <p:spPr bwMode="auto">
          <a:xfrm>
            <a:off x="4286250" y="6286500"/>
            <a:ext cx="744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Vissza</a:t>
            </a:r>
          </a:p>
        </p:txBody>
      </p:sp>
      <p:sp>
        <p:nvSpPr>
          <p:cNvPr id="21508" name="Szövegdoboz 7"/>
          <p:cNvSpPr txBox="1">
            <a:spLocks noChangeArrowheads="1"/>
          </p:cNvSpPr>
          <p:nvPr/>
        </p:nvSpPr>
        <p:spPr bwMode="auto">
          <a:xfrm>
            <a:off x="0" y="917575"/>
            <a:ext cx="91440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600" b="1" u="sng" dirty="0">
                <a:latin typeface="Calibri" pitchFamily="34" charset="0"/>
              </a:rPr>
              <a:t>Mozzanat:</a:t>
            </a:r>
            <a:r>
              <a:rPr lang="hu-HU" sz="1600" b="1" dirty="0">
                <a:latin typeface="Calibri" pitchFamily="34" charset="0"/>
              </a:rPr>
              <a:t>					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b="1" dirty="0" err="1">
                <a:latin typeface="Calibri" pitchFamily="34" charset="0"/>
              </a:rPr>
              <a:t>Hővisszanyerés</a:t>
            </a:r>
            <a:r>
              <a:rPr lang="hu-HU" sz="1600" b="1" dirty="0">
                <a:latin typeface="Calibri" pitchFamily="34" charset="0"/>
              </a:rPr>
              <a:t> közvetítőközeges </a:t>
            </a:r>
            <a:r>
              <a:rPr lang="hu-HU" sz="1600" b="1" dirty="0" err="1">
                <a:latin typeface="Calibri" pitchFamily="34" charset="0"/>
              </a:rPr>
              <a:t>hővisszanyerővel</a:t>
            </a:r>
            <a:r>
              <a:rPr lang="hu-HU" sz="1600" b="1" dirty="0">
                <a:latin typeface="Calibri" pitchFamily="34" charset="0"/>
              </a:rPr>
              <a:t>	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Mozzanat leírás:</a:t>
            </a:r>
            <a:br>
              <a:rPr lang="hu-HU" sz="1600" dirty="0">
                <a:latin typeface="Calibri" pitchFamily="34" charset="0"/>
              </a:rPr>
            </a:br>
            <a:r>
              <a:rPr lang="hu-HU" sz="1600" dirty="0">
                <a:latin typeface="Calibri" pitchFamily="34" charset="0"/>
              </a:rPr>
              <a:t>A </a:t>
            </a:r>
            <a:r>
              <a:rPr lang="hu-HU" sz="1600" dirty="0" err="1">
                <a:latin typeface="Calibri" pitchFamily="34" charset="0"/>
              </a:rPr>
              <a:t>hővisszanyeréssel</a:t>
            </a:r>
            <a:r>
              <a:rPr lang="hu-HU" sz="1600" dirty="0">
                <a:latin typeface="Calibri" pitchFamily="34" charset="0"/>
              </a:rPr>
              <a:t> jelentős mennyiségű energia megtakarítható, amelyet megfelelően választott segédberendezésekkel mind a nyári, mind a téli üzemben kihasználhatunk.</a:t>
            </a:r>
          </a:p>
          <a:p>
            <a:endParaRPr lang="hu-HU" sz="1600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Energia megtakarítás: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Elérhető megtakarítás (folyamatos üzemet feltételezve):	560.000 Ft/év</a:t>
            </a:r>
          </a:p>
          <a:p>
            <a:endParaRPr lang="hu-HU" sz="1600" b="1" u="sng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Beruházási költség: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						2.030.000  Ft</a:t>
            </a:r>
          </a:p>
          <a:p>
            <a:r>
              <a:rPr lang="hu-HU" sz="1600" dirty="0">
                <a:latin typeface="Calibri" pitchFamily="34" charset="0"/>
              </a:rPr>
              <a:t>Megjelenő többletköltség (szivattyú villamos </a:t>
            </a:r>
            <a:r>
              <a:rPr lang="hu-HU" sz="1600" dirty="0" err="1">
                <a:latin typeface="Calibri" pitchFamily="34" charset="0"/>
              </a:rPr>
              <a:t>áramfogy</a:t>
            </a:r>
            <a:r>
              <a:rPr lang="hu-HU" sz="1600" dirty="0">
                <a:latin typeface="Calibri" pitchFamily="34" charset="0"/>
              </a:rPr>
              <a:t>.):	160.000 Ft/év</a:t>
            </a:r>
          </a:p>
          <a:p>
            <a:r>
              <a:rPr lang="hu-HU" sz="1600" b="1" u="sng" dirty="0">
                <a:latin typeface="Calibri" pitchFamily="34" charset="0"/>
              </a:rPr>
              <a:t>Megtérülési idő:</a:t>
            </a:r>
            <a:r>
              <a:rPr lang="hu-HU" sz="1600" dirty="0">
                <a:latin typeface="Calibri" pitchFamily="34" charset="0"/>
              </a:rPr>
              <a:t>					3,62 év</a:t>
            </a:r>
          </a:p>
          <a:p>
            <a:r>
              <a:rPr lang="hu-HU" sz="1600" b="1" dirty="0">
                <a:latin typeface="Calibri" pitchFamily="34" charset="0"/>
              </a:rPr>
              <a:t> 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Megjegyzés: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Ajánljuk a beruházás megvalósítását.</a:t>
            </a:r>
          </a:p>
          <a:p>
            <a:endParaRPr lang="hu-HU" sz="1600" dirty="0">
              <a:latin typeface="Calibri" pitchFamily="34" charset="0"/>
            </a:endParaRPr>
          </a:p>
        </p:txBody>
      </p:sp>
      <p:sp useBgFill="1">
        <p:nvSpPr>
          <p:cNvPr id="9" name="Akciógomb: Vissza vagy Előző 8">
            <a:hlinkClick r:id="rId2" action="ppaction://hlinksldjump" highlightClick="1"/>
          </p:cNvPr>
          <p:cNvSpPr/>
          <p:nvPr/>
        </p:nvSpPr>
        <p:spPr>
          <a:xfrm>
            <a:off x="3929063" y="6286500"/>
            <a:ext cx="360362" cy="360363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ím 6"/>
          <p:cNvSpPr>
            <a:spLocks noGrp="1"/>
          </p:cNvSpPr>
          <p:nvPr>
            <p:ph type="title"/>
          </p:nvPr>
        </p:nvSpPr>
        <p:spPr>
          <a:xfrm>
            <a:off x="446088" y="0"/>
            <a:ext cx="8229600" cy="1143000"/>
          </a:xfrm>
        </p:spPr>
        <p:txBody>
          <a:bodyPr/>
          <a:lstStyle/>
          <a:p>
            <a:r>
              <a:rPr lang="hu-HU" sz="2400" dirty="0"/>
              <a:t>IV</a:t>
            </a:r>
            <a:r>
              <a:rPr lang="hu-HU" sz="2400" b="1" dirty="0"/>
              <a:t>. </a:t>
            </a:r>
            <a:r>
              <a:rPr lang="hu-HU" sz="2400" dirty="0"/>
              <a:t>Hideg-energia termelés </a:t>
            </a:r>
            <a:br>
              <a:rPr lang="hu-HU" sz="2400" dirty="0"/>
            </a:br>
            <a:r>
              <a:rPr lang="hu-HU" sz="2400" dirty="0"/>
              <a:t>IV./3 pont</a:t>
            </a:r>
          </a:p>
        </p:txBody>
      </p:sp>
      <p:sp>
        <p:nvSpPr>
          <p:cNvPr id="21507" name="Szövegdoboz 3"/>
          <p:cNvSpPr txBox="1">
            <a:spLocks noChangeArrowheads="1"/>
          </p:cNvSpPr>
          <p:nvPr/>
        </p:nvSpPr>
        <p:spPr bwMode="auto">
          <a:xfrm>
            <a:off x="4286250" y="6286500"/>
            <a:ext cx="744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Vissza</a:t>
            </a:r>
          </a:p>
        </p:txBody>
      </p:sp>
      <p:sp>
        <p:nvSpPr>
          <p:cNvPr id="21508" name="Szövegdoboz 7"/>
          <p:cNvSpPr txBox="1">
            <a:spLocks noChangeArrowheads="1"/>
          </p:cNvSpPr>
          <p:nvPr/>
        </p:nvSpPr>
        <p:spPr bwMode="auto">
          <a:xfrm>
            <a:off x="0" y="917575"/>
            <a:ext cx="91440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hu-HU" sz="1600" b="1" u="sng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Mozzanat:</a:t>
            </a:r>
            <a:r>
              <a:rPr lang="hu-HU" sz="1600" b="1" dirty="0">
                <a:latin typeface="Calibri" pitchFamily="34" charset="0"/>
              </a:rPr>
              <a:t>					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b="1" dirty="0">
                <a:latin typeface="Calibri" pitchFamily="34" charset="0"/>
              </a:rPr>
              <a:t>Vízhűtésű folyadékhűtő </a:t>
            </a:r>
            <a:r>
              <a:rPr lang="hu-HU" sz="1600" b="1" dirty="0" err="1">
                <a:latin typeface="Calibri" pitchFamily="34" charset="0"/>
              </a:rPr>
              <a:t>hulladékhő-hasznosítással</a:t>
            </a:r>
            <a:r>
              <a:rPr lang="hu-HU" sz="1600" b="1" dirty="0">
                <a:latin typeface="Calibri" pitchFamily="34" charset="0"/>
              </a:rPr>
              <a:t>	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Mozzanat leírás:</a:t>
            </a:r>
            <a:br>
              <a:rPr lang="hu-HU" sz="1600" dirty="0">
                <a:latin typeface="Calibri" pitchFamily="34" charset="0"/>
              </a:rPr>
            </a:br>
            <a:r>
              <a:rPr lang="hu-HU" sz="1600" dirty="0">
                <a:latin typeface="Calibri" pitchFamily="34" charset="0"/>
              </a:rPr>
              <a:t>Hűtési időszakban a beltéri folyadékhűtő és a kültéri kondenzátorok között 45/40oC hőfoklépcsőjű </a:t>
            </a:r>
            <a:r>
              <a:rPr lang="hu-HU" sz="1600" dirty="0" err="1">
                <a:latin typeface="Calibri" pitchFamily="34" charset="0"/>
              </a:rPr>
              <a:t>glycol-víz</a:t>
            </a:r>
            <a:r>
              <a:rPr lang="hu-HU" sz="1600" dirty="0">
                <a:latin typeface="Calibri" pitchFamily="34" charset="0"/>
              </a:rPr>
              <a:t> keverék áramlik. Ezt a közeget fel lehet használni a </a:t>
            </a:r>
            <a:r>
              <a:rPr lang="hu-HU" sz="1600" dirty="0" err="1">
                <a:latin typeface="Calibri" pitchFamily="34" charset="0"/>
              </a:rPr>
              <a:t>HMV-termelésre</a:t>
            </a:r>
            <a:r>
              <a:rPr lang="hu-HU" sz="1600" dirty="0">
                <a:latin typeface="Calibri" pitchFamily="34" charset="0"/>
              </a:rPr>
              <a:t> fordított hidegvíz előfűtésére. Ezzel a 15oC hőmérsékletű hideg vizet elő tudjuk fűteni kb. 35oC hőmérsékletig.</a:t>
            </a:r>
          </a:p>
          <a:p>
            <a:endParaRPr lang="hu-HU" sz="1600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Energia megtakarítás: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A napi </a:t>
            </a:r>
            <a:r>
              <a:rPr lang="hu-HU" sz="1600" dirty="0" err="1">
                <a:latin typeface="Calibri" pitchFamily="34" charset="0"/>
              </a:rPr>
              <a:t>HMV-igény</a:t>
            </a:r>
            <a:r>
              <a:rPr lang="hu-HU" sz="1600" dirty="0">
                <a:latin typeface="Calibri" pitchFamily="34" charset="0"/>
              </a:rPr>
              <a:t> 3m3 körül alakul. Az előbbi napi mennyiséget és a 15/35oC hőfoklépcsőt figyelembe véve a megtakarítható energiamennyiség </a:t>
            </a:r>
            <a:r>
              <a:rPr lang="hu-HU" sz="1600" b="1" dirty="0">
                <a:latin typeface="Calibri" pitchFamily="34" charset="0"/>
              </a:rPr>
              <a:t>65GJ</a:t>
            </a:r>
            <a:r>
              <a:rPr lang="hu-HU" sz="1600" dirty="0">
                <a:latin typeface="Calibri" pitchFamily="34" charset="0"/>
              </a:rPr>
              <a:t> körüli értékre kalkulálható. Ez évente </a:t>
            </a:r>
            <a:r>
              <a:rPr lang="hu-HU" sz="1600" b="1" dirty="0">
                <a:latin typeface="Calibri" pitchFamily="34" charset="0"/>
              </a:rPr>
              <a:t>169.000 Ft </a:t>
            </a:r>
            <a:r>
              <a:rPr lang="hu-HU" sz="1600" dirty="0">
                <a:latin typeface="Calibri" pitchFamily="34" charset="0"/>
              </a:rPr>
              <a:t>energiaköltség-megtakarítást eredményez.</a:t>
            </a:r>
          </a:p>
          <a:p>
            <a:r>
              <a:rPr lang="hu-HU" sz="1600" b="1" u="sng" dirty="0">
                <a:latin typeface="Calibri" pitchFamily="34" charset="0"/>
              </a:rPr>
              <a:t>Beruházási költség: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					</a:t>
            </a:r>
            <a:r>
              <a:rPr lang="hu-HU" sz="1600" b="1" dirty="0">
                <a:latin typeface="Calibri" pitchFamily="34" charset="0"/>
              </a:rPr>
              <a:t>900.000  Ft</a:t>
            </a:r>
          </a:p>
          <a:p>
            <a:endParaRPr lang="hu-HU" sz="1600" b="1" u="sng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Megtérülési idő:</a:t>
            </a:r>
            <a:r>
              <a:rPr lang="hu-HU" sz="1600" dirty="0">
                <a:latin typeface="Calibri" pitchFamily="34" charset="0"/>
              </a:rPr>
              <a:t>			</a:t>
            </a:r>
            <a:r>
              <a:rPr lang="hu-HU" sz="1600" b="1" dirty="0">
                <a:latin typeface="Calibri" pitchFamily="34" charset="0"/>
              </a:rPr>
              <a:t>	5,33 év</a:t>
            </a:r>
          </a:p>
          <a:p>
            <a:r>
              <a:rPr lang="hu-HU" sz="1600" b="1" dirty="0">
                <a:latin typeface="Calibri" pitchFamily="34" charset="0"/>
              </a:rPr>
              <a:t> 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Megjegyzés: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Ezen beruházás magvalósítását javasoljuk. </a:t>
            </a:r>
          </a:p>
        </p:txBody>
      </p:sp>
      <p:sp useBgFill="1">
        <p:nvSpPr>
          <p:cNvPr id="9" name="Akciógomb: Vissza vagy Előző 8">
            <a:hlinkClick r:id="rId2" action="ppaction://hlinksldjump" highlightClick="1"/>
          </p:cNvPr>
          <p:cNvSpPr/>
          <p:nvPr/>
        </p:nvSpPr>
        <p:spPr>
          <a:xfrm>
            <a:off x="3929063" y="6286500"/>
            <a:ext cx="360362" cy="360363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</p:spTree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ím 6"/>
          <p:cNvSpPr>
            <a:spLocks noGrp="1"/>
          </p:cNvSpPr>
          <p:nvPr>
            <p:ph type="title"/>
          </p:nvPr>
        </p:nvSpPr>
        <p:spPr>
          <a:xfrm>
            <a:off x="446088" y="0"/>
            <a:ext cx="8229600" cy="1143000"/>
          </a:xfrm>
        </p:spPr>
        <p:txBody>
          <a:bodyPr/>
          <a:lstStyle/>
          <a:p>
            <a:r>
              <a:rPr lang="hu-HU" sz="2400" dirty="0"/>
              <a:t>VII</a:t>
            </a:r>
            <a:r>
              <a:rPr lang="hu-HU" sz="2400" b="1" dirty="0"/>
              <a:t>. </a:t>
            </a:r>
            <a:r>
              <a:rPr lang="hu-HU" sz="2400" dirty="0"/>
              <a:t>Használati és fűtési melegvíz-termelés</a:t>
            </a:r>
            <a:br>
              <a:rPr lang="hu-HU" sz="2400" dirty="0"/>
            </a:br>
            <a:r>
              <a:rPr lang="hu-HU" sz="2400" dirty="0"/>
              <a:t>VII./3 pont</a:t>
            </a:r>
          </a:p>
        </p:txBody>
      </p:sp>
      <p:sp>
        <p:nvSpPr>
          <p:cNvPr id="21507" name="Szövegdoboz 3"/>
          <p:cNvSpPr txBox="1">
            <a:spLocks noChangeArrowheads="1"/>
          </p:cNvSpPr>
          <p:nvPr/>
        </p:nvSpPr>
        <p:spPr bwMode="auto">
          <a:xfrm>
            <a:off x="4286250" y="6286500"/>
            <a:ext cx="744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Vissza</a:t>
            </a:r>
          </a:p>
        </p:txBody>
      </p:sp>
      <p:sp>
        <p:nvSpPr>
          <p:cNvPr id="21508" name="Szövegdoboz 7"/>
          <p:cNvSpPr txBox="1">
            <a:spLocks noChangeArrowheads="1"/>
          </p:cNvSpPr>
          <p:nvPr/>
        </p:nvSpPr>
        <p:spPr bwMode="auto">
          <a:xfrm>
            <a:off x="0" y="917575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hu-HU" sz="1600" b="1" u="sng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Mozzanat:</a:t>
            </a:r>
            <a:r>
              <a:rPr lang="hu-HU" sz="1600" b="1" dirty="0">
                <a:latin typeface="Calibri" pitchFamily="34" charset="0"/>
              </a:rPr>
              <a:t>					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b="1" dirty="0">
                <a:latin typeface="Calibri" pitchFamily="34" charset="0"/>
              </a:rPr>
              <a:t>Kondenzációs kazán telepítése	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Mozzanat leírás:</a:t>
            </a:r>
            <a:br>
              <a:rPr lang="hu-HU" sz="1600" dirty="0">
                <a:latin typeface="Calibri" pitchFamily="34" charset="0"/>
              </a:rPr>
            </a:br>
            <a:r>
              <a:rPr lang="hu-HU" sz="1600" dirty="0">
                <a:latin typeface="Calibri" pitchFamily="34" charset="0"/>
              </a:rPr>
              <a:t>A fejlesztés során a fűtési </a:t>
            </a:r>
            <a:r>
              <a:rPr lang="hu-HU" sz="1600" dirty="0" err="1">
                <a:latin typeface="Calibri" pitchFamily="34" charset="0"/>
              </a:rPr>
              <a:t>melegvizet</a:t>
            </a:r>
            <a:r>
              <a:rPr lang="hu-HU" sz="1600" dirty="0">
                <a:latin typeface="Calibri" pitchFamily="34" charset="0"/>
              </a:rPr>
              <a:t> kondenzációs </a:t>
            </a:r>
            <a:r>
              <a:rPr lang="hu-HU" sz="1600" dirty="0" err="1">
                <a:latin typeface="Calibri" pitchFamily="34" charset="0"/>
              </a:rPr>
              <a:t>melegvízkazánok</a:t>
            </a:r>
            <a:r>
              <a:rPr lang="hu-HU" sz="1600" dirty="0">
                <a:latin typeface="Calibri" pitchFamily="34" charset="0"/>
              </a:rPr>
              <a:t> segítségével tervezzük megtermelni (VII/3 technikai szint). A teljes fűtési energiamennyiség, </a:t>
            </a:r>
            <a:r>
              <a:rPr lang="hu-HU" sz="1600" dirty="0" err="1">
                <a:latin typeface="Calibri" pitchFamily="34" charset="0"/>
              </a:rPr>
              <a:t>HMV-termelés</a:t>
            </a:r>
            <a:r>
              <a:rPr lang="hu-HU" sz="1600" dirty="0">
                <a:latin typeface="Calibri" pitchFamily="34" charset="0"/>
              </a:rPr>
              <a:t> nélkül, éves szinten 2229 </a:t>
            </a:r>
            <a:r>
              <a:rPr lang="hu-HU" sz="1600" dirty="0" err="1">
                <a:latin typeface="Calibri" pitchFamily="34" charset="0"/>
              </a:rPr>
              <a:t>GJ-ra</a:t>
            </a:r>
            <a:r>
              <a:rPr lang="hu-HU" sz="1600" dirty="0">
                <a:latin typeface="Calibri" pitchFamily="34" charset="0"/>
              </a:rPr>
              <a:t> kalkulálható. A füstgáz-kondenzáció során ennek a kb. 10%-át lehet megtakarítani. A melegvíz-fűtési rendszerek igényét kiszolgáló gőz veszteségeinek megszüntetéséből további 10% energia-megtakarítás érhető el. Ez összesen 20% energia-megtakarítás.</a:t>
            </a:r>
          </a:p>
          <a:p>
            <a:endParaRPr lang="hu-HU" sz="1600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Energia megtakarítás: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Évente </a:t>
            </a:r>
            <a:r>
              <a:rPr lang="hu-HU" sz="1600" b="1" dirty="0">
                <a:latin typeface="Calibri" pitchFamily="34" charset="0"/>
              </a:rPr>
              <a:t>446GJ</a:t>
            </a:r>
            <a:r>
              <a:rPr lang="hu-HU" sz="1600" dirty="0">
                <a:latin typeface="Calibri" pitchFamily="34" charset="0"/>
              </a:rPr>
              <a:t> </a:t>
            </a:r>
            <a:r>
              <a:rPr lang="hu-HU" sz="1600" dirty="0" err="1">
                <a:latin typeface="Calibri" pitchFamily="34" charset="0"/>
              </a:rPr>
              <a:t>energiamegtakarítást</a:t>
            </a:r>
            <a:r>
              <a:rPr lang="hu-HU" sz="1600" dirty="0">
                <a:latin typeface="Calibri" pitchFamily="34" charset="0"/>
              </a:rPr>
              <a:t> jelent.</a:t>
            </a:r>
          </a:p>
          <a:p>
            <a:r>
              <a:rPr lang="hu-HU" sz="1600" dirty="0">
                <a:latin typeface="Calibri" pitchFamily="34" charset="0"/>
              </a:rPr>
              <a:t>Ez </a:t>
            </a:r>
            <a:r>
              <a:rPr lang="hu-HU" sz="1600" b="1" dirty="0">
                <a:latin typeface="Calibri" pitchFamily="34" charset="0"/>
              </a:rPr>
              <a:t>1.160.938 Ft </a:t>
            </a:r>
            <a:r>
              <a:rPr lang="hu-HU" sz="1600" dirty="0">
                <a:latin typeface="Calibri" pitchFamily="34" charset="0"/>
              </a:rPr>
              <a:t>energiaköltség-megtakarítást eredményez.</a:t>
            </a:r>
            <a:endParaRPr lang="hu-HU" sz="1600" b="1" u="sng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Beruházási költség: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					5.500.000  Ft</a:t>
            </a:r>
          </a:p>
          <a:p>
            <a:endParaRPr lang="hu-HU" sz="1600" b="1" u="sng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Megtérülési idő:</a:t>
            </a:r>
            <a:r>
              <a:rPr lang="hu-HU" sz="1600" dirty="0">
                <a:latin typeface="Calibri" pitchFamily="34" charset="0"/>
              </a:rPr>
              <a:t>				4,74 év</a:t>
            </a:r>
          </a:p>
          <a:p>
            <a:r>
              <a:rPr lang="hu-HU" sz="1600" b="1" dirty="0">
                <a:latin typeface="Calibri" pitchFamily="34" charset="0"/>
              </a:rPr>
              <a:t> 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b="1" u="sng" dirty="0">
                <a:latin typeface="Calibri" pitchFamily="34" charset="0"/>
              </a:rPr>
              <a:t>Megjegyzés:</a:t>
            </a:r>
            <a:endParaRPr lang="hu-HU" sz="1600" dirty="0">
              <a:latin typeface="Calibri" pitchFamily="34" charset="0"/>
            </a:endParaRPr>
          </a:p>
          <a:p>
            <a:r>
              <a:rPr lang="hu-HU" sz="1600" dirty="0">
                <a:latin typeface="Calibri" pitchFamily="34" charset="0"/>
              </a:rPr>
              <a:t>Ezen beruházás megvalósítását javasoljuk.</a:t>
            </a:r>
          </a:p>
        </p:txBody>
      </p:sp>
      <p:sp useBgFill="1">
        <p:nvSpPr>
          <p:cNvPr id="9" name="Akciógomb: Vissza vagy Előző 8">
            <a:hlinkClick r:id="rId2" action="ppaction://hlinksldjump" highlightClick="1"/>
          </p:cNvPr>
          <p:cNvSpPr/>
          <p:nvPr/>
        </p:nvSpPr>
        <p:spPr>
          <a:xfrm>
            <a:off x="3929063" y="6286500"/>
            <a:ext cx="360362" cy="360363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ím 6"/>
          <p:cNvSpPr>
            <a:spLocks noGrp="1"/>
          </p:cNvSpPr>
          <p:nvPr>
            <p:ph type="title"/>
          </p:nvPr>
        </p:nvSpPr>
        <p:spPr>
          <a:xfrm>
            <a:off x="457200" y="42863"/>
            <a:ext cx="8229600" cy="1143000"/>
          </a:xfrm>
        </p:spPr>
        <p:txBody>
          <a:bodyPr/>
          <a:lstStyle/>
          <a:p>
            <a:r>
              <a:rPr lang="hu-HU" sz="2400" dirty="0"/>
              <a:t>Beruházások összegzése</a:t>
            </a:r>
          </a:p>
        </p:txBody>
      </p:sp>
      <p:sp useBgFill="1">
        <p:nvSpPr>
          <p:cNvPr id="3" name="Akciógomb: Vissza vagy Előző 2">
            <a:hlinkClick r:id="rId2" action="ppaction://hlinksldjump" highlightClick="1"/>
          </p:cNvPr>
          <p:cNvSpPr/>
          <p:nvPr/>
        </p:nvSpPr>
        <p:spPr>
          <a:xfrm>
            <a:off x="3929063" y="6286500"/>
            <a:ext cx="360362" cy="360363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7892" name="Szövegdoboz 3"/>
          <p:cNvSpPr txBox="1">
            <a:spLocks noChangeArrowheads="1"/>
          </p:cNvSpPr>
          <p:nvPr/>
        </p:nvSpPr>
        <p:spPr bwMode="auto">
          <a:xfrm>
            <a:off x="4286250" y="6286500"/>
            <a:ext cx="744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Vissza</a:t>
            </a:r>
          </a:p>
        </p:txBody>
      </p:sp>
      <p:sp>
        <p:nvSpPr>
          <p:cNvPr id="37893" name="Szövegdoboz 5"/>
          <p:cNvSpPr txBox="1">
            <a:spLocks noChangeArrowheads="1"/>
          </p:cNvSpPr>
          <p:nvPr/>
        </p:nvSpPr>
        <p:spPr bwMode="auto">
          <a:xfrm>
            <a:off x="0" y="1109663"/>
            <a:ext cx="914400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600" b="1" dirty="0">
                <a:latin typeface="Calibri" pitchFamily="34" charset="0"/>
              </a:rPr>
              <a:t>A GD08 épület összes átalakításának beruházási költsége és megtérülési ideje:</a:t>
            </a:r>
          </a:p>
          <a:p>
            <a:endParaRPr lang="hu-HU" sz="1600" b="1" dirty="0">
              <a:latin typeface="Calibri" pitchFamily="34" charset="0"/>
            </a:endParaRPr>
          </a:p>
          <a:p>
            <a:endParaRPr lang="hu-HU" sz="1600" b="1" dirty="0">
              <a:latin typeface="Calibri" pitchFamily="34" charset="0"/>
            </a:endParaRPr>
          </a:p>
          <a:p>
            <a:endParaRPr lang="hu-HU" sz="1600" b="1" dirty="0">
              <a:latin typeface="Calibri" pitchFamily="34" charset="0"/>
            </a:endParaRPr>
          </a:p>
          <a:p>
            <a:endParaRPr lang="hu-HU" sz="1600" b="1" dirty="0">
              <a:latin typeface="Calibri" pitchFamily="34" charset="0"/>
            </a:endParaRPr>
          </a:p>
          <a:p>
            <a:endParaRPr lang="hu-HU" sz="1600" b="1" dirty="0">
              <a:latin typeface="Calibri" pitchFamily="34" charset="0"/>
            </a:endParaRPr>
          </a:p>
          <a:p>
            <a:endParaRPr lang="hu-HU" sz="1600" b="1" dirty="0">
              <a:latin typeface="Calibri" pitchFamily="34" charset="0"/>
            </a:endParaRPr>
          </a:p>
          <a:p>
            <a:endParaRPr lang="hu-HU" sz="1600" b="1" dirty="0">
              <a:latin typeface="Calibri" pitchFamily="34" charset="0"/>
            </a:endParaRPr>
          </a:p>
          <a:p>
            <a:endParaRPr lang="hu-HU" sz="1600" b="1" dirty="0">
              <a:latin typeface="Calibri" pitchFamily="34" charset="0"/>
            </a:endParaRPr>
          </a:p>
          <a:p>
            <a:endParaRPr lang="hu-HU" sz="1600" b="1" dirty="0">
              <a:latin typeface="Calibri" pitchFamily="34" charset="0"/>
            </a:endParaRPr>
          </a:p>
          <a:p>
            <a:endParaRPr lang="hu-HU" sz="1600" b="1" dirty="0">
              <a:latin typeface="Calibri" pitchFamily="34" charset="0"/>
            </a:endParaRPr>
          </a:p>
          <a:p>
            <a:endParaRPr lang="hu-HU" sz="1600" b="1" dirty="0">
              <a:latin typeface="Calibri" pitchFamily="34" charset="0"/>
            </a:endParaRPr>
          </a:p>
          <a:p>
            <a:endParaRPr lang="hu-HU" sz="1600" b="1" dirty="0">
              <a:latin typeface="Calibri" pitchFamily="34" charset="0"/>
            </a:endParaRPr>
          </a:p>
          <a:p>
            <a:endParaRPr lang="hu-HU" sz="1600" b="1" dirty="0">
              <a:latin typeface="Calibri" pitchFamily="34" charset="0"/>
            </a:endParaRPr>
          </a:p>
          <a:p>
            <a:endParaRPr lang="hu-HU" sz="1600" b="1" dirty="0">
              <a:latin typeface="Calibri" pitchFamily="34" charset="0"/>
            </a:endParaRPr>
          </a:p>
          <a:p>
            <a:endParaRPr lang="hu-HU" sz="1600" b="1" dirty="0">
              <a:latin typeface="Calibri" pitchFamily="34" charset="0"/>
            </a:endParaRPr>
          </a:p>
          <a:p>
            <a:endParaRPr lang="hu-HU" sz="1600" b="1" dirty="0">
              <a:latin typeface="Calibri" pitchFamily="34" charset="0"/>
            </a:endParaRPr>
          </a:p>
          <a:p>
            <a:endParaRPr lang="hu-HU" sz="1600" b="1" dirty="0">
              <a:latin typeface="Calibri" pitchFamily="34" charset="0"/>
            </a:endParaRPr>
          </a:p>
          <a:p>
            <a:r>
              <a:rPr lang="hu-HU" sz="1200" b="1" dirty="0">
                <a:latin typeface="Calibri" pitchFamily="34" charset="0"/>
              </a:rPr>
              <a:t>	        * A </a:t>
            </a:r>
            <a:r>
              <a:rPr lang="hu-HU" sz="1200" b="1" dirty="0" err="1">
                <a:latin typeface="Calibri" pitchFamily="34" charset="0"/>
              </a:rPr>
              <a:t>LegioDefense</a:t>
            </a:r>
            <a:r>
              <a:rPr lang="hu-HU" sz="1200" b="1" dirty="0">
                <a:latin typeface="Calibri" pitchFamily="34" charset="0"/>
              </a:rPr>
              <a:t> berendezés telepítésének a beruházási költségét is tartalmazza.</a:t>
            </a:r>
          </a:p>
          <a:p>
            <a:endParaRPr lang="hu-HU" sz="1600" b="1" dirty="0">
              <a:latin typeface="Calibri" pitchFamily="34" charset="0"/>
            </a:endParaRPr>
          </a:p>
        </p:txBody>
      </p:sp>
      <p:graphicFrame>
        <p:nvGraphicFramePr>
          <p:cNvPr id="8" name="Táblázat 7"/>
          <p:cNvGraphicFramePr>
            <a:graphicFrameLocks noGrp="1"/>
          </p:cNvGraphicFramePr>
          <p:nvPr/>
        </p:nvGraphicFramePr>
        <p:xfrm>
          <a:off x="1125417" y="1758463"/>
          <a:ext cx="6836899" cy="3643530"/>
        </p:xfrm>
        <a:graphic>
          <a:graphicData uri="http://schemas.openxmlformats.org/drawingml/2006/table">
            <a:tbl>
              <a:tblPr/>
              <a:tblGrid>
                <a:gridCol w="3784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8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6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1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Times New Roman"/>
                          <a:cs typeface="Times New Roman"/>
                        </a:rPr>
                        <a:t>Beruházási költség [Ft]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Times New Roman"/>
                          <a:cs typeface="Times New Roman"/>
                        </a:rPr>
                        <a:t>Megtakarítás [Ft]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Times New Roman"/>
                          <a:cs typeface="Times New Roman"/>
                        </a:rPr>
                        <a:t>Megtérülési idő [év]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Times New Roman"/>
                          <a:cs typeface="Times New Roman"/>
                        </a:rPr>
                        <a:t>Hőellátás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Times New Roman"/>
                          <a:cs typeface="Times New Roman"/>
                        </a:rPr>
                        <a:t>7 040 000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Times New Roman"/>
                          <a:cs typeface="Times New Roman"/>
                        </a:rPr>
                        <a:t>1 329 938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Times New Roman"/>
                          <a:cs typeface="Times New Roman"/>
                        </a:rPr>
                        <a:t>5,3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Times New Roman"/>
                          <a:cs typeface="Times New Roman"/>
                        </a:rPr>
                        <a:t>Légtechnika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Times New Roman"/>
                          <a:cs typeface="Times New Roman"/>
                        </a:rPr>
                        <a:t>2 030 000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Times New Roman"/>
                          <a:cs typeface="Times New Roman"/>
                        </a:rPr>
                        <a:t>560 000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Times New Roman"/>
                          <a:cs typeface="Times New Roman"/>
                        </a:rPr>
                        <a:t>3,6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Times New Roman"/>
                          <a:cs typeface="Times New Roman"/>
                        </a:rPr>
                        <a:t>Vízellátás és szennyvízelvezetés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Times New Roman"/>
                          <a:cs typeface="Times New Roman"/>
                        </a:rPr>
                        <a:t>9 900 000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Times New Roman"/>
                          <a:cs typeface="Times New Roman"/>
                        </a:rPr>
                        <a:t>251 460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Times New Roman"/>
                          <a:cs typeface="Times New Roman"/>
                        </a:rPr>
                        <a:t>39,4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Times New Roman"/>
                          <a:cs typeface="Times New Roman"/>
                        </a:rPr>
                        <a:t>Tervezési költség (8+2%):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Times New Roman"/>
                          <a:cs typeface="Times New Roman"/>
                        </a:rPr>
                        <a:t>1 897 000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50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Times New Roman"/>
                          <a:cs typeface="Times New Roman"/>
                        </a:rPr>
                        <a:t>Összesen: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>
                          <a:latin typeface="Times New Roman"/>
                          <a:ea typeface="Times New Roman"/>
                          <a:cs typeface="Times New Roman"/>
                        </a:rPr>
                        <a:t>20 867 000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>
                          <a:latin typeface="Times New Roman"/>
                          <a:ea typeface="Times New Roman"/>
                          <a:cs typeface="Times New Roman"/>
                        </a:rPr>
                        <a:t>2 141 398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latin typeface="Times New Roman"/>
                          <a:ea typeface="Times New Roman"/>
                          <a:cs typeface="Times New Roman"/>
                        </a:rPr>
                        <a:t>9,7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Kép 18" descr="Rajz6.wmf"/>
          <p:cNvPicPr>
            <a:picLocks noChangeAspect="1"/>
          </p:cNvPicPr>
          <p:nvPr/>
        </p:nvPicPr>
        <p:blipFill>
          <a:blip r:embed="rId2"/>
          <a:srcRect l="69010" t="2131" r="10031" b="28417"/>
          <a:stretch>
            <a:fillRect/>
          </a:stretch>
        </p:blipFill>
        <p:spPr>
          <a:xfrm>
            <a:off x="1528147" y="1356210"/>
            <a:ext cx="1842796" cy="3448844"/>
          </a:xfrm>
          <a:prstGeom prst="rect">
            <a:avLst/>
          </a:prstGeom>
        </p:spPr>
      </p:pic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48573" y="0"/>
            <a:ext cx="8229600" cy="1143000"/>
          </a:xfrm>
        </p:spPr>
        <p:txBody>
          <a:bodyPr>
            <a:normAutofit/>
          </a:bodyPr>
          <a:lstStyle/>
          <a:p>
            <a:r>
              <a:rPr lang="hu-HU" sz="2200" dirty="0"/>
              <a:t>Épületenergetika</a:t>
            </a:r>
          </a:p>
        </p:txBody>
      </p:sp>
      <p:sp useBgFill="1">
        <p:nvSpPr>
          <p:cNvPr id="9" name="Akciógomb: Vissza vagy Előző 8">
            <a:hlinkClick r:id="rId3" action="ppaction://hlinksldjump" highlightClick="1"/>
          </p:cNvPr>
          <p:cNvSpPr/>
          <p:nvPr/>
        </p:nvSpPr>
        <p:spPr>
          <a:xfrm>
            <a:off x="3929058" y="6286520"/>
            <a:ext cx="360000" cy="360000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/>
          <p:cNvSpPr txBox="1"/>
          <p:nvPr/>
        </p:nvSpPr>
        <p:spPr>
          <a:xfrm>
            <a:off x="4286248" y="6286520"/>
            <a:ext cx="744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/>
              <a:t>Vissza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4820643" y="2763961"/>
            <a:ext cx="3807453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00050" indent="-400050">
              <a:buAutoNum type="romanUcPeriod"/>
            </a:pPr>
            <a:r>
              <a:rPr lang="hu-HU" dirty="0"/>
              <a:t>Irodai épület épületenergetikája</a:t>
            </a:r>
          </a:p>
          <a:p>
            <a:pPr marL="400050" indent="-400050">
              <a:buAutoNum type="romanUcPeriod"/>
            </a:pPr>
            <a:endParaRPr lang="hu-HU" dirty="0"/>
          </a:p>
          <a:p>
            <a:pPr marL="400050" indent="-400050">
              <a:buAutoNum type="romanUcPeriod"/>
            </a:pPr>
            <a:endParaRPr lang="hu-HU" dirty="0"/>
          </a:p>
          <a:p>
            <a:pPr marL="400050" indent="-400050">
              <a:buAutoNum type="romanUcPeriod"/>
            </a:pPr>
            <a:endParaRPr lang="hu-HU" dirty="0"/>
          </a:p>
          <a:p>
            <a:pPr marL="400050" indent="-400050"/>
            <a:endParaRPr lang="hu-HU" dirty="0"/>
          </a:p>
          <a:p>
            <a:pPr marL="400050" indent="-400050"/>
            <a:r>
              <a:rPr lang="hu-HU" sz="1600" b="1" dirty="0"/>
              <a:t>Javasolt fejlesztés nincsen.</a:t>
            </a:r>
          </a:p>
        </p:txBody>
      </p:sp>
      <p:sp>
        <p:nvSpPr>
          <p:cNvPr id="14" name="Ellipszis 13"/>
          <p:cNvSpPr/>
          <p:nvPr/>
        </p:nvSpPr>
        <p:spPr>
          <a:xfrm>
            <a:off x="2399343" y="347026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Ellipszis 22"/>
          <p:cNvSpPr/>
          <p:nvPr/>
        </p:nvSpPr>
        <p:spPr>
          <a:xfrm>
            <a:off x="1611356" y="595360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Szövegdoboz 23"/>
          <p:cNvSpPr txBox="1"/>
          <p:nvPr/>
        </p:nvSpPr>
        <p:spPr>
          <a:xfrm>
            <a:off x="1738502" y="5826462"/>
            <a:ext cx="15266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600" dirty="0"/>
              <a:t>Meglévő állapot</a:t>
            </a:r>
          </a:p>
        </p:txBody>
      </p:sp>
      <p:sp>
        <p:nvSpPr>
          <p:cNvPr id="25" name="Ellipszis 24"/>
          <p:cNvSpPr/>
          <p:nvPr/>
        </p:nvSpPr>
        <p:spPr>
          <a:xfrm>
            <a:off x="3683160" y="5963128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385D8A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Szövegdoboz 25"/>
          <p:cNvSpPr txBox="1"/>
          <p:nvPr/>
        </p:nvSpPr>
        <p:spPr>
          <a:xfrm>
            <a:off x="3826072" y="5843127"/>
            <a:ext cx="987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600" dirty="0"/>
              <a:t>Fejlesztés</a:t>
            </a:r>
          </a:p>
        </p:txBody>
      </p:sp>
      <p:sp>
        <p:nvSpPr>
          <p:cNvPr id="27" name="Szövegdoboz 26"/>
          <p:cNvSpPr txBox="1"/>
          <p:nvPr/>
        </p:nvSpPr>
        <p:spPr>
          <a:xfrm>
            <a:off x="1804087" y="4778494"/>
            <a:ext cx="12394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/>
              <a:t>Mozzanat</a:t>
            </a:r>
          </a:p>
        </p:txBody>
      </p:sp>
      <p:sp>
        <p:nvSpPr>
          <p:cNvPr id="28" name="Szövegdoboz 27"/>
          <p:cNvSpPr txBox="1"/>
          <p:nvPr/>
        </p:nvSpPr>
        <p:spPr>
          <a:xfrm rot="16200000">
            <a:off x="585115" y="3544804"/>
            <a:ext cx="13637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/>
              <a:t>Tudásszintek</a:t>
            </a:r>
          </a:p>
        </p:txBody>
      </p:sp>
      <p:sp useBgFill="1">
        <p:nvSpPr>
          <p:cNvPr id="20" name="Téglalap feliratnak 19"/>
          <p:cNvSpPr/>
          <p:nvPr/>
        </p:nvSpPr>
        <p:spPr>
          <a:xfrm>
            <a:off x="2960848" y="3338744"/>
            <a:ext cx="1804790" cy="535666"/>
          </a:xfrm>
          <a:prstGeom prst="wedgeRectCallout">
            <a:avLst>
              <a:gd name="adj1" fmla="val -76452"/>
              <a:gd name="adj2" fmla="val -1981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100" dirty="0"/>
              <a:t>I./1 Az épület mindegyik szabályozási szint követelményeinek megfelel.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Kép 40" descr="Rajz8.wmf"/>
          <p:cNvPicPr>
            <a:picLocks noChangeAspect="1"/>
          </p:cNvPicPr>
          <p:nvPr/>
        </p:nvPicPr>
        <p:blipFill>
          <a:blip r:embed="rId2"/>
          <a:srcRect l="12438" t="2842" r="19259" b="5683"/>
          <a:stretch>
            <a:fillRect/>
          </a:stretch>
        </p:blipFill>
        <p:spPr>
          <a:xfrm>
            <a:off x="465316" y="1480306"/>
            <a:ext cx="4289877" cy="3244629"/>
          </a:xfrm>
          <a:prstGeom prst="rect">
            <a:avLst/>
          </a:prstGeom>
        </p:spPr>
      </p:pic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48573" y="0"/>
            <a:ext cx="8229600" cy="1143000"/>
          </a:xfrm>
        </p:spPr>
        <p:txBody>
          <a:bodyPr>
            <a:normAutofit/>
          </a:bodyPr>
          <a:lstStyle/>
          <a:p>
            <a:r>
              <a:rPr lang="hu-HU" sz="2200" dirty="0"/>
              <a:t>Épületvillamosság</a:t>
            </a:r>
          </a:p>
        </p:txBody>
      </p:sp>
      <p:sp useBgFill="1">
        <p:nvSpPr>
          <p:cNvPr id="9" name="Akciógomb: Vissza vagy Előző 8">
            <a:hlinkClick r:id="rId3" action="ppaction://hlinksldjump" highlightClick="1"/>
          </p:cNvPr>
          <p:cNvSpPr/>
          <p:nvPr/>
        </p:nvSpPr>
        <p:spPr>
          <a:xfrm>
            <a:off x="3929058" y="6286520"/>
            <a:ext cx="360000" cy="360000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/>
          <p:cNvSpPr txBox="1"/>
          <p:nvPr/>
        </p:nvSpPr>
        <p:spPr>
          <a:xfrm>
            <a:off x="4286248" y="6286520"/>
            <a:ext cx="744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/>
              <a:t>Vissza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5253128" y="2286000"/>
            <a:ext cx="38908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Tx/>
              <a:buAutoNum type="romanUcPeriod"/>
            </a:pPr>
            <a:r>
              <a:rPr lang="hu-HU" sz="1600" dirty="0"/>
              <a:t>Villamos elosztóban működő </a:t>
            </a:r>
            <a:r>
              <a:rPr lang="hu-HU" sz="1600" dirty="0" err="1"/>
              <a:t>PLC-k</a:t>
            </a:r>
            <a:r>
              <a:rPr lang="hu-HU" sz="1600" dirty="0"/>
              <a:t> </a:t>
            </a:r>
          </a:p>
          <a:p>
            <a:pPr marL="400050" indent="-400050">
              <a:buFontTx/>
              <a:buAutoNum type="romanUcPeriod"/>
            </a:pPr>
            <a:r>
              <a:rPr lang="hu-HU" sz="1600" dirty="0"/>
              <a:t>Számítógép üzemeltetés </a:t>
            </a:r>
          </a:p>
          <a:p>
            <a:pPr marL="400050" indent="-400050">
              <a:buAutoNum type="romanUcPeriod"/>
            </a:pPr>
            <a:r>
              <a:rPr lang="es-ES" sz="1600" dirty="0" err="1"/>
              <a:t>Frekvenciaváltó</a:t>
            </a:r>
            <a:r>
              <a:rPr lang="es-ES" sz="1600" dirty="0"/>
              <a:t> </a:t>
            </a:r>
            <a:r>
              <a:rPr lang="es-ES" sz="1600" dirty="0" err="1"/>
              <a:t>szekrények</a:t>
            </a:r>
            <a:r>
              <a:rPr lang="es-ES" sz="1600" dirty="0"/>
              <a:t> a </a:t>
            </a:r>
            <a:r>
              <a:rPr lang="es-ES" sz="1600" dirty="0" err="1"/>
              <a:t>villamos</a:t>
            </a:r>
            <a:r>
              <a:rPr lang="hu-HU" sz="1600" dirty="0"/>
              <a:t> </a:t>
            </a:r>
            <a:r>
              <a:rPr lang="es-ES" sz="1600" dirty="0" err="1"/>
              <a:t>elosztóban</a:t>
            </a:r>
            <a:r>
              <a:rPr lang="es-ES" sz="1600" dirty="0"/>
              <a:t> </a:t>
            </a:r>
            <a:endParaRPr lang="hu-HU" sz="1600" dirty="0"/>
          </a:p>
          <a:p>
            <a:pPr marL="400050" indent="-400050">
              <a:buAutoNum type="romanUcPeriod"/>
            </a:pPr>
            <a:r>
              <a:rPr lang="es-ES" sz="1600" dirty="0" err="1"/>
              <a:t>Szünetmentes</a:t>
            </a:r>
            <a:r>
              <a:rPr lang="hu-HU" sz="1600" dirty="0"/>
              <a:t> </a:t>
            </a:r>
            <a:r>
              <a:rPr lang="es-ES" sz="1600" dirty="0" err="1"/>
              <a:t>hálózat</a:t>
            </a:r>
            <a:r>
              <a:rPr lang="es-ES" sz="1600" dirty="0"/>
              <a:t> </a:t>
            </a:r>
            <a:endParaRPr lang="hu-HU" sz="1600" dirty="0"/>
          </a:p>
          <a:p>
            <a:pPr marL="400050" indent="-400050">
              <a:buAutoNum type="romanUcPeriod"/>
            </a:pPr>
            <a:r>
              <a:rPr lang="hu-HU" sz="1600" dirty="0"/>
              <a:t>Üzemmód vizsgálat</a:t>
            </a:r>
          </a:p>
          <a:p>
            <a:pPr marL="400050" indent="-400050">
              <a:buAutoNum type="romanUcPeriod"/>
            </a:pPr>
            <a:r>
              <a:rPr lang="hu-HU" sz="1600" dirty="0"/>
              <a:t>Forró vizes kör keringtetés szabályozása</a:t>
            </a:r>
          </a:p>
        </p:txBody>
      </p:sp>
      <p:sp>
        <p:nvSpPr>
          <p:cNvPr id="23" name="Ellipszis 22"/>
          <p:cNvSpPr/>
          <p:nvPr/>
        </p:nvSpPr>
        <p:spPr>
          <a:xfrm>
            <a:off x="1565636" y="5428261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Szövegdoboz 23"/>
          <p:cNvSpPr txBox="1"/>
          <p:nvPr/>
        </p:nvSpPr>
        <p:spPr>
          <a:xfrm>
            <a:off x="1678542" y="5301120"/>
            <a:ext cx="15266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600" dirty="0"/>
              <a:t>Meglévő állapot</a:t>
            </a:r>
          </a:p>
        </p:txBody>
      </p:sp>
      <p:sp>
        <p:nvSpPr>
          <p:cNvPr id="25" name="Ellipszis 24"/>
          <p:cNvSpPr/>
          <p:nvPr/>
        </p:nvSpPr>
        <p:spPr>
          <a:xfrm>
            <a:off x="3652680" y="543778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385D8A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Szövegdoboz 25"/>
          <p:cNvSpPr txBox="1"/>
          <p:nvPr/>
        </p:nvSpPr>
        <p:spPr>
          <a:xfrm>
            <a:off x="3766112" y="5317785"/>
            <a:ext cx="987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600" dirty="0"/>
              <a:t>Fejlesztés</a:t>
            </a:r>
          </a:p>
        </p:txBody>
      </p:sp>
      <p:sp>
        <p:nvSpPr>
          <p:cNvPr id="27" name="Szövegdoboz 26"/>
          <p:cNvSpPr txBox="1"/>
          <p:nvPr/>
        </p:nvSpPr>
        <p:spPr>
          <a:xfrm>
            <a:off x="2063872" y="4629639"/>
            <a:ext cx="12394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/>
              <a:t>Mozzanatok</a:t>
            </a:r>
          </a:p>
        </p:txBody>
      </p:sp>
      <p:sp>
        <p:nvSpPr>
          <p:cNvPr id="28" name="Szövegdoboz 27"/>
          <p:cNvSpPr txBox="1"/>
          <p:nvPr/>
        </p:nvSpPr>
        <p:spPr>
          <a:xfrm rot="16200000">
            <a:off x="-317925" y="3348559"/>
            <a:ext cx="13637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/>
              <a:t>Tudásszintek</a:t>
            </a:r>
          </a:p>
        </p:txBody>
      </p:sp>
      <p:cxnSp>
        <p:nvCxnSpPr>
          <p:cNvPr id="37" name="Egyenes összekötő 36"/>
          <p:cNvCxnSpPr>
            <a:stCxn id="31" idx="1"/>
            <a:endCxn id="14" idx="5"/>
          </p:cNvCxnSpPr>
          <p:nvPr/>
        </p:nvCxnSpPr>
        <p:spPr>
          <a:xfrm rot="16200000" flipV="1">
            <a:off x="1489148" y="2832609"/>
            <a:ext cx="368908" cy="392038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>
            <a:stCxn id="32" idx="3"/>
            <a:endCxn id="31" idx="7"/>
          </p:cNvCxnSpPr>
          <p:nvPr/>
        </p:nvCxnSpPr>
        <p:spPr>
          <a:xfrm rot="5400000">
            <a:off x="1957085" y="2823176"/>
            <a:ext cx="378810" cy="401002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>
            <a:stCxn id="33" idx="1"/>
            <a:endCxn id="32" idx="5"/>
          </p:cNvCxnSpPr>
          <p:nvPr/>
        </p:nvCxnSpPr>
        <p:spPr>
          <a:xfrm rot="16200000" flipV="1">
            <a:off x="2414579" y="2843053"/>
            <a:ext cx="411841" cy="394280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>
            <a:stCxn id="33" idx="1"/>
            <a:endCxn id="34" idx="1"/>
          </p:cNvCxnSpPr>
          <p:nvPr/>
        </p:nvCxnSpPr>
        <p:spPr>
          <a:xfrm rot="16200000" flipH="1">
            <a:off x="2820556" y="3243195"/>
            <a:ext cx="471535" cy="477371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48"/>
          <p:cNvCxnSpPr>
            <a:stCxn id="34" idx="7"/>
            <a:endCxn id="35" idx="3"/>
          </p:cNvCxnSpPr>
          <p:nvPr/>
        </p:nvCxnSpPr>
        <p:spPr>
          <a:xfrm rot="5400000" flipH="1" flipV="1">
            <a:off x="3372937" y="3324929"/>
            <a:ext cx="391160" cy="394278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zis 13"/>
          <p:cNvSpPr/>
          <p:nvPr/>
        </p:nvSpPr>
        <p:spPr>
          <a:xfrm>
            <a:off x="1385399" y="2751990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Ellipszis 30"/>
          <p:cNvSpPr/>
          <p:nvPr/>
        </p:nvSpPr>
        <p:spPr>
          <a:xfrm>
            <a:off x="1853805" y="319726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Ellipszis 31"/>
          <p:cNvSpPr/>
          <p:nvPr/>
        </p:nvSpPr>
        <p:spPr>
          <a:xfrm>
            <a:off x="2331175" y="2742088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Ellipszis 32"/>
          <p:cNvSpPr/>
          <p:nvPr/>
        </p:nvSpPr>
        <p:spPr>
          <a:xfrm>
            <a:off x="2801823" y="323029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Ellipszis 33"/>
          <p:cNvSpPr/>
          <p:nvPr/>
        </p:nvSpPr>
        <p:spPr>
          <a:xfrm>
            <a:off x="3279194" y="37018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5" name="Ellipszis 34"/>
          <p:cNvSpPr/>
          <p:nvPr/>
        </p:nvSpPr>
        <p:spPr>
          <a:xfrm>
            <a:off x="3749840" y="323430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 useBgFill="1">
        <p:nvSpPr>
          <p:cNvPr id="21" name="Téglalap feliratnak 20"/>
          <p:cNvSpPr/>
          <p:nvPr/>
        </p:nvSpPr>
        <p:spPr>
          <a:xfrm>
            <a:off x="1032805" y="1600200"/>
            <a:ext cx="1913595" cy="409354"/>
          </a:xfrm>
          <a:prstGeom prst="wedgeRectCallout">
            <a:avLst>
              <a:gd name="adj1" fmla="val -29361"/>
              <a:gd name="adj2" fmla="val 23552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100" dirty="0"/>
              <a:t>I./2 . elosztó karbantartása, szakszerű felügyelete</a:t>
            </a:r>
          </a:p>
        </p:txBody>
      </p:sp>
      <p:sp useBgFill="1">
        <p:nvSpPr>
          <p:cNvPr id="22" name="Akciógomb: Tovább vagy Következő 21">
            <a:hlinkClick r:id="rId4" action="ppaction://hlinksldjump" highlightClick="1"/>
          </p:cNvPr>
          <p:cNvSpPr/>
          <p:nvPr/>
        </p:nvSpPr>
        <p:spPr>
          <a:xfrm>
            <a:off x="2665116" y="1771568"/>
            <a:ext cx="180000" cy="180000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 useBgFill="1">
        <p:nvSpPr>
          <p:cNvPr id="56" name="Téglalap feliratnak 55"/>
          <p:cNvSpPr/>
          <p:nvPr/>
        </p:nvSpPr>
        <p:spPr>
          <a:xfrm>
            <a:off x="1856343" y="2097811"/>
            <a:ext cx="1702111" cy="303606"/>
          </a:xfrm>
          <a:prstGeom prst="wedgeRectCallout">
            <a:avLst>
              <a:gd name="adj1" fmla="val -47634"/>
              <a:gd name="adj2" fmla="val 31125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100" dirty="0"/>
              <a:t>II./1. Teljes kikapcsolás</a:t>
            </a:r>
          </a:p>
        </p:txBody>
      </p:sp>
      <p:sp useBgFill="1">
        <p:nvSpPr>
          <p:cNvPr id="57" name="Akciógomb: Tovább vagy Következő 56">
            <a:hlinkClick r:id="rId5" action="ppaction://hlinksldjump" highlightClick="1"/>
          </p:cNvPr>
          <p:cNvSpPr/>
          <p:nvPr/>
        </p:nvSpPr>
        <p:spPr>
          <a:xfrm>
            <a:off x="3342972" y="2150998"/>
            <a:ext cx="180000" cy="180000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 useBgFill="1">
        <p:nvSpPr>
          <p:cNvPr id="58" name="Téglalap feliratnak 57"/>
          <p:cNvSpPr/>
          <p:nvPr/>
        </p:nvSpPr>
        <p:spPr>
          <a:xfrm>
            <a:off x="772526" y="3651618"/>
            <a:ext cx="1702111" cy="453658"/>
          </a:xfrm>
          <a:prstGeom prst="wedgeRectCallout">
            <a:avLst>
              <a:gd name="adj1" fmla="val 42997"/>
              <a:gd name="adj2" fmla="val -22849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100" dirty="0"/>
              <a:t>III./2. Folyamatos karbantartás megoldása</a:t>
            </a:r>
          </a:p>
        </p:txBody>
      </p:sp>
      <p:sp useBgFill="1">
        <p:nvSpPr>
          <p:cNvPr id="59" name="Akciógomb: Tovább vagy Következő 58">
            <a:hlinkClick r:id="rId6" action="ppaction://hlinksldjump" highlightClick="1"/>
          </p:cNvPr>
          <p:cNvSpPr/>
          <p:nvPr/>
        </p:nvSpPr>
        <p:spPr>
          <a:xfrm>
            <a:off x="2235497" y="3708771"/>
            <a:ext cx="180000" cy="180000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 useBgFill="1">
        <p:nvSpPr>
          <p:cNvPr id="67" name="Téglalap feliratnak 66"/>
          <p:cNvSpPr/>
          <p:nvPr/>
        </p:nvSpPr>
        <p:spPr>
          <a:xfrm>
            <a:off x="2553852" y="3639578"/>
            <a:ext cx="1702111" cy="476750"/>
          </a:xfrm>
          <a:prstGeom prst="wedgeRectCallout">
            <a:avLst>
              <a:gd name="adj1" fmla="val -33785"/>
              <a:gd name="adj2" fmla="val -12000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100" dirty="0"/>
              <a:t>IV./1. UPS megvizsgálása, cseréje</a:t>
            </a:r>
          </a:p>
        </p:txBody>
      </p:sp>
      <p:sp useBgFill="1">
        <p:nvSpPr>
          <p:cNvPr id="68" name="Akciógomb: Tovább vagy Következő 67">
            <a:hlinkClick r:id="rId7" action="ppaction://hlinksldjump" highlightClick="1"/>
          </p:cNvPr>
          <p:cNvSpPr/>
          <p:nvPr/>
        </p:nvSpPr>
        <p:spPr>
          <a:xfrm>
            <a:off x="4016823" y="3905081"/>
            <a:ext cx="180000" cy="180000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 useBgFill="1">
        <p:nvSpPr>
          <p:cNvPr id="74" name="Téglalap feliratnak 73"/>
          <p:cNvSpPr/>
          <p:nvPr/>
        </p:nvSpPr>
        <p:spPr>
          <a:xfrm>
            <a:off x="3396677" y="2336197"/>
            <a:ext cx="1702111" cy="533306"/>
          </a:xfrm>
          <a:prstGeom prst="wedgeRectCallout">
            <a:avLst>
              <a:gd name="adj1" fmla="val -25943"/>
              <a:gd name="adj2" fmla="val 12232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100" dirty="0"/>
              <a:t>VI./2. Fordulatszám szabályozása frekvencia váltóval</a:t>
            </a:r>
          </a:p>
        </p:txBody>
      </p:sp>
      <p:sp useBgFill="1">
        <p:nvSpPr>
          <p:cNvPr id="75" name="Akciógomb: Tovább vagy Következő 74">
            <a:hlinkClick r:id="rId8" action="ppaction://hlinksldjump" highlightClick="1"/>
          </p:cNvPr>
          <p:cNvSpPr/>
          <p:nvPr/>
        </p:nvSpPr>
        <p:spPr>
          <a:xfrm>
            <a:off x="4882792" y="2653984"/>
            <a:ext cx="180000" cy="180000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 useBgFill="1">
        <p:nvSpPr>
          <p:cNvPr id="69" name="Téglalap feliratnak 68"/>
          <p:cNvSpPr/>
          <p:nvPr/>
        </p:nvSpPr>
        <p:spPr>
          <a:xfrm>
            <a:off x="3645183" y="3496525"/>
            <a:ext cx="1327201" cy="476750"/>
          </a:xfrm>
          <a:prstGeom prst="wedgeRectCallout">
            <a:avLst>
              <a:gd name="adj1" fmla="val -72436"/>
              <a:gd name="adj2" fmla="val 769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sz="1100" dirty="0"/>
              <a:t>V./0. A szakaszolás megoldása</a:t>
            </a:r>
          </a:p>
        </p:txBody>
      </p:sp>
      <p:sp useBgFill="1">
        <p:nvSpPr>
          <p:cNvPr id="70" name="Akciógomb: Tovább vagy Következő 69">
            <a:hlinkClick r:id="rId9" action="ppaction://hlinksldjump" highlightClick="1"/>
          </p:cNvPr>
          <p:cNvSpPr/>
          <p:nvPr/>
        </p:nvSpPr>
        <p:spPr>
          <a:xfrm>
            <a:off x="4761406" y="3755426"/>
            <a:ext cx="180000" cy="180000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56" grpId="0" animBg="1"/>
      <p:bldP spid="57" grpId="0" animBg="1"/>
      <p:bldP spid="58" grpId="0" animBg="1"/>
      <p:bldP spid="59" grpId="0" animBg="1"/>
      <p:bldP spid="67" grpId="0" animBg="1"/>
      <p:bldP spid="68" grpId="0" animBg="1"/>
      <p:bldP spid="74" grpId="0" animBg="1"/>
      <p:bldP spid="75" grpId="0" animBg="1"/>
      <p:bldP spid="69" grpId="0" animBg="1"/>
      <p:bldP spid="7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46568" y="0"/>
            <a:ext cx="8229600" cy="1143000"/>
          </a:xfrm>
        </p:spPr>
        <p:txBody>
          <a:bodyPr>
            <a:normAutofit/>
          </a:bodyPr>
          <a:lstStyle/>
          <a:p>
            <a:r>
              <a:rPr lang="hu-HU" sz="2200" dirty="0"/>
              <a:t>I.</a:t>
            </a:r>
            <a:r>
              <a:rPr lang="hu-HU" sz="2400" dirty="0"/>
              <a:t> </a:t>
            </a:r>
            <a:r>
              <a:rPr lang="hu-HU" sz="2200" dirty="0"/>
              <a:t>Villamos elosztóban működő </a:t>
            </a:r>
            <a:r>
              <a:rPr lang="hu-HU" sz="2200" dirty="0" err="1"/>
              <a:t>PLC-k</a:t>
            </a:r>
            <a:r>
              <a:rPr lang="hu-HU" sz="2200" dirty="0"/>
              <a:t> </a:t>
            </a:r>
            <a:br>
              <a:rPr lang="hu-HU" sz="2200" dirty="0"/>
            </a:br>
            <a:r>
              <a:rPr lang="hu-HU" sz="2200" dirty="0"/>
              <a:t>I./2 pont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4286248" y="6286520"/>
            <a:ext cx="744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/>
              <a:t>Vissza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0" y="1078976"/>
            <a:ext cx="9144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u="sng" dirty="0"/>
              <a:t>Mozzanat: </a:t>
            </a:r>
            <a:r>
              <a:rPr lang="hu-HU" sz="1600" dirty="0"/>
              <a:t>Villamos elosztóban működő </a:t>
            </a:r>
            <a:r>
              <a:rPr lang="hu-HU" sz="1600" dirty="0" err="1"/>
              <a:t>PLC-k</a:t>
            </a:r>
            <a:endParaRPr lang="hu-HU" sz="1600" dirty="0"/>
          </a:p>
          <a:p>
            <a:endParaRPr lang="hu-HU" sz="1600" dirty="0"/>
          </a:p>
          <a:p>
            <a:r>
              <a:rPr lang="hu-HU" sz="1600" b="1" u="sng" dirty="0"/>
              <a:t>Mozzanat leírás:</a:t>
            </a:r>
            <a:r>
              <a:rPr lang="hu-HU" sz="1600" dirty="0"/>
              <a:t> A beépített </a:t>
            </a:r>
            <a:r>
              <a:rPr lang="hu-HU" sz="1600" dirty="0" err="1"/>
              <a:t>PLC-k</a:t>
            </a:r>
            <a:r>
              <a:rPr lang="hu-HU" sz="1600" dirty="0"/>
              <a:t> komoly automatizálási szintre utalnak . Az egyik PLC reléi 1-2 Hz-es frekvenciával kapcsolgatnak, amely rendellenes működésre utal. Ebből arra </a:t>
            </a:r>
            <a:r>
              <a:rPr lang="hu-HU" sz="1600" dirty="0" err="1"/>
              <a:t>követ-keztetek</a:t>
            </a:r>
            <a:r>
              <a:rPr lang="hu-HU" sz="1600" dirty="0"/>
              <a:t>, hogy az elosztó karbantartása, szakszerű felügyelete nincs megoldva. Ez gazdaságtalan üzemhez, vagy komolyabb meghibásodáshoz vezethet. Javasoljuk az ilyen, kisebb hozzáértést kívánó hibák észlelését, és javításuk rutinszerű megoldását.</a:t>
            </a:r>
          </a:p>
          <a:p>
            <a:r>
              <a:rPr lang="hu-HU" sz="1600" dirty="0"/>
              <a:t> </a:t>
            </a:r>
          </a:p>
          <a:p>
            <a:r>
              <a:rPr lang="hu-HU" sz="1600" b="1" u="sng" dirty="0"/>
              <a:t>Energia megtakarítás:</a:t>
            </a:r>
            <a:r>
              <a:rPr lang="hu-HU" sz="1600" dirty="0"/>
              <a:t> Nem meghatározható </a:t>
            </a:r>
          </a:p>
          <a:p>
            <a:r>
              <a:rPr lang="hu-HU" sz="1600" b="1" dirty="0"/>
              <a:t> </a:t>
            </a:r>
            <a:endParaRPr lang="hu-HU" sz="1600" dirty="0"/>
          </a:p>
          <a:p>
            <a:r>
              <a:rPr lang="hu-HU" sz="1600" b="1" u="sng" dirty="0"/>
              <a:t>Beruházási költség:</a:t>
            </a:r>
            <a:r>
              <a:rPr lang="hu-HU" sz="1600" dirty="0"/>
              <a:t> 5 millió Ft</a:t>
            </a:r>
          </a:p>
          <a:p>
            <a:endParaRPr lang="hu-HU" sz="1600" dirty="0"/>
          </a:p>
          <a:p>
            <a:r>
              <a:rPr lang="hu-HU" sz="1600" b="1" u="sng" dirty="0"/>
              <a:t>Megtérülési idő:</a:t>
            </a:r>
            <a:r>
              <a:rPr lang="hu-HU" sz="1600" dirty="0"/>
              <a:t> Nem meghatározó.</a:t>
            </a:r>
          </a:p>
          <a:p>
            <a:r>
              <a:rPr lang="hu-HU" sz="1600" dirty="0"/>
              <a:t> </a:t>
            </a:r>
          </a:p>
          <a:p>
            <a:r>
              <a:rPr lang="hu-HU" sz="1600" b="1" u="sng" dirty="0"/>
              <a:t>Megjegyzés:</a:t>
            </a:r>
            <a:r>
              <a:rPr lang="hu-HU" sz="1600" dirty="0"/>
              <a:t> Javasoljuk a </a:t>
            </a:r>
            <a:r>
              <a:rPr lang="hu-HU" sz="1600" dirty="0" err="1"/>
              <a:t>PLC-s</a:t>
            </a:r>
            <a:r>
              <a:rPr lang="hu-HU" sz="1600" dirty="0"/>
              <a:t> vezérlő rendszerek állapotának felmérését és képben tartását.</a:t>
            </a:r>
          </a:p>
          <a:p>
            <a:endParaRPr lang="hu-HU" sz="1600" dirty="0"/>
          </a:p>
          <a:p>
            <a:r>
              <a:rPr lang="hu-HU" sz="1600" dirty="0"/>
              <a:t> </a:t>
            </a:r>
          </a:p>
        </p:txBody>
      </p:sp>
      <p:sp useBgFill="1">
        <p:nvSpPr>
          <p:cNvPr id="9" name="Akciógomb: Vissza vagy Előző 8">
            <a:hlinkClick r:id="rId2" action="ppaction://hlinksldjump" highlightClick="1"/>
          </p:cNvPr>
          <p:cNvSpPr/>
          <p:nvPr/>
        </p:nvSpPr>
        <p:spPr>
          <a:xfrm>
            <a:off x="3929058" y="6286520"/>
            <a:ext cx="360000" cy="360000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46568" y="0"/>
            <a:ext cx="8229600" cy="1143000"/>
          </a:xfrm>
        </p:spPr>
        <p:txBody>
          <a:bodyPr>
            <a:normAutofit/>
          </a:bodyPr>
          <a:lstStyle/>
          <a:p>
            <a:r>
              <a:rPr lang="hu-HU" sz="2200" dirty="0"/>
              <a:t>II.</a:t>
            </a:r>
            <a:r>
              <a:rPr lang="hu-HU" sz="2400" dirty="0"/>
              <a:t> </a:t>
            </a:r>
            <a:r>
              <a:rPr lang="hu-HU" sz="2200" dirty="0"/>
              <a:t>Számítógép üzemeltetés </a:t>
            </a:r>
            <a:br>
              <a:rPr lang="hu-HU" sz="2200" dirty="0"/>
            </a:br>
            <a:r>
              <a:rPr lang="hu-HU" sz="2200" dirty="0"/>
              <a:t>II./1 pont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4286248" y="6286520"/>
            <a:ext cx="744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/>
              <a:t>Vissza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0" y="1078976"/>
            <a:ext cx="9144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u="sng" dirty="0"/>
              <a:t>Mozzanat: </a:t>
            </a:r>
            <a:r>
              <a:rPr lang="hu-HU" sz="1600" dirty="0"/>
              <a:t>Számítógép üzemeltetés </a:t>
            </a:r>
          </a:p>
          <a:p>
            <a:endParaRPr lang="hu-HU" sz="1600" dirty="0"/>
          </a:p>
          <a:p>
            <a:r>
              <a:rPr lang="hu-HU" sz="1600" b="1" u="sng" dirty="0"/>
              <a:t>Mozzanat leírás:</a:t>
            </a:r>
            <a:r>
              <a:rPr lang="hu-HU" sz="1600" dirty="0"/>
              <a:t> Az iroda épületben a felhasználók a számítógépeiket munkaidő után bekapcsolva, </a:t>
            </a:r>
            <a:r>
              <a:rPr lang="hu-HU" sz="1600" dirty="0" err="1"/>
              <a:t>standby</a:t>
            </a:r>
            <a:r>
              <a:rPr lang="hu-HU" sz="1600" dirty="0"/>
              <a:t> üzemben hagyják, amely gépenként 5-10 W energia felhasználást jelent . Teljes kikapcsolással ez az energia megspórolható lenne .</a:t>
            </a:r>
          </a:p>
          <a:p>
            <a:r>
              <a:rPr lang="hu-HU" sz="1600" dirty="0"/>
              <a:t> </a:t>
            </a:r>
          </a:p>
          <a:p>
            <a:r>
              <a:rPr lang="hu-HU" sz="1600" b="1" u="sng" dirty="0"/>
              <a:t>Energia megtakarítás:</a:t>
            </a:r>
            <a:r>
              <a:rPr lang="hu-HU" sz="1600" dirty="0"/>
              <a:t> </a:t>
            </a:r>
          </a:p>
          <a:p>
            <a:r>
              <a:rPr lang="hu-HU" sz="1600" dirty="0"/>
              <a:t>Energiaköltségek 5 %-ának megtakarítása.</a:t>
            </a:r>
          </a:p>
          <a:p>
            <a:endParaRPr lang="hu-HU" sz="1600" dirty="0"/>
          </a:p>
          <a:p>
            <a:r>
              <a:rPr lang="hu-HU" sz="1600" b="1" u="sng" dirty="0"/>
              <a:t>Beruházási költség:</a:t>
            </a:r>
            <a:r>
              <a:rPr lang="hu-HU" sz="1600" dirty="0"/>
              <a:t> 0 Ft</a:t>
            </a:r>
          </a:p>
          <a:p>
            <a:endParaRPr lang="hu-HU" sz="1600" dirty="0"/>
          </a:p>
          <a:p>
            <a:r>
              <a:rPr lang="hu-HU" sz="1600" b="1" u="sng" dirty="0"/>
              <a:t>Megtérülési idő:</a:t>
            </a:r>
          </a:p>
          <a:p>
            <a:r>
              <a:rPr lang="hu-HU" sz="1600" dirty="0"/>
              <a:t>Azonnal</a:t>
            </a:r>
          </a:p>
          <a:p>
            <a:r>
              <a:rPr lang="hu-HU" sz="1600" dirty="0"/>
              <a:t> </a:t>
            </a:r>
          </a:p>
          <a:p>
            <a:r>
              <a:rPr lang="hu-HU" sz="1600" b="1" u="sng" dirty="0"/>
              <a:t>Megjegyzés:</a:t>
            </a:r>
            <a:r>
              <a:rPr lang="hu-HU" sz="1600" dirty="0"/>
              <a:t> A számítógép üzemeltetést szabályozni kell</a:t>
            </a:r>
          </a:p>
          <a:p>
            <a:endParaRPr lang="hu-HU" sz="1600" dirty="0"/>
          </a:p>
          <a:p>
            <a:r>
              <a:rPr lang="hu-HU" sz="1600" dirty="0"/>
              <a:t> </a:t>
            </a:r>
          </a:p>
        </p:txBody>
      </p:sp>
      <p:sp useBgFill="1">
        <p:nvSpPr>
          <p:cNvPr id="9" name="Akciógomb: Vissza vagy Előző 8">
            <a:hlinkClick r:id="rId2" action="ppaction://hlinksldjump" highlightClick="1"/>
          </p:cNvPr>
          <p:cNvSpPr/>
          <p:nvPr/>
        </p:nvSpPr>
        <p:spPr>
          <a:xfrm>
            <a:off x="3929058" y="6286520"/>
            <a:ext cx="360000" cy="360000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46568" y="0"/>
            <a:ext cx="8229600" cy="1143000"/>
          </a:xfrm>
        </p:spPr>
        <p:txBody>
          <a:bodyPr>
            <a:normAutofit/>
          </a:bodyPr>
          <a:lstStyle/>
          <a:p>
            <a:r>
              <a:rPr lang="hu-HU" sz="2200" dirty="0"/>
              <a:t>III.</a:t>
            </a:r>
            <a:r>
              <a:rPr lang="hu-HU" sz="2400" dirty="0"/>
              <a:t> </a:t>
            </a:r>
            <a:r>
              <a:rPr lang="es-ES" sz="2200" dirty="0" err="1"/>
              <a:t>Frekvenciaváltó</a:t>
            </a:r>
            <a:r>
              <a:rPr lang="es-ES" sz="2200" dirty="0"/>
              <a:t> </a:t>
            </a:r>
            <a:r>
              <a:rPr lang="es-ES" sz="2200" dirty="0" err="1"/>
              <a:t>szekrények</a:t>
            </a:r>
            <a:r>
              <a:rPr lang="es-ES" sz="2200" dirty="0"/>
              <a:t> a </a:t>
            </a:r>
            <a:r>
              <a:rPr lang="es-ES" sz="2200" dirty="0" err="1"/>
              <a:t>villamos</a:t>
            </a:r>
            <a:r>
              <a:rPr lang="es-ES" sz="2200" dirty="0"/>
              <a:t> </a:t>
            </a:r>
            <a:r>
              <a:rPr lang="es-ES" sz="2200" dirty="0" err="1"/>
              <a:t>elosztóban</a:t>
            </a:r>
            <a:r>
              <a:rPr lang="es-ES" sz="2200" dirty="0"/>
              <a:t> </a:t>
            </a:r>
            <a:br>
              <a:rPr lang="hu-HU" sz="2200" dirty="0"/>
            </a:br>
            <a:r>
              <a:rPr lang="hu-HU" sz="2200" dirty="0"/>
              <a:t>III./2 pont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4286248" y="6286520"/>
            <a:ext cx="744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/>
              <a:t>Vissza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0" y="1078976"/>
            <a:ext cx="9144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u="sng" dirty="0"/>
              <a:t>Mozzanat: </a:t>
            </a:r>
            <a:r>
              <a:rPr lang="es-ES" sz="1600" dirty="0" err="1"/>
              <a:t>Frekvenciaváltó</a:t>
            </a:r>
            <a:r>
              <a:rPr lang="es-ES" sz="1600" dirty="0"/>
              <a:t> </a:t>
            </a:r>
            <a:r>
              <a:rPr lang="es-ES" sz="1600" dirty="0" err="1"/>
              <a:t>szekrények</a:t>
            </a:r>
            <a:r>
              <a:rPr lang="es-ES" sz="1600" dirty="0"/>
              <a:t> a </a:t>
            </a:r>
            <a:r>
              <a:rPr lang="es-ES" sz="1600" dirty="0" err="1"/>
              <a:t>villamos</a:t>
            </a:r>
            <a:r>
              <a:rPr lang="es-ES" sz="1600" dirty="0"/>
              <a:t> </a:t>
            </a:r>
            <a:r>
              <a:rPr lang="es-ES" sz="1600" dirty="0" err="1"/>
              <a:t>elosztóban</a:t>
            </a:r>
            <a:endParaRPr lang="hu-HU" sz="1600" dirty="0"/>
          </a:p>
          <a:p>
            <a:endParaRPr lang="hu-HU" sz="1600" dirty="0"/>
          </a:p>
          <a:p>
            <a:r>
              <a:rPr lang="hu-HU" sz="1600" b="1" u="sng" dirty="0"/>
              <a:t>Mozzanat leírás:</a:t>
            </a:r>
            <a:r>
              <a:rPr lang="hu-HU" sz="1600" dirty="0"/>
              <a:t> Motorvezérlések frekvenciaváltóval vannak megoldva, ez lehet gazdaságos. Az azonban, hogy a levegőszűrők egy tiszta környezetben koszosak a karbantartás hiányosságaira utal. A beépített árammérők hibásak, ez valószínűleg a beüzemelés hibáiból ered. Felül kell vizsgálni a frekvenciaváltós hajtások teljes működését, és megoldani a folyamatos karbantartást.</a:t>
            </a:r>
          </a:p>
          <a:p>
            <a:r>
              <a:rPr lang="hu-HU" sz="1600" dirty="0"/>
              <a:t> </a:t>
            </a:r>
          </a:p>
          <a:p>
            <a:r>
              <a:rPr lang="hu-HU" sz="1600" b="1" u="sng" dirty="0"/>
              <a:t>Energia megtakarítás:</a:t>
            </a:r>
            <a:r>
              <a:rPr lang="hu-HU" sz="1600" dirty="0"/>
              <a:t> </a:t>
            </a:r>
          </a:p>
          <a:p>
            <a:r>
              <a:rPr lang="hu-HU" sz="1600" dirty="0"/>
              <a:t>Nem meghatározható</a:t>
            </a:r>
          </a:p>
          <a:p>
            <a:endParaRPr lang="hu-HU" sz="1600" dirty="0"/>
          </a:p>
          <a:p>
            <a:r>
              <a:rPr lang="hu-HU" sz="1600" b="1" u="sng" dirty="0"/>
              <a:t>Beruházási költség:</a:t>
            </a:r>
            <a:r>
              <a:rPr lang="hu-HU" sz="1600" dirty="0"/>
              <a:t> 3-400 000 Ft</a:t>
            </a:r>
          </a:p>
          <a:p>
            <a:endParaRPr lang="hu-HU" sz="1600" dirty="0"/>
          </a:p>
          <a:p>
            <a:r>
              <a:rPr lang="hu-HU" sz="1600" b="1" u="sng" dirty="0"/>
              <a:t>Megtérülési idő:</a:t>
            </a:r>
          </a:p>
          <a:p>
            <a:r>
              <a:rPr lang="hu-HU" sz="1600" dirty="0"/>
              <a:t>Nem meghatározható, de lehet akár egy éven belül is.</a:t>
            </a:r>
          </a:p>
          <a:p>
            <a:r>
              <a:rPr lang="hu-HU" sz="1600" dirty="0"/>
              <a:t>  </a:t>
            </a:r>
          </a:p>
          <a:p>
            <a:r>
              <a:rPr lang="hu-HU" sz="1600" b="1" u="sng" dirty="0"/>
              <a:t>Megjegyzés:</a:t>
            </a:r>
            <a:r>
              <a:rPr lang="hu-HU" sz="1600" dirty="0"/>
              <a:t> A frekvenciaváltós hajtások állapota felülvizsgálandó. A karbantartás a 3-as technikai szintre tenné az állapotukat.</a:t>
            </a:r>
          </a:p>
          <a:p>
            <a:endParaRPr lang="hu-HU" sz="1600" dirty="0"/>
          </a:p>
          <a:p>
            <a:r>
              <a:rPr lang="hu-HU" sz="1600" dirty="0"/>
              <a:t> </a:t>
            </a:r>
          </a:p>
        </p:txBody>
      </p:sp>
      <p:sp useBgFill="1">
        <p:nvSpPr>
          <p:cNvPr id="9" name="Akciógomb: Vissza vagy Előző 8">
            <a:hlinkClick r:id="rId2" action="ppaction://hlinksldjump" highlightClick="1"/>
          </p:cNvPr>
          <p:cNvSpPr/>
          <p:nvPr/>
        </p:nvSpPr>
        <p:spPr>
          <a:xfrm>
            <a:off x="3929058" y="6286520"/>
            <a:ext cx="360000" cy="360000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400" dirty="0"/>
              <a:t>Légtechnikai rendszerek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3597063" y="3062935"/>
            <a:ext cx="1589503" cy="461963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b="1" dirty="0">
                <a:latin typeface="+mn-lt"/>
              </a:rPr>
              <a:t>AHU - 03</a:t>
            </a:r>
            <a:endParaRPr lang="hu-HU" sz="2400" dirty="0">
              <a:latin typeface="+mn-lt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3597064" y="1838325"/>
            <a:ext cx="1874316" cy="461963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b="1" dirty="0">
                <a:latin typeface="+mn-lt"/>
              </a:rPr>
              <a:t>AHU - 01</a:t>
            </a:r>
            <a:endParaRPr lang="hu-HU" sz="2400" dirty="0">
              <a:latin typeface="+mn-lt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3597064" y="2442433"/>
            <a:ext cx="1844336" cy="460375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b="1" dirty="0">
                <a:latin typeface="+mn-lt"/>
              </a:rPr>
              <a:t>AHU - 02</a:t>
            </a:r>
            <a:endParaRPr lang="hu-HU" sz="2400" dirty="0">
              <a:latin typeface="+mn-lt"/>
            </a:endParaRPr>
          </a:p>
        </p:txBody>
      </p:sp>
      <p:sp useBgFill="1">
        <p:nvSpPr>
          <p:cNvPr id="6" name="Akciógomb: Tovább vagy Következő 5">
            <a:hlinkClick r:id="rId2" action="ppaction://hlinksldjump" highlightClick="1"/>
          </p:cNvPr>
          <p:cNvSpPr/>
          <p:nvPr/>
        </p:nvSpPr>
        <p:spPr>
          <a:xfrm>
            <a:off x="5176025" y="1909763"/>
            <a:ext cx="357188" cy="357187"/>
          </a:xfrm>
          <a:prstGeom prst="actionButtonForwardNex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7" name="Akciógomb: Tovább vagy Következő 6">
            <a:hlinkClick r:id="rId3" action="ppaction://hlinksldjump" highlightClick="1"/>
          </p:cNvPr>
          <p:cNvSpPr/>
          <p:nvPr/>
        </p:nvSpPr>
        <p:spPr>
          <a:xfrm>
            <a:off x="5172878" y="2513870"/>
            <a:ext cx="357187" cy="357188"/>
          </a:xfrm>
          <a:prstGeom prst="actionButtonForwardNex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8" name="Akciógomb: Tovább vagy Következő 7">
            <a:hlinkClick r:id="rId4" action="ppaction://hlinksldjump" highlightClick="1"/>
          </p:cNvPr>
          <p:cNvSpPr/>
          <p:nvPr/>
        </p:nvSpPr>
        <p:spPr>
          <a:xfrm>
            <a:off x="5157769" y="3134373"/>
            <a:ext cx="357188" cy="357187"/>
          </a:xfrm>
          <a:prstGeom prst="actionButtonForwardNex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9" name="Akciógomb: Vissza vagy Előző 8">
            <a:hlinkClick r:id="rId5" action="ppaction://hlinksldjump" highlightClick="1"/>
          </p:cNvPr>
          <p:cNvSpPr/>
          <p:nvPr/>
        </p:nvSpPr>
        <p:spPr>
          <a:xfrm>
            <a:off x="3929063" y="6286500"/>
            <a:ext cx="360362" cy="360363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0" name="Szövegdoboz 9"/>
          <p:cNvSpPr txBox="1">
            <a:spLocks noChangeArrowheads="1"/>
          </p:cNvSpPr>
          <p:nvPr/>
        </p:nvSpPr>
        <p:spPr bwMode="auto">
          <a:xfrm>
            <a:off x="4286250" y="6286500"/>
            <a:ext cx="744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Vissza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46568" y="0"/>
            <a:ext cx="8229600" cy="1143000"/>
          </a:xfrm>
        </p:spPr>
        <p:txBody>
          <a:bodyPr>
            <a:normAutofit/>
          </a:bodyPr>
          <a:lstStyle/>
          <a:p>
            <a:r>
              <a:rPr lang="hu-HU" sz="2200" dirty="0"/>
              <a:t>IV.</a:t>
            </a:r>
            <a:r>
              <a:rPr lang="hu-HU" sz="2400" dirty="0"/>
              <a:t> </a:t>
            </a:r>
            <a:r>
              <a:rPr lang="hu-HU" sz="2200" dirty="0"/>
              <a:t>Szünetmentes hálózat </a:t>
            </a:r>
            <a:br>
              <a:rPr lang="hu-HU" sz="2200" dirty="0"/>
            </a:br>
            <a:r>
              <a:rPr lang="hu-HU" sz="2200" dirty="0"/>
              <a:t>IV./1 pont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4286248" y="6286520"/>
            <a:ext cx="744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/>
              <a:t>Vissza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0" y="1092039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u="sng" dirty="0"/>
              <a:t>Mozzanat: </a:t>
            </a:r>
            <a:r>
              <a:rPr lang="hu-HU" sz="1600" dirty="0"/>
              <a:t>Szünetmentes hálózat </a:t>
            </a:r>
          </a:p>
          <a:p>
            <a:endParaRPr lang="hu-HU" sz="1600" dirty="0"/>
          </a:p>
          <a:p>
            <a:r>
              <a:rPr lang="hu-HU" sz="1600" b="1" u="sng" dirty="0"/>
              <a:t>Mozzanat leírás:</a:t>
            </a:r>
            <a:r>
              <a:rPr lang="hu-HU" sz="1600" dirty="0"/>
              <a:t> A számítógép hálózatot egy 60 </a:t>
            </a:r>
            <a:r>
              <a:rPr lang="hu-HU" sz="1600" dirty="0" err="1"/>
              <a:t>kVA-es</a:t>
            </a:r>
            <a:r>
              <a:rPr lang="hu-HU" sz="1600" dirty="0"/>
              <a:t> 92 % hatásfokú szünetmentes áramforrás táplálja. Van, ahol nem szünetmentes hálózatra van csatlakoztatva a gép. Megvizsgálandó, mekkora on-line szünetmentes energiára van szükség. Ezt az energiát egy kisebb teljesítményű , kisebb veszteségű UPS – </a:t>
            </a:r>
            <a:r>
              <a:rPr lang="hu-HU" sz="1600" dirty="0" err="1"/>
              <a:t>ből</a:t>
            </a:r>
            <a:r>
              <a:rPr lang="hu-HU" sz="1600" dirty="0"/>
              <a:t> célszerű kinyerni, mivel így kisebb lesz az </a:t>
            </a:r>
            <a:r>
              <a:rPr lang="hu-HU" sz="1600" dirty="0" err="1"/>
              <a:t>eldisszipált</a:t>
            </a:r>
            <a:r>
              <a:rPr lang="hu-HU" sz="1600" dirty="0"/>
              <a:t> teljesítmény, és a szükséges hűtő teljesítmény is. Amennyiben szükség van ezen kívül nem on-line, fokozott biztonságú energiaellátásra, javaslom, offline típusú UPS alkalmazását, mivel ennek a hatásfoka 98 % fölött van. Hátránya, hogy nem védi úgy a fogyasztót, mint az online, de nem is </a:t>
            </a:r>
            <a:r>
              <a:rPr lang="hu-HU" sz="1600" dirty="0" err="1"/>
              <a:t>disszipál</a:t>
            </a:r>
            <a:r>
              <a:rPr lang="hu-HU" sz="1600" dirty="0"/>
              <a:t>. A beruházás megtérülési idejét 3-5 év közöttire becsülöm, de az adatokat még pontosítani kell . A szükséges UPS teljesítményt, hosszabb ideig kellene mérni , esetleg több hónapig, amíg, egy ilyen fontos döntést meghoznánk .</a:t>
            </a:r>
          </a:p>
          <a:p>
            <a:r>
              <a:rPr lang="hu-HU" sz="1600" b="1" u="sng" dirty="0"/>
              <a:t>Energia megtakarítás:</a:t>
            </a:r>
            <a:r>
              <a:rPr lang="hu-HU" sz="1600" dirty="0"/>
              <a:t> </a:t>
            </a:r>
          </a:p>
          <a:p>
            <a:r>
              <a:rPr lang="hu-HU" sz="1600" dirty="0"/>
              <a:t>Energiaköltségek 5-10 %-ának megtakarítása.</a:t>
            </a:r>
          </a:p>
          <a:p>
            <a:endParaRPr lang="hu-HU" sz="1600" dirty="0"/>
          </a:p>
          <a:p>
            <a:r>
              <a:rPr lang="hu-HU" sz="1600" b="1" u="sng" dirty="0"/>
              <a:t>Beruházási költség:</a:t>
            </a:r>
            <a:r>
              <a:rPr lang="hu-HU" sz="1600" dirty="0"/>
              <a:t> 5 millió Ft</a:t>
            </a:r>
          </a:p>
          <a:p>
            <a:endParaRPr lang="hu-HU" sz="1600" dirty="0"/>
          </a:p>
          <a:p>
            <a:r>
              <a:rPr lang="hu-HU" sz="1600" b="1" u="sng" dirty="0"/>
              <a:t>Megtérülési idő: </a:t>
            </a:r>
            <a:r>
              <a:rPr lang="hu-HU" sz="1600" dirty="0"/>
              <a:t>5 éven belül  </a:t>
            </a:r>
          </a:p>
          <a:p>
            <a:r>
              <a:rPr lang="hu-HU" sz="1600" dirty="0"/>
              <a:t> </a:t>
            </a:r>
          </a:p>
          <a:p>
            <a:r>
              <a:rPr lang="hu-HU" sz="1600" b="1" u="sng" dirty="0"/>
              <a:t>Megjegyzés:</a:t>
            </a:r>
            <a:r>
              <a:rPr lang="hu-HU" sz="1600" dirty="0"/>
              <a:t> A szünetmentes hálózatot át kell építeni.</a:t>
            </a:r>
          </a:p>
          <a:p>
            <a:endParaRPr lang="hu-HU" sz="1600" dirty="0"/>
          </a:p>
          <a:p>
            <a:r>
              <a:rPr lang="hu-HU" sz="1600" dirty="0"/>
              <a:t> </a:t>
            </a:r>
          </a:p>
        </p:txBody>
      </p:sp>
      <p:sp useBgFill="1">
        <p:nvSpPr>
          <p:cNvPr id="9" name="Akciógomb: Vissza vagy Előző 8">
            <a:hlinkClick r:id="rId2" action="ppaction://hlinksldjump" highlightClick="1"/>
          </p:cNvPr>
          <p:cNvSpPr/>
          <p:nvPr/>
        </p:nvSpPr>
        <p:spPr>
          <a:xfrm>
            <a:off x="3929058" y="6286520"/>
            <a:ext cx="360000" cy="360000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46568" y="0"/>
            <a:ext cx="8229600" cy="1143000"/>
          </a:xfrm>
        </p:spPr>
        <p:txBody>
          <a:bodyPr>
            <a:normAutofit/>
          </a:bodyPr>
          <a:lstStyle/>
          <a:p>
            <a:r>
              <a:rPr lang="hu-HU" sz="2200" dirty="0"/>
              <a:t>V.</a:t>
            </a:r>
            <a:r>
              <a:rPr lang="hu-HU" sz="2400" dirty="0"/>
              <a:t> </a:t>
            </a:r>
            <a:r>
              <a:rPr lang="hu-HU" sz="2200" dirty="0"/>
              <a:t>Üzemmód vizsgálat</a:t>
            </a:r>
            <a:br>
              <a:rPr lang="hu-HU" sz="2200" dirty="0"/>
            </a:br>
            <a:r>
              <a:rPr lang="hu-HU" sz="2200" dirty="0"/>
              <a:t>V./0 pont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4286248" y="6286520"/>
            <a:ext cx="744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/>
              <a:t>Vissza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0" y="1078976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u="sng" dirty="0"/>
              <a:t>Mozzanat: </a:t>
            </a:r>
            <a:r>
              <a:rPr lang="hu-HU" sz="1600" dirty="0"/>
              <a:t>Üzemmód vizsgálat</a:t>
            </a:r>
          </a:p>
          <a:p>
            <a:endParaRPr lang="hu-HU" sz="1600" dirty="0"/>
          </a:p>
          <a:p>
            <a:r>
              <a:rPr lang="hu-HU" sz="1600" b="1" u="sng" dirty="0"/>
              <a:t>Mozzanat leírás:</a:t>
            </a:r>
            <a:r>
              <a:rPr lang="hu-HU" sz="1600" dirty="0"/>
              <a:t> A világítási rendszer jelenleg csak részben szakaszolható üzemmóddal bír. Az </a:t>
            </a:r>
            <a:r>
              <a:rPr lang="hu-HU" sz="1600" dirty="0" err="1"/>
              <a:t>iro-dákban</a:t>
            </a:r>
            <a:r>
              <a:rPr lang="hu-HU" sz="1600" dirty="0"/>
              <a:t>, az étteremben, az előcsarnokban vagy nincs szakaszolási lehetőség vagy nem az energia-takarékosság a legfőbb szempont.</a:t>
            </a:r>
          </a:p>
          <a:p>
            <a:r>
              <a:rPr lang="hu-HU" sz="1600" dirty="0"/>
              <a:t> </a:t>
            </a:r>
          </a:p>
          <a:p>
            <a:r>
              <a:rPr lang="hu-HU" sz="1600" b="1" u="sng" dirty="0"/>
              <a:t>Energia megtakarítás:</a:t>
            </a:r>
            <a:r>
              <a:rPr lang="hu-HU" sz="1600" dirty="0"/>
              <a:t> </a:t>
            </a:r>
          </a:p>
          <a:p>
            <a:r>
              <a:rPr lang="hu-HU" sz="1600" dirty="0"/>
              <a:t>Amennyiben több szakaszra bontjuk a világítást, akkor a világítás igénybe vett teljesítménye csökkenthető.</a:t>
            </a:r>
          </a:p>
          <a:p>
            <a:endParaRPr lang="hu-HU" sz="1600" dirty="0"/>
          </a:p>
          <a:p>
            <a:r>
              <a:rPr lang="hu-HU" sz="1600" b="1" u="sng" dirty="0"/>
              <a:t>Beruházási költség:</a:t>
            </a:r>
            <a:r>
              <a:rPr lang="hu-HU" sz="1600" dirty="0"/>
              <a:t> A meglévő kapcsolók és vezetékezés bővítésének költsége 400 </a:t>
            </a:r>
            <a:r>
              <a:rPr lang="hu-HU" sz="1600" dirty="0" err="1"/>
              <a:t>eFt</a:t>
            </a:r>
            <a:r>
              <a:rPr lang="hu-HU" sz="1600" dirty="0"/>
              <a:t>.</a:t>
            </a:r>
          </a:p>
          <a:p>
            <a:endParaRPr lang="hu-HU" sz="1600" dirty="0"/>
          </a:p>
          <a:p>
            <a:r>
              <a:rPr lang="hu-HU" sz="1600" b="1" u="sng" dirty="0"/>
              <a:t>Megtérülési idő:</a:t>
            </a:r>
          </a:p>
          <a:p>
            <a:r>
              <a:rPr lang="hu-HU" sz="1600" dirty="0"/>
              <a:t>A várható megtakarítás évente, figyelembe véve a használati időt 15 kWh/nap.</a:t>
            </a:r>
          </a:p>
          <a:p>
            <a:r>
              <a:rPr lang="hu-HU" sz="1600" dirty="0"/>
              <a:t>A megtakarítás így 480 Ft/nap, összesen 120 </a:t>
            </a:r>
            <a:r>
              <a:rPr lang="hu-HU" sz="1600" dirty="0" err="1"/>
              <a:t>eFt</a:t>
            </a:r>
            <a:r>
              <a:rPr lang="hu-HU" sz="1600" dirty="0"/>
              <a:t>/év. </a:t>
            </a:r>
          </a:p>
          <a:p>
            <a:r>
              <a:rPr lang="hu-HU" sz="1600" dirty="0"/>
              <a:t> </a:t>
            </a:r>
          </a:p>
          <a:p>
            <a:r>
              <a:rPr lang="hu-HU" sz="1600" dirty="0"/>
              <a:t>A megtérülési idő:	3,</a:t>
            </a:r>
            <a:r>
              <a:rPr lang="hu-HU" sz="1600" dirty="0" err="1"/>
              <a:t>3</a:t>
            </a:r>
            <a:r>
              <a:rPr lang="hu-HU" sz="1600" dirty="0"/>
              <a:t> év.</a:t>
            </a:r>
          </a:p>
          <a:p>
            <a:r>
              <a:rPr lang="hu-HU" sz="1600" dirty="0"/>
              <a:t>  </a:t>
            </a:r>
          </a:p>
          <a:p>
            <a:r>
              <a:rPr lang="hu-HU" sz="1600" b="1" u="sng" dirty="0"/>
              <a:t>Megjegyzés:</a:t>
            </a:r>
            <a:endParaRPr lang="hu-HU" sz="1600" dirty="0"/>
          </a:p>
          <a:p>
            <a:endParaRPr lang="hu-HU" sz="1600" dirty="0"/>
          </a:p>
          <a:p>
            <a:r>
              <a:rPr lang="hu-HU" sz="1600" dirty="0"/>
              <a:t> </a:t>
            </a:r>
          </a:p>
        </p:txBody>
      </p:sp>
      <p:sp useBgFill="1">
        <p:nvSpPr>
          <p:cNvPr id="9" name="Akciógomb: Vissza vagy Előző 8">
            <a:hlinkClick r:id="rId2" action="ppaction://hlinksldjump" highlightClick="1"/>
          </p:cNvPr>
          <p:cNvSpPr/>
          <p:nvPr/>
        </p:nvSpPr>
        <p:spPr>
          <a:xfrm>
            <a:off x="3929058" y="6286520"/>
            <a:ext cx="360000" cy="360000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46568" y="0"/>
            <a:ext cx="8229600" cy="1143000"/>
          </a:xfrm>
        </p:spPr>
        <p:txBody>
          <a:bodyPr>
            <a:normAutofit/>
          </a:bodyPr>
          <a:lstStyle/>
          <a:p>
            <a:r>
              <a:rPr lang="hu-HU" sz="2200" dirty="0"/>
              <a:t>VI. Forró vizes kör keringtetés szabályozása </a:t>
            </a:r>
            <a:br>
              <a:rPr lang="hu-HU" sz="2200" dirty="0"/>
            </a:br>
            <a:r>
              <a:rPr lang="hu-HU" sz="2200" dirty="0"/>
              <a:t>VI./2 pont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4286248" y="6286520"/>
            <a:ext cx="744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/>
              <a:t>Vissza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0" y="1078976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u="sng" dirty="0"/>
              <a:t>Mozzanat: </a:t>
            </a:r>
            <a:r>
              <a:rPr lang="hu-HU" sz="1600" dirty="0"/>
              <a:t>Forró vizes kör keringtetés szabályozása </a:t>
            </a:r>
          </a:p>
          <a:p>
            <a:endParaRPr lang="hu-HU" sz="1600" dirty="0"/>
          </a:p>
          <a:p>
            <a:r>
              <a:rPr lang="hu-HU" sz="1600" b="1" u="sng" dirty="0"/>
              <a:t>Mozzanat leírás:</a:t>
            </a:r>
            <a:r>
              <a:rPr lang="hu-HU" sz="1600" dirty="0"/>
              <a:t> A </a:t>
            </a:r>
            <a:r>
              <a:rPr lang="hu-HU" sz="1600" dirty="0" err="1"/>
              <a:t>HVAC-hez</a:t>
            </a:r>
            <a:r>
              <a:rPr lang="hu-HU" sz="1600" dirty="0"/>
              <a:t> tartozó forró vizes keringtetést 2 db 7,5 kW-os motor végzi . A szabályozás egy </a:t>
            </a:r>
            <a:r>
              <a:rPr lang="hu-HU" sz="1600" dirty="0" err="1"/>
              <a:t>by-pass</a:t>
            </a:r>
            <a:r>
              <a:rPr lang="hu-HU" sz="1600" dirty="0"/>
              <a:t> szeleppel történik, amely energetikai szempontból a legkevésbé gazdaságos. Javasoljuk a keringtető szivattyú fordulatszámának változtatásával megoldani a szabályozást.</a:t>
            </a:r>
          </a:p>
          <a:p>
            <a:r>
              <a:rPr lang="hu-HU" sz="1600" dirty="0"/>
              <a:t> </a:t>
            </a:r>
          </a:p>
          <a:p>
            <a:r>
              <a:rPr lang="hu-HU" sz="1600" b="1" u="sng" dirty="0"/>
              <a:t>Energia megtakarítás:</a:t>
            </a:r>
            <a:r>
              <a:rPr lang="hu-HU" sz="1600" dirty="0"/>
              <a:t> Energiaköltségek 20-30 %-ának megtakarítása.</a:t>
            </a:r>
          </a:p>
          <a:p>
            <a:endParaRPr lang="hu-HU" sz="1600" dirty="0"/>
          </a:p>
          <a:p>
            <a:r>
              <a:rPr lang="hu-HU" sz="1600" b="1" u="sng" dirty="0"/>
              <a:t>Beruházási költség:</a:t>
            </a:r>
            <a:r>
              <a:rPr lang="hu-HU" sz="1600" dirty="0"/>
              <a:t> 2-3 millió Ft</a:t>
            </a:r>
          </a:p>
          <a:p>
            <a:endParaRPr lang="hu-HU" sz="1600" dirty="0"/>
          </a:p>
          <a:p>
            <a:r>
              <a:rPr lang="hu-HU" sz="1600" b="1" u="sng" dirty="0"/>
              <a:t>Megtérülési idő:</a:t>
            </a:r>
          </a:p>
          <a:p>
            <a:r>
              <a:rPr lang="hu-HU" sz="1600" dirty="0"/>
              <a:t>5 év.</a:t>
            </a:r>
          </a:p>
          <a:p>
            <a:r>
              <a:rPr lang="hu-HU" sz="1600" dirty="0"/>
              <a:t>  </a:t>
            </a:r>
          </a:p>
          <a:p>
            <a:r>
              <a:rPr lang="hu-HU" sz="1600" b="1" u="sng" dirty="0"/>
              <a:t>Megjegyzés: </a:t>
            </a:r>
            <a:r>
              <a:rPr lang="hu-HU" sz="1600" dirty="0"/>
              <a:t>A forró vizes kör szabályozásának átalakítását javasoljuk.</a:t>
            </a:r>
          </a:p>
          <a:p>
            <a:endParaRPr lang="hu-HU" sz="1600" dirty="0"/>
          </a:p>
          <a:p>
            <a:endParaRPr lang="hu-HU" sz="1600" dirty="0"/>
          </a:p>
          <a:p>
            <a:r>
              <a:rPr lang="hu-HU" sz="1600" dirty="0"/>
              <a:t> </a:t>
            </a:r>
          </a:p>
        </p:txBody>
      </p:sp>
      <p:sp useBgFill="1">
        <p:nvSpPr>
          <p:cNvPr id="9" name="Akciógomb: Vissza vagy Előző 8">
            <a:hlinkClick r:id="rId2" action="ppaction://hlinksldjump" highlightClick="1"/>
          </p:cNvPr>
          <p:cNvSpPr/>
          <p:nvPr/>
        </p:nvSpPr>
        <p:spPr>
          <a:xfrm>
            <a:off x="3929058" y="6286520"/>
            <a:ext cx="360000" cy="360000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Kép 30" descr="Rajz3.wmf"/>
          <p:cNvPicPr>
            <a:picLocks noChangeAspect="1"/>
          </p:cNvPicPr>
          <p:nvPr/>
        </p:nvPicPr>
        <p:blipFill>
          <a:blip r:embed="rId3"/>
          <a:srcRect l="12038" t="2843" r="15648" b="2843"/>
          <a:stretch>
            <a:fillRect/>
          </a:stretch>
        </p:blipFill>
        <p:spPr bwMode="auto">
          <a:xfrm>
            <a:off x="198438" y="742950"/>
            <a:ext cx="6162675" cy="454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Szövegdoboz 92"/>
          <p:cNvSpPr txBox="1">
            <a:spLocks noChangeArrowheads="1"/>
          </p:cNvSpPr>
          <p:nvPr/>
        </p:nvSpPr>
        <p:spPr bwMode="auto">
          <a:xfrm rot="-5400000">
            <a:off x="-372268" y="3155156"/>
            <a:ext cx="1135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>
                <a:latin typeface="Calibri" pitchFamily="34" charset="0"/>
              </a:rPr>
              <a:t>Tudásszintek</a:t>
            </a:r>
          </a:p>
        </p:txBody>
      </p:sp>
      <p:sp>
        <p:nvSpPr>
          <p:cNvPr id="6148" name="Cím 6"/>
          <p:cNvSpPr>
            <a:spLocks noGrp="1"/>
          </p:cNvSpPr>
          <p:nvPr>
            <p:ph type="title"/>
          </p:nvPr>
        </p:nvSpPr>
        <p:spPr>
          <a:xfrm>
            <a:off x="469900" y="-198438"/>
            <a:ext cx="8229600" cy="1143001"/>
          </a:xfrm>
        </p:spPr>
        <p:txBody>
          <a:bodyPr/>
          <a:lstStyle/>
          <a:p>
            <a:r>
              <a:rPr lang="hu-HU" sz="2400" dirty="0"/>
              <a:t>Energia termelés és Energia felhasználás</a:t>
            </a:r>
          </a:p>
        </p:txBody>
      </p:sp>
      <p:sp useBgFill="1">
        <p:nvSpPr>
          <p:cNvPr id="3" name="Akciógomb: Vissza vagy Előző 2">
            <a:hlinkClick r:id="rId4" action="ppaction://hlinksldjump" highlightClick="1"/>
          </p:cNvPr>
          <p:cNvSpPr/>
          <p:nvPr/>
        </p:nvSpPr>
        <p:spPr>
          <a:xfrm>
            <a:off x="2809875" y="6286500"/>
            <a:ext cx="360363" cy="360363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150" name="Szövegdoboz 3"/>
          <p:cNvSpPr txBox="1">
            <a:spLocks noChangeArrowheads="1"/>
          </p:cNvSpPr>
          <p:nvPr/>
        </p:nvSpPr>
        <p:spPr bwMode="auto">
          <a:xfrm>
            <a:off x="3167063" y="6286500"/>
            <a:ext cx="7445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Vissza</a:t>
            </a:r>
          </a:p>
        </p:txBody>
      </p:sp>
      <p:sp>
        <p:nvSpPr>
          <p:cNvPr id="6151" name="Szövegdoboz 93"/>
          <p:cNvSpPr txBox="1">
            <a:spLocks noChangeArrowheads="1"/>
          </p:cNvSpPr>
          <p:nvPr/>
        </p:nvSpPr>
        <p:spPr bwMode="auto">
          <a:xfrm>
            <a:off x="4230688" y="6283325"/>
            <a:ext cx="1831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dirty="0">
                <a:latin typeface="Calibri" pitchFamily="34" charset="0"/>
              </a:rPr>
              <a:t>Javasolt fejlesztés</a:t>
            </a:r>
          </a:p>
        </p:txBody>
      </p:sp>
      <p:sp useBgFill="1">
        <p:nvSpPr>
          <p:cNvPr id="98" name="Akciógomb: Tovább vagy Következő 97">
            <a:hlinkClick r:id="rId5" action="ppaction://hlinksldjump" highlightClick="1"/>
          </p:cNvPr>
          <p:cNvSpPr/>
          <p:nvPr/>
        </p:nvSpPr>
        <p:spPr>
          <a:xfrm>
            <a:off x="6032500" y="6292850"/>
            <a:ext cx="360363" cy="360363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153" name="Szövegdoboz 103"/>
          <p:cNvSpPr txBox="1">
            <a:spLocks noChangeArrowheads="1"/>
          </p:cNvSpPr>
          <p:nvPr/>
        </p:nvSpPr>
        <p:spPr bwMode="auto">
          <a:xfrm>
            <a:off x="6353175" y="795338"/>
            <a:ext cx="2524125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00050" indent="-400050">
              <a:buFontTx/>
              <a:buAutoNum type="romanUcPeriod"/>
            </a:pPr>
            <a:r>
              <a:rPr lang="hu-HU" sz="1400" dirty="0">
                <a:latin typeface="Calibri" pitchFamily="34" charset="0"/>
              </a:rPr>
              <a:t>Primer energia-hordozó</a:t>
            </a:r>
          </a:p>
          <a:p>
            <a:pPr marL="400050" indent="-400050">
              <a:buFontTx/>
              <a:buAutoNum type="romanUcPeriod"/>
            </a:pPr>
            <a:r>
              <a:rPr lang="hu-HU" sz="1400" dirty="0">
                <a:latin typeface="Calibri" pitchFamily="34" charset="0"/>
              </a:rPr>
              <a:t>Meleg-energia termelés</a:t>
            </a:r>
          </a:p>
          <a:p>
            <a:pPr marL="400050" indent="-400050">
              <a:buFontTx/>
              <a:buAutoNum type="romanUcPeriod"/>
            </a:pPr>
            <a:r>
              <a:rPr lang="hu-HU" sz="1400" dirty="0">
                <a:latin typeface="Calibri" pitchFamily="34" charset="0"/>
              </a:rPr>
              <a:t>Meleg-energia szállítása</a:t>
            </a:r>
          </a:p>
          <a:p>
            <a:pPr marL="400050" indent="-400050"/>
            <a:r>
              <a:rPr lang="hu-HU" sz="1400" dirty="0">
                <a:latin typeface="Calibri" pitchFamily="34" charset="0"/>
              </a:rPr>
              <a:t>	a termelő és a felhasználói</a:t>
            </a:r>
          </a:p>
          <a:p>
            <a:pPr marL="400050" indent="-400050"/>
            <a:r>
              <a:rPr lang="hu-HU" sz="1400" dirty="0">
                <a:latin typeface="Calibri" pitchFamily="34" charset="0"/>
              </a:rPr>
              <a:t>	hely között</a:t>
            </a:r>
          </a:p>
          <a:p>
            <a:pPr marL="400050" indent="-400050">
              <a:buFontTx/>
              <a:buAutoNum type="romanUcPeriod" startAt="4"/>
            </a:pPr>
            <a:r>
              <a:rPr lang="hu-HU" sz="1400" dirty="0">
                <a:latin typeface="Calibri" pitchFamily="34" charset="0"/>
              </a:rPr>
              <a:t>Hideg-energia termelés</a:t>
            </a:r>
          </a:p>
          <a:p>
            <a:pPr marL="400050" indent="-400050">
              <a:buFontTx/>
              <a:buAutoNum type="romanUcPeriod" startAt="4"/>
            </a:pPr>
            <a:r>
              <a:rPr lang="hu-HU" sz="1400" dirty="0">
                <a:latin typeface="Calibri" pitchFamily="34" charset="0"/>
              </a:rPr>
              <a:t>Hideg-energia szállítása</a:t>
            </a:r>
          </a:p>
          <a:p>
            <a:pPr marL="400050" indent="-400050"/>
            <a:r>
              <a:rPr lang="hu-HU" sz="1400" dirty="0">
                <a:latin typeface="Calibri" pitchFamily="34" charset="0"/>
              </a:rPr>
              <a:t>	a termelő és a felhasználói</a:t>
            </a:r>
          </a:p>
          <a:p>
            <a:pPr marL="400050" indent="-400050"/>
            <a:r>
              <a:rPr lang="hu-HU" sz="1400" dirty="0">
                <a:latin typeface="Calibri" pitchFamily="34" charset="0"/>
              </a:rPr>
              <a:t>	hely között</a:t>
            </a:r>
          </a:p>
        </p:txBody>
      </p:sp>
      <p:sp>
        <p:nvSpPr>
          <p:cNvPr id="6154" name="Szövegdoboz 135"/>
          <p:cNvSpPr txBox="1">
            <a:spLocks noChangeArrowheads="1"/>
          </p:cNvSpPr>
          <p:nvPr/>
        </p:nvSpPr>
        <p:spPr bwMode="auto">
          <a:xfrm>
            <a:off x="6354763" y="508000"/>
            <a:ext cx="16430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600" u="sng">
                <a:latin typeface="Calibri" pitchFamily="34" charset="0"/>
              </a:rPr>
              <a:t>Energia termelés:</a:t>
            </a:r>
          </a:p>
        </p:txBody>
      </p:sp>
      <p:sp>
        <p:nvSpPr>
          <p:cNvPr id="6155" name="Szövegdoboz 145"/>
          <p:cNvSpPr txBox="1">
            <a:spLocks noChangeArrowheads="1"/>
          </p:cNvSpPr>
          <p:nvPr/>
        </p:nvSpPr>
        <p:spPr bwMode="auto">
          <a:xfrm>
            <a:off x="6307138" y="2728913"/>
            <a:ext cx="19081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600" u="sng">
                <a:latin typeface="Calibri" pitchFamily="34" charset="0"/>
              </a:rPr>
              <a:t>Energia felhasználás:</a:t>
            </a:r>
          </a:p>
        </p:txBody>
      </p:sp>
      <p:sp>
        <p:nvSpPr>
          <p:cNvPr id="120" name="Ellipszis 119"/>
          <p:cNvSpPr/>
          <p:nvPr/>
        </p:nvSpPr>
        <p:spPr>
          <a:xfrm>
            <a:off x="925140" y="363245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159" name="Szövegdoboz 125"/>
          <p:cNvSpPr txBox="1">
            <a:spLocks noChangeArrowheads="1"/>
          </p:cNvSpPr>
          <p:nvPr/>
        </p:nvSpPr>
        <p:spPr bwMode="auto">
          <a:xfrm>
            <a:off x="2597150" y="5073650"/>
            <a:ext cx="1135063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>
                <a:latin typeface="Calibri" pitchFamily="34" charset="0"/>
              </a:rPr>
              <a:t>Mozzanatok</a:t>
            </a:r>
          </a:p>
        </p:txBody>
      </p:sp>
      <p:sp>
        <p:nvSpPr>
          <p:cNvPr id="6160" name="Szövegdoboz 127"/>
          <p:cNvSpPr txBox="1">
            <a:spLocks noChangeArrowheads="1"/>
          </p:cNvSpPr>
          <p:nvPr/>
        </p:nvSpPr>
        <p:spPr bwMode="auto">
          <a:xfrm>
            <a:off x="3619500" y="5476875"/>
            <a:ext cx="9874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600">
                <a:latin typeface="Calibri" pitchFamily="34" charset="0"/>
              </a:rPr>
              <a:t>Fejlesztés</a:t>
            </a:r>
          </a:p>
        </p:txBody>
      </p:sp>
      <p:sp>
        <p:nvSpPr>
          <p:cNvPr id="138" name="Ellipszis 137"/>
          <p:cNvSpPr/>
          <p:nvPr/>
        </p:nvSpPr>
        <p:spPr>
          <a:xfrm>
            <a:off x="1465300" y="5577981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164" name="Szövegdoboz 138"/>
          <p:cNvSpPr txBox="1">
            <a:spLocks noChangeArrowheads="1"/>
          </p:cNvSpPr>
          <p:nvPr/>
        </p:nvSpPr>
        <p:spPr bwMode="auto">
          <a:xfrm>
            <a:off x="1531938" y="5451475"/>
            <a:ext cx="1527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600">
                <a:latin typeface="Calibri" pitchFamily="34" charset="0"/>
              </a:rPr>
              <a:t>Meglévő állapot</a:t>
            </a:r>
          </a:p>
        </p:txBody>
      </p:sp>
      <p:sp>
        <p:nvSpPr>
          <p:cNvPr id="148" name="Ellipszis 147"/>
          <p:cNvSpPr/>
          <p:nvPr/>
        </p:nvSpPr>
        <p:spPr>
          <a:xfrm>
            <a:off x="3537104" y="558750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385D8A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168" name="Szövegdoboz 31"/>
          <p:cNvSpPr txBox="1">
            <a:spLocks noChangeArrowheads="1"/>
          </p:cNvSpPr>
          <p:nvPr/>
        </p:nvSpPr>
        <p:spPr bwMode="auto">
          <a:xfrm>
            <a:off x="6330950" y="3044825"/>
            <a:ext cx="2717800" cy="338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00050" indent="-400050"/>
            <a:r>
              <a:rPr lang="hu-HU" sz="1400">
                <a:latin typeface="Calibri" pitchFamily="34" charset="0"/>
              </a:rPr>
              <a:t>VI.	Meleg-energia technológiai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	célú felhasználása a létesít-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	ményen belül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VII.	Használati és fűtési melegvíz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	termelés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VIII.	Fűtő- és használati melegvíz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	elosztása létesítményen 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	belül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IX.	Gőz- elosztása és kondenzvíz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	gyűjtése létesítményen belül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X.	Hideg-energia felhasználása</a:t>
            </a:r>
          </a:p>
          <a:p>
            <a:pPr marL="400050" indent="-400050">
              <a:buFontTx/>
              <a:buAutoNum type="romanUcPeriod" startAt="11"/>
            </a:pPr>
            <a:r>
              <a:rPr lang="hu-HU" sz="1400">
                <a:latin typeface="Calibri" pitchFamily="34" charset="0"/>
              </a:rPr>
              <a:t>Hideg-energia elosztása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	 létesítményen belül</a:t>
            </a:r>
          </a:p>
          <a:p>
            <a:pPr marL="400050" indent="-400050">
              <a:buFontTx/>
              <a:buAutoNum type="romanUcPeriod" startAt="12"/>
            </a:pPr>
            <a:r>
              <a:rPr lang="hu-HU" sz="1400">
                <a:latin typeface="Calibri" pitchFamily="34" charset="0"/>
              </a:rPr>
              <a:t>Hőleadók</a:t>
            </a:r>
          </a:p>
          <a:p>
            <a:pPr marL="400050" indent="-400050">
              <a:buFontTx/>
              <a:buAutoNum type="romanUcPeriod" startAt="12"/>
            </a:pPr>
            <a:r>
              <a:rPr lang="hu-HU" sz="1400">
                <a:latin typeface="Calibri" pitchFamily="34" charset="0"/>
              </a:rPr>
              <a:t>Friss levegő biztosítása</a:t>
            </a:r>
          </a:p>
        </p:txBody>
      </p:sp>
      <p:sp>
        <p:nvSpPr>
          <p:cNvPr id="33" name="Ellipszis 32"/>
          <p:cNvSpPr/>
          <p:nvPr/>
        </p:nvSpPr>
        <p:spPr>
          <a:xfrm>
            <a:off x="926762" y="324983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4" name="Ellipszis 33"/>
          <p:cNvSpPr/>
          <p:nvPr/>
        </p:nvSpPr>
        <p:spPr>
          <a:xfrm>
            <a:off x="926762" y="287045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5" name="Ellipszis 34"/>
          <p:cNvSpPr/>
          <p:nvPr/>
        </p:nvSpPr>
        <p:spPr>
          <a:xfrm>
            <a:off x="1311004" y="362921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6" name="Ellipszis 35"/>
          <p:cNvSpPr/>
          <p:nvPr/>
        </p:nvSpPr>
        <p:spPr>
          <a:xfrm>
            <a:off x="1311004" y="324983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7" name="Ellipszis 36"/>
          <p:cNvSpPr/>
          <p:nvPr/>
        </p:nvSpPr>
        <p:spPr>
          <a:xfrm>
            <a:off x="1311004" y="287045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8" name="Ellipszis 37"/>
          <p:cNvSpPr/>
          <p:nvPr/>
        </p:nvSpPr>
        <p:spPr>
          <a:xfrm>
            <a:off x="1311005" y="248621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9" name="Ellipszis 38"/>
          <p:cNvSpPr/>
          <p:nvPr/>
        </p:nvSpPr>
        <p:spPr>
          <a:xfrm>
            <a:off x="1695246" y="401831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0" name="Ellipszis 39"/>
          <p:cNvSpPr/>
          <p:nvPr/>
        </p:nvSpPr>
        <p:spPr>
          <a:xfrm>
            <a:off x="1695247" y="363407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1" name="Ellipszis 40"/>
          <p:cNvSpPr/>
          <p:nvPr/>
        </p:nvSpPr>
        <p:spPr>
          <a:xfrm>
            <a:off x="1701400" y="324983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2" name="Ellipszis 41"/>
          <p:cNvSpPr/>
          <p:nvPr/>
        </p:nvSpPr>
        <p:spPr>
          <a:xfrm>
            <a:off x="2074625" y="363407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3" name="Ellipszis 42"/>
          <p:cNvSpPr/>
          <p:nvPr/>
        </p:nvSpPr>
        <p:spPr>
          <a:xfrm>
            <a:off x="2079700" y="325469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4" name="Ellipszis 43"/>
          <p:cNvSpPr/>
          <p:nvPr/>
        </p:nvSpPr>
        <p:spPr>
          <a:xfrm>
            <a:off x="2084564" y="2865591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5" name="Ellipszis 44"/>
          <p:cNvSpPr/>
          <p:nvPr/>
        </p:nvSpPr>
        <p:spPr>
          <a:xfrm>
            <a:off x="2084565" y="2481348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6" name="Ellipszis 45"/>
          <p:cNvSpPr/>
          <p:nvPr/>
        </p:nvSpPr>
        <p:spPr>
          <a:xfrm>
            <a:off x="2084565" y="2101970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7" name="Ellipszis 46"/>
          <p:cNvSpPr/>
          <p:nvPr/>
        </p:nvSpPr>
        <p:spPr>
          <a:xfrm>
            <a:off x="2454004" y="401345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8" name="Ellipszis 47"/>
          <p:cNvSpPr/>
          <p:nvPr/>
        </p:nvSpPr>
        <p:spPr>
          <a:xfrm>
            <a:off x="2458868" y="362921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9" name="Ellipszis 48"/>
          <p:cNvSpPr/>
          <p:nvPr/>
        </p:nvSpPr>
        <p:spPr>
          <a:xfrm>
            <a:off x="2458868" y="324983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56" name="Ellipszis 55"/>
          <p:cNvSpPr/>
          <p:nvPr/>
        </p:nvSpPr>
        <p:spPr>
          <a:xfrm>
            <a:off x="3219247" y="363083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57" name="Ellipszis 56"/>
          <p:cNvSpPr/>
          <p:nvPr/>
        </p:nvSpPr>
        <p:spPr>
          <a:xfrm>
            <a:off x="3219247" y="325145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58" name="Ellipszis 57"/>
          <p:cNvSpPr/>
          <p:nvPr/>
        </p:nvSpPr>
        <p:spPr>
          <a:xfrm>
            <a:off x="3219247" y="286721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59" name="Ellipszis 58"/>
          <p:cNvSpPr/>
          <p:nvPr/>
        </p:nvSpPr>
        <p:spPr>
          <a:xfrm>
            <a:off x="3219247" y="2482970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0" name="Ellipszis 59"/>
          <p:cNvSpPr/>
          <p:nvPr/>
        </p:nvSpPr>
        <p:spPr>
          <a:xfrm>
            <a:off x="3593762" y="440547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1" name="Ellipszis 60"/>
          <p:cNvSpPr/>
          <p:nvPr/>
        </p:nvSpPr>
        <p:spPr>
          <a:xfrm>
            <a:off x="3598626" y="4021230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2" name="Ellipszis 61"/>
          <p:cNvSpPr/>
          <p:nvPr/>
        </p:nvSpPr>
        <p:spPr>
          <a:xfrm>
            <a:off x="3598625" y="363083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3" name="Ellipszis 62"/>
          <p:cNvSpPr/>
          <p:nvPr/>
        </p:nvSpPr>
        <p:spPr>
          <a:xfrm>
            <a:off x="3598626" y="324659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6" name="Ellipszis 65"/>
          <p:cNvSpPr/>
          <p:nvPr/>
        </p:nvSpPr>
        <p:spPr>
          <a:xfrm>
            <a:off x="4371975" y="401507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7" name="Ellipszis 66"/>
          <p:cNvSpPr/>
          <p:nvPr/>
        </p:nvSpPr>
        <p:spPr>
          <a:xfrm>
            <a:off x="4371975" y="3625970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8" name="Ellipszis 67"/>
          <p:cNvSpPr/>
          <p:nvPr/>
        </p:nvSpPr>
        <p:spPr>
          <a:xfrm>
            <a:off x="4367112" y="324659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9" name="Ellipszis 68"/>
          <p:cNvSpPr/>
          <p:nvPr/>
        </p:nvSpPr>
        <p:spPr>
          <a:xfrm>
            <a:off x="4746490" y="363083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0" name="Ellipszis 69"/>
          <p:cNvSpPr/>
          <p:nvPr/>
        </p:nvSpPr>
        <p:spPr>
          <a:xfrm>
            <a:off x="4746489" y="324659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1" name="Ellipszis 70"/>
          <p:cNvSpPr/>
          <p:nvPr/>
        </p:nvSpPr>
        <p:spPr>
          <a:xfrm>
            <a:off x="5125869" y="363083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2" name="Ellipszis 71"/>
          <p:cNvSpPr/>
          <p:nvPr/>
        </p:nvSpPr>
        <p:spPr>
          <a:xfrm>
            <a:off x="5130732" y="325145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3" name="Ellipszis 72"/>
          <p:cNvSpPr/>
          <p:nvPr/>
        </p:nvSpPr>
        <p:spPr>
          <a:xfrm>
            <a:off x="5130732" y="2862350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4" name="Ellipszis 73"/>
          <p:cNvSpPr/>
          <p:nvPr/>
        </p:nvSpPr>
        <p:spPr>
          <a:xfrm>
            <a:off x="5130733" y="2482971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5" name="Ellipszis 74"/>
          <p:cNvSpPr/>
          <p:nvPr/>
        </p:nvSpPr>
        <p:spPr>
          <a:xfrm>
            <a:off x="5130733" y="2098728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6" name="Ellipszis 75"/>
          <p:cNvSpPr/>
          <p:nvPr/>
        </p:nvSpPr>
        <p:spPr>
          <a:xfrm>
            <a:off x="5510111" y="363083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7" name="Ellipszis 76"/>
          <p:cNvSpPr/>
          <p:nvPr/>
        </p:nvSpPr>
        <p:spPr>
          <a:xfrm>
            <a:off x="5510111" y="324659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8" name="Ellipszis 77"/>
          <p:cNvSpPr/>
          <p:nvPr/>
        </p:nvSpPr>
        <p:spPr>
          <a:xfrm>
            <a:off x="5510111" y="286721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79" name="Téglalap feliratnak 78"/>
          <p:cNvSpPr/>
          <p:nvPr/>
        </p:nvSpPr>
        <p:spPr>
          <a:xfrm>
            <a:off x="1184275" y="3517900"/>
            <a:ext cx="1377950" cy="390525"/>
          </a:xfrm>
          <a:prstGeom prst="wedgeRectCallout">
            <a:avLst>
              <a:gd name="adj1" fmla="val -64871"/>
              <a:gd name="adj2" fmla="val -700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I/0., Szénhidrogén </a:t>
            </a:r>
          </a:p>
        </p:txBody>
      </p:sp>
      <p:sp useBgFill="1">
        <p:nvSpPr>
          <p:cNvPr id="80" name="Téglalap feliratnak 79"/>
          <p:cNvSpPr/>
          <p:nvPr/>
        </p:nvSpPr>
        <p:spPr>
          <a:xfrm>
            <a:off x="1195388" y="3013075"/>
            <a:ext cx="1381125" cy="390525"/>
          </a:xfrm>
          <a:prstGeom prst="wedgeRectCallout">
            <a:avLst>
              <a:gd name="adj1" fmla="val -62539"/>
              <a:gd name="adj2" fmla="val 2428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I/1., Szénhidrogén + megújuló energiák </a:t>
            </a:r>
          </a:p>
        </p:txBody>
      </p:sp>
      <p:sp useBgFill="1">
        <p:nvSpPr>
          <p:cNvPr id="81" name="Téglalap feliratnak 80"/>
          <p:cNvSpPr/>
          <p:nvPr/>
        </p:nvSpPr>
        <p:spPr>
          <a:xfrm>
            <a:off x="1192213" y="2547938"/>
            <a:ext cx="1381125" cy="390525"/>
          </a:xfrm>
          <a:prstGeom prst="wedgeRectCallout">
            <a:avLst>
              <a:gd name="adj1" fmla="val -63472"/>
              <a:gd name="adj2" fmla="val 4240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I/2., Kizárólag megújuló energiák </a:t>
            </a:r>
          </a:p>
        </p:txBody>
      </p:sp>
      <p:sp useBgFill="1">
        <p:nvSpPr>
          <p:cNvPr id="82" name="Téglalap feliratnak 81"/>
          <p:cNvSpPr/>
          <p:nvPr/>
        </p:nvSpPr>
        <p:spPr>
          <a:xfrm>
            <a:off x="1560513" y="3475038"/>
            <a:ext cx="1379537" cy="523875"/>
          </a:xfrm>
          <a:prstGeom prst="wedgeRectCallout">
            <a:avLst>
              <a:gd name="adj1" fmla="val -62073"/>
              <a:gd name="adj2" fmla="val -1257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II/0., Szénhidrogén tüzelésű kazán kézi szabályozással</a:t>
            </a:r>
          </a:p>
        </p:txBody>
      </p:sp>
      <p:sp useBgFill="1">
        <p:nvSpPr>
          <p:cNvPr id="83" name="Téglalap feliratnak 82"/>
          <p:cNvSpPr/>
          <p:nvPr/>
        </p:nvSpPr>
        <p:spPr>
          <a:xfrm>
            <a:off x="1547813" y="2955925"/>
            <a:ext cx="2090737" cy="469900"/>
          </a:xfrm>
          <a:prstGeom prst="wedgeRectCallout">
            <a:avLst>
              <a:gd name="adj1" fmla="val -57803"/>
              <a:gd name="adj2" fmla="val 2302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II/1., Szénhidrogén tüzelésű kazán automatikus szabályozással</a:t>
            </a:r>
          </a:p>
        </p:txBody>
      </p:sp>
      <p:sp useBgFill="1">
        <p:nvSpPr>
          <p:cNvPr id="84" name="Téglalap feliratnak 83"/>
          <p:cNvSpPr/>
          <p:nvPr/>
        </p:nvSpPr>
        <p:spPr>
          <a:xfrm>
            <a:off x="1566863" y="2208213"/>
            <a:ext cx="2162175" cy="709612"/>
          </a:xfrm>
          <a:prstGeom prst="wedgeRectCallout">
            <a:avLst>
              <a:gd name="adj1" fmla="val -58228"/>
              <a:gd name="adj2" fmla="val 4610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II/2., Szénhidrogén tüzelésű kazán automatikus szabályozással,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tápvíz-előfűtés </a:t>
            </a:r>
            <a:r>
              <a:rPr lang="hu-HU" sz="1100" dirty="0" err="1"/>
              <a:t>hulladékhővel</a:t>
            </a:r>
            <a:r>
              <a:rPr lang="hu-HU" sz="1100" dirty="0"/>
              <a:t> vagy megújuló energiával</a:t>
            </a:r>
          </a:p>
        </p:txBody>
      </p:sp>
      <p:sp useBgFill="1">
        <p:nvSpPr>
          <p:cNvPr id="85" name="Téglalap feliratnak 84"/>
          <p:cNvSpPr/>
          <p:nvPr/>
        </p:nvSpPr>
        <p:spPr>
          <a:xfrm>
            <a:off x="1103313" y="1211263"/>
            <a:ext cx="1787525" cy="806450"/>
          </a:xfrm>
          <a:prstGeom prst="wedgeRectCallout">
            <a:avLst>
              <a:gd name="adj1" fmla="val -35535"/>
              <a:gd name="adj2" fmla="val 10885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II/3., Szénhidrogén tüzelésű kazán automatikus szabályozással előfűtés </a:t>
            </a:r>
            <a:r>
              <a:rPr lang="hu-HU" sz="1100" dirty="0" err="1"/>
              <a:t>füstgázhő-hasznosítás</a:t>
            </a:r>
            <a:endParaRPr lang="hu-HU" sz="1100" dirty="0"/>
          </a:p>
        </p:txBody>
      </p:sp>
      <p:sp useBgFill="1">
        <p:nvSpPr>
          <p:cNvPr id="87" name="Téglalap feliratnak 86"/>
          <p:cNvSpPr/>
          <p:nvPr/>
        </p:nvSpPr>
        <p:spPr>
          <a:xfrm>
            <a:off x="1917700" y="3878263"/>
            <a:ext cx="2119313" cy="693737"/>
          </a:xfrm>
          <a:prstGeom prst="wedgeRectCallout">
            <a:avLst>
              <a:gd name="adj1" fmla="val -57401"/>
              <a:gd name="adj2" fmla="val -2093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III/-1., A termelő és a felhasználói hely egymástól távol van,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távvezeték van, elégtelen szigeteléssel</a:t>
            </a:r>
          </a:p>
        </p:txBody>
      </p:sp>
      <p:sp useBgFill="1">
        <p:nvSpPr>
          <p:cNvPr id="88" name="Téglalap feliratnak 87"/>
          <p:cNvSpPr/>
          <p:nvPr/>
        </p:nvSpPr>
        <p:spPr>
          <a:xfrm>
            <a:off x="1916113" y="3109913"/>
            <a:ext cx="2068512" cy="693737"/>
          </a:xfrm>
          <a:prstGeom prst="wedgeRectCallout">
            <a:avLst>
              <a:gd name="adj1" fmla="val -56467"/>
              <a:gd name="adj2" fmla="val 3105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III/0., A termelő és a felhasználói hely egymástól távol van,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távvezeték van, elégséges szigeteléssel</a:t>
            </a:r>
          </a:p>
        </p:txBody>
      </p:sp>
      <p:sp useBgFill="1">
        <p:nvSpPr>
          <p:cNvPr id="89" name="Téglalap feliratnak 88"/>
          <p:cNvSpPr/>
          <p:nvPr/>
        </p:nvSpPr>
        <p:spPr>
          <a:xfrm>
            <a:off x="1495425" y="2297113"/>
            <a:ext cx="2068513" cy="692150"/>
          </a:xfrm>
          <a:prstGeom prst="wedgeRectCallout">
            <a:avLst>
              <a:gd name="adj1" fmla="val -37157"/>
              <a:gd name="adj2" fmla="val 8583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III/1., A termelő és a felhasználói hely ugyanott van, távvezeték gyakorlatilag nincs</a:t>
            </a:r>
          </a:p>
        </p:txBody>
      </p:sp>
      <p:sp useBgFill="1">
        <p:nvSpPr>
          <p:cNvPr id="90" name="Téglalap feliratnak 89"/>
          <p:cNvSpPr/>
          <p:nvPr/>
        </p:nvSpPr>
        <p:spPr>
          <a:xfrm>
            <a:off x="2301875" y="3570288"/>
            <a:ext cx="2079625" cy="381000"/>
          </a:xfrm>
          <a:prstGeom prst="wedgeRectCallout">
            <a:avLst>
              <a:gd name="adj1" fmla="val -57401"/>
              <a:gd name="adj2" fmla="val -2093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IV/0., Léghűtésű folyadékhűtő</a:t>
            </a:r>
          </a:p>
        </p:txBody>
      </p:sp>
      <p:sp useBgFill="1">
        <p:nvSpPr>
          <p:cNvPr id="91" name="Téglalap feliratnak 90"/>
          <p:cNvSpPr/>
          <p:nvPr/>
        </p:nvSpPr>
        <p:spPr>
          <a:xfrm>
            <a:off x="2303463" y="3117850"/>
            <a:ext cx="1951037" cy="382588"/>
          </a:xfrm>
          <a:prstGeom prst="wedgeRectCallout">
            <a:avLst>
              <a:gd name="adj1" fmla="val -57808"/>
              <a:gd name="adj2" fmla="val -12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IV/1., Léghűtésű folyadékhűtő </a:t>
            </a:r>
            <a:r>
              <a:rPr lang="hu-HU" sz="1100" dirty="0" err="1"/>
              <a:t>hulladékhő-hasznosítással</a:t>
            </a:r>
            <a:endParaRPr lang="hu-HU" sz="1100" dirty="0"/>
          </a:p>
        </p:txBody>
      </p:sp>
      <p:sp useBgFill="1">
        <p:nvSpPr>
          <p:cNvPr id="92" name="Téglalap feliratnak 91"/>
          <p:cNvSpPr/>
          <p:nvPr/>
        </p:nvSpPr>
        <p:spPr>
          <a:xfrm>
            <a:off x="2311400" y="2686050"/>
            <a:ext cx="2060575" cy="360363"/>
          </a:xfrm>
          <a:prstGeom prst="wedgeRectCallout">
            <a:avLst>
              <a:gd name="adj1" fmla="val -59030"/>
              <a:gd name="adj2" fmla="val 2067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IV/2., Vízhűtésű folyadékhűtő</a:t>
            </a:r>
          </a:p>
        </p:txBody>
      </p:sp>
      <p:sp useBgFill="1">
        <p:nvSpPr>
          <p:cNvPr id="95" name="Téglalap feliratnak 94"/>
          <p:cNvSpPr/>
          <p:nvPr/>
        </p:nvSpPr>
        <p:spPr>
          <a:xfrm>
            <a:off x="2311400" y="2219325"/>
            <a:ext cx="1951038" cy="382588"/>
          </a:xfrm>
          <a:prstGeom prst="wedgeRectCallout">
            <a:avLst>
              <a:gd name="adj1" fmla="val -57401"/>
              <a:gd name="adj2" fmla="val 2899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IV/3., Vízhűtésű folyadékhűtő </a:t>
            </a:r>
            <a:r>
              <a:rPr lang="hu-HU" sz="1100" dirty="0" err="1"/>
              <a:t>hulladékhő-hasznosítással</a:t>
            </a:r>
            <a:endParaRPr lang="hu-HU" sz="1100" dirty="0"/>
          </a:p>
        </p:txBody>
      </p:sp>
      <p:sp useBgFill="1">
        <p:nvSpPr>
          <p:cNvPr id="96" name="Téglalap feliratnak 95"/>
          <p:cNvSpPr/>
          <p:nvPr/>
        </p:nvSpPr>
        <p:spPr>
          <a:xfrm>
            <a:off x="2311400" y="1765300"/>
            <a:ext cx="1951038" cy="382588"/>
          </a:xfrm>
          <a:prstGeom prst="wedgeRectCallout">
            <a:avLst>
              <a:gd name="adj1" fmla="val -58623"/>
              <a:gd name="adj2" fmla="val 3940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IV/4., Abszorpciós hűtés</a:t>
            </a:r>
          </a:p>
        </p:txBody>
      </p:sp>
      <p:sp useBgFill="1">
        <p:nvSpPr>
          <p:cNvPr id="97" name="Téglalap feliratnak 96"/>
          <p:cNvSpPr/>
          <p:nvPr/>
        </p:nvSpPr>
        <p:spPr>
          <a:xfrm>
            <a:off x="2660650" y="3952875"/>
            <a:ext cx="2373313" cy="579438"/>
          </a:xfrm>
          <a:prstGeom prst="wedgeRectCallout">
            <a:avLst>
              <a:gd name="adj1" fmla="val -55725"/>
              <a:gd name="adj2" fmla="val -2916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V/-1., A termelő és a felhasználói hely egymástól távol van,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távvezeték van, elégtelen szigeteléssel</a:t>
            </a:r>
          </a:p>
        </p:txBody>
      </p:sp>
      <p:sp useBgFill="1">
        <p:nvSpPr>
          <p:cNvPr id="99" name="Téglalap feliratnak 98"/>
          <p:cNvSpPr/>
          <p:nvPr/>
        </p:nvSpPr>
        <p:spPr>
          <a:xfrm>
            <a:off x="2668588" y="3268663"/>
            <a:ext cx="2413000" cy="619125"/>
          </a:xfrm>
          <a:prstGeom prst="wedgeRectCallout">
            <a:avLst>
              <a:gd name="adj1" fmla="val -56044"/>
              <a:gd name="adj2" fmla="val 1679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V/0., A termelő és a felhasználói hely egymástól távol van,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távvezeték van, elégséges szigeteléssel</a:t>
            </a:r>
          </a:p>
        </p:txBody>
      </p:sp>
      <p:sp useBgFill="1">
        <p:nvSpPr>
          <p:cNvPr id="100" name="Téglalap feliratnak 99"/>
          <p:cNvSpPr/>
          <p:nvPr/>
        </p:nvSpPr>
        <p:spPr>
          <a:xfrm>
            <a:off x="2549525" y="2513013"/>
            <a:ext cx="1952625" cy="579437"/>
          </a:xfrm>
          <a:prstGeom prst="wedgeRectCallout">
            <a:avLst>
              <a:gd name="adj1" fmla="val -51700"/>
              <a:gd name="adj2" fmla="val 7783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V/1., A termelő és a felhasználói hely ugyanott van, távvezeték gyakorlatilag nincs</a:t>
            </a:r>
          </a:p>
        </p:txBody>
      </p:sp>
      <p:sp useBgFill="1">
        <p:nvSpPr>
          <p:cNvPr id="108" name="Téglalap feliratnak 107"/>
          <p:cNvSpPr/>
          <p:nvPr/>
        </p:nvSpPr>
        <p:spPr>
          <a:xfrm>
            <a:off x="3386138" y="3581399"/>
            <a:ext cx="1738312" cy="714375"/>
          </a:xfrm>
          <a:prstGeom prst="wedgeRectCallout">
            <a:avLst>
              <a:gd name="adj1" fmla="val -56273"/>
              <a:gd name="adj2" fmla="val -4116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VII/0., Primer gőzből hőcserélő segítségével, kondenzvíz - </a:t>
            </a:r>
            <a:r>
              <a:rPr lang="hu-HU" sz="1100" dirty="0" err="1"/>
              <a:t>hőhasznosítás</a:t>
            </a:r>
            <a:r>
              <a:rPr lang="hu-HU" sz="1100" dirty="0"/>
              <a:t> nélkül</a:t>
            </a:r>
          </a:p>
        </p:txBody>
      </p:sp>
      <p:sp useBgFill="1">
        <p:nvSpPr>
          <p:cNvPr id="109" name="Téglalap feliratnak 108"/>
          <p:cNvSpPr/>
          <p:nvPr/>
        </p:nvSpPr>
        <p:spPr>
          <a:xfrm>
            <a:off x="3419474" y="3017838"/>
            <a:ext cx="1866901" cy="506412"/>
          </a:xfrm>
          <a:prstGeom prst="wedgeRectCallout">
            <a:avLst>
              <a:gd name="adj1" fmla="val -56581"/>
              <a:gd name="adj2" fmla="val -111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VII/1., Primer gőzből hőcserélő segítségével, kondenzvíz </a:t>
            </a:r>
            <a:r>
              <a:rPr lang="hu-HU" sz="1100" dirty="0" err="1"/>
              <a:t>hőhasznosítással</a:t>
            </a:r>
            <a:endParaRPr lang="hu-HU" sz="1100" dirty="0"/>
          </a:p>
        </p:txBody>
      </p:sp>
      <p:sp useBgFill="1">
        <p:nvSpPr>
          <p:cNvPr id="110" name="Téglalap feliratnak 109"/>
          <p:cNvSpPr/>
          <p:nvPr/>
        </p:nvSpPr>
        <p:spPr>
          <a:xfrm>
            <a:off x="3403600" y="2446338"/>
            <a:ext cx="1374775" cy="504825"/>
          </a:xfrm>
          <a:prstGeom prst="wedgeRectCallout">
            <a:avLst>
              <a:gd name="adj1" fmla="val -58617"/>
              <a:gd name="adj2" fmla="val 4005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VII/2., Alacsony hőmérsékletű kazán telepítése</a:t>
            </a:r>
          </a:p>
        </p:txBody>
      </p:sp>
      <p:sp useBgFill="1">
        <p:nvSpPr>
          <p:cNvPr id="111" name="Téglalap feliratnak 110"/>
          <p:cNvSpPr/>
          <p:nvPr/>
        </p:nvSpPr>
        <p:spPr>
          <a:xfrm>
            <a:off x="3149600" y="1730375"/>
            <a:ext cx="1390650" cy="504825"/>
          </a:xfrm>
          <a:prstGeom prst="wedgeRectCallout">
            <a:avLst>
              <a:gd name="adj1" fmla="val -41430"/>
              <a:gd name="adj2" fmla="val 9983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VII/3., Kondenzációs kazán telepítése</a:t>
            </a:r>
          </a:p>
        </p:txBody>
      </p:sp>
      <p:sp useBgFill="1">
        <p:nvSpPr>
          <p:cNvPr id="112" name="Téglalap feliratnak 111"/>
          <p:cNvSpPr/>
          <p:nvPr/>
        </p:nvSpPr>
        <p:spPr>
          <a:xfrm>
            <a:off x="3811588" y="4445000"/>
            <a:ext cx="1936750" cy="636588"/>
          </a:xfrm>
          <a:prstGeom prst="wedgeRectCallout">
            <a:avLst>
              <a:gd name="adj1" fmla="val -57794"/>
              <a:gd name="adj2" fmla="val -461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VIII/-2., Állandóan magasabb hőmérsékletű fűtővíz szállítása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szigeteletlen vezetéken</a:t>
            </a:r>
          </a:p>
        </p:txBody>
      </p:sp>
      <p:sp useBgFill="1">
        <p:nvSpPr>
          <p:cNvPr id="114" name="Téglalap feliratnak 113"/>
          <p:cNvSpPr/>
          <p:nvPr/>
        </p:nvSpPr>
        <p:spPr>
          <a:xfrm>
            <a:off x="3811588" y="3738563"/>
            <a:ext cx="2152650" cy="636587"/>
          </a:xfrm>
          <a:prstGeom prst="wedgeRectCallout">
            <a:avLst>
              <a:gd name="adj1" fmla="val -57384"/>
              <a:gd name="adj2" fmla="val 758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VIII/-1., Változó hőmérsékletű, szabályozott hőmérsékletű fűtővíz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szállítása szigeteletlen vezetéken</a:t>
            </a:r>
          </a:p>
        </p:txBody>
      </p:sp>
      <p:sp useBgFill="1">
        <p:nvSpPr>
          <p:cNvPr id="115" name="Téglalap feliratnak 114"/>
          <p:cNvSpPr/>
          <p:nvPr/>
        </p:nvSpPr>
        <p:spPr>
          <a:xfrm>
            <a:off x="3843338" y="2941638"/>
            <a:ext cx="1936750" cy="636587"/>
          </a:xfrm>
          <a:prstGeom prst="wedgeRectCallout">
            <a:avLst>
              <a:gd name="adj1" fmla="val -59025"/>
              <a:gd name="adj2" fmla="val 5633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VIII/0., Állandóan magasabb hőmérsékletű fűtővíz szállítása szigetelt vezetéken</a:t>
            </a:r>
          </a:p>
        </p:txBody>
      </p:sp>
      <p:sp useBgFill="1">
        <p:nvSpPr>
          <p:cNvPr id="117" name="Téglalap feliratnak 116"/>
          <p:cNvSpPr/>
          <p:nvPr/>
        </p:nvSpPr>
        <p:spPr>
          <a:xfrm>
            <a:off x="3381375" y="2051050"/>
            <a:ext cx="2184400" cy="636588"/>
          </a:xfrm>
          <a:prstGeom prst="wedgeRectCallout">
            <a:avLst>
              <a:gd name="adj1" fmla="val -36822"/>
              <a:gd name="adj2" fmla="val 14133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VIII/1., Változó hőmérsékletű, szabályozott hőmérsékletű fűtővíz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szállítása szigetelt vezetéken</a:t>
            </a:r>
          </a:p>
        </p:txBody>
      </p:sp>
      <p:sp useBgFill="1">
        <p:nvSpPr>
          <p:cNvPr id="121" name="Téglalap feliratnak 120"/>
          <p:cNvSpPr/>
          <p:nvPr/>
        </p:nvSpPr>
        <p:spPr>
          <a:xfrm>
            <a:off x="4576763" y="4073525"/>
            <a:ext cx="1938337" cy="444500"/>
          </a:xfrm>
          <a:prstGeom prst="wedgeRectCallout">
            <a:avLst>
              <a:gd name="adj1" fmla="val -57794"/>
              <a:gd name="adj2" fmla="val -461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X/-1., Szabályozatlan energia-felhasználás</a:t>
            </a:r>
          </a:p>
        </p:txBody>
      </p:sp>
      <p:sp useBgFill="1">
        <p:nvSpPr>
          <p:cNvPr id="122" name="Téglalap feliratnak 121"/>
          <p:cNvSpPr/>
          <p:nvPr/>
        </p:nvSpPr>
        <p:spPr>
          <a:xfrm>
            <a:off x="4570413" y="3573463"/>
            <a:ext cx="2068512" cy="444500"/>
          </a:xfrm>
          <a:prstGeom prst="wedgeRectCallout">
            <a:avLst>
              <a:gd name="adj1" fmla="val -57794"/>
              <a:gd name="adj2" fmla="val -2467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X/0., Kézi szabályozású energia-felhasználás automatikus</a:t>
            </a:r>
          </a:p>
        </p:txBody>
      </p:sp>
      <p:sp useBgFill="1">
        <p:nvSpPr>
          <p:cNvPr id="123" name="Téglalap feliratnak 122"/>
          <p:cNvSpPr/>
          <p:nvPr/>
        </p:nvSpPr>
        <p:spPr>
          <a:xfrm>
            <a:off x="4579938" y="3051175"/>
            <a:ext cx="2011362" cy="442913"/>
          </a:xfrm>
          <a:prstGeom prst="wedgeRectCallout">
            <a:avLst>
              <a:gd name="adj1" fmla="val -56973"/>
              <a:gd name="adj2" fmla="val 756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X/1., Automatikus szabályozású energia-felhasználás</a:t>
            </a:r>
          </a:p>
        </p:txBody>
      </p:sp>
      <p:sp useBgFill="1">
        <p:nvSpPr>
          <p:cNvPr id="125" name="Téglalap feliratnak 124"/>
          <p:cNvSpPr/>
          <p:nvPr/>
        </p:nvSpPr>
        <p:spPr>
          <a:xfrm>
            <a:off x="2909888" y="3502025"/>
            <a:ext cx="1601787" cy="444500"/>
          </a:xfrm>
          <a:prstGeom prst="wedgeRectCallout">
            <a:avLst>
              <a:gd name="adj1" fmla="val 64993"/>
              <a:gd name="adj2" fmla="val -1034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XI/0., Elosztó-hálózat elégtelen szigeteléssel</a:t>
            </a:r>
          </a:p>
        </p:txBody>
      </p:sp>
      <p:sp useBgFill="1">
        <p:nvSpPr>
          <p:cNvPr id="127" name="Téglalap feliratnak 126"/>
          <p:cNvSpPr/>
          <p:nvPr/>
        </p:nvSpPr>
        <p:spPr>
          <a:xfrm>
            <a:off x="2886075" y="2963863"/>
            <a:ext cx="1603375" cy="442912"/>
          </a:xfrm>
          <a:prstGeom prst="wedgeRectCallout">
            <a:avLst>
              <a:gd name="adj1" fmla="val 65639"/>
              <a:gd name="adj2" fmla="val 2189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XI/1., Elosztó-hálózat elégséges szigeteléssel</a:t>
            </a:r>
          </a:p>
        </p:txBody>
      </p:sp>
      <p:sp useBgFill="1">
        <p:nvSpPr>
          <p:cNvPr id="129" name="Téglalap feliratnak 128"/>
          <p:cNvSpPr/>
          <p:nvPr/>
        </p:nvSpPr>
        <p:spPr>
          <a:xfrm>
            <a:off x="2640013" y="3503613"/>
            <a:ext cx="2239962" cy="503237"/>
          </a:xfrm>
          <a:prstGeom prst="wedgeRectCallout">
            <a:avLst>
              <a:gd name="adj1" fmla="val 61798"/>
              <a:gd name="adj2" fmla="val -1824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XII/0., Kézi szabályozású üzemű </a:t>
            </a:r>
            <a:r>
              <a:rPr lang="hu-HU" sz="1100" dirty="0" err="1"/>
              <a:t>hőleadó</a:t>
            </a:r>
            <a:r>
              <a:rPr lang="hu-HU" sz="1100" dirty="0"/>
              <a:t> állandó hőmérsékletű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fűtővízzel.</a:t>
            </a:r>
          </a:p>
        </p:txBody>
      </p:sp>
      <p:sp useBgFill="1">
        <p:nvSpPr>
          <p:cNvPr id="130" name="Téglalap feliratnak 129"/>
          <p:cNvSpPr/>
          <p:nvPr/>
        </p:nvSpPr>
        <p:spPr>
          <a:xfrm>
            <a:off x="2457450" y="2814638"/>
            <a:ext cx="2414588" cy="593725"/>
          </a:xfrm>
          <a:prstGeom prst="wedgeRectCallout">
            <a:avLst>
              <a:gd name="adj1" fmla="val 62198"/>
              <a:gd name="adj2" fmla="val 312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XII/1., Kézi szabályozású üzemű </a:t>
            </a:r>
            <a:r>
              <a:rPr lang="hu-HU" sz="1100" dirty="0" err="1"/>
              <a:t>hőleadó</a:t>
            </a:r>
            <a:r>
              <a:rPr lang="hu-HU" sz="1100" dirty="0"/>
              <a:t> prognosztizált időjárásfüggő hőmérsékletű fűtővízzel</a:t>
            </a:r>
          </a:p>
        </p:txBody>
      </p:sp>
      <p:sp useBgFill="1">
        <p:nvSpPr>
          <p:cNvPr id="131" name="Téglalap feliratnak 130"/>
          <p:cNvSpPr/>
          <p:nvPr/>
        </p:nvSpPr>
        <p:spPr>
          <a:xfrm>
            <a:off x="2465388" y="2185988"/>
            <a:ext cx="2406650" cy="522287"/>
          </a:xfrm>
          <a:prstGeom prst="wedgeRectCallout">
            <a:avLst>
              <a:gd name="adj1" fmla="val 61200"/>
              <a:gd name="adj2" fmla="val 8351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XII/2., Állandó helyiség-hőmérsékletre szabályozott üzemű </a:t>
            </a:r>
            <a:r>
              <a:rPr lang="hu-HU" sz="1100" dirty="0" err="1"/>
              <a:t>hőleadó</a:t>
            </a:r>
            <a:r>
              <a:rPr lang="hu-HU" sz="1100" dirty="0"/>
              <a:t> állandó hőmérsékletű fűtővízzel. </a:t>
            </a:r>
          </a:p>
        </p:txBody>
      </p:sp>
      <p:sp useBgFill="1">
        <p:nvSpPr>
          <p:cNvPr id="132" name="Téglalap feliratnak 131"/>
          <p:cNvSpPr/>
          <p:nvPr/>
        </p:nvSpPr>
        <p:spPr>
          <a:xfrm>
            <a:off x="3213100" y="1160463"/>
            <a:ext cx="1884363" cy="882650"/>
          </a:xfrm>
          <a:prstGeom prst="wedgeRectCallout">
            <a:avLst>
              <a:gd name="adj1" fmla="val 52310"/>
              <a:gd name="adj2" fmla="val 9934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XII/3., Állandó helyiség-hőmérsékletre szabályozott üzemű </a:t>
            </a:r>
            <a:r>
              <a:rPr lang="hu-HU" sz="1100" dirty="0" err="1"/>
              <a:t>hőleadó</a:t>
            </a:r>
            <a:r>
              <a:rPr lang="hu-HU" sz="1100" dirty="0"/>
              <a:t> prognosztizált időjárásfüggő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hőmérsékletű fűtővízzel</a:t>
            </a:r>
          </a:p>
        </p:txBody>
      </p:sp>
      <p:sp useBgFill="1">
        <p:nvSpPr>
          <p:cNvPr id="134" name="Téglalap feliratnak 133"/>
          <p:cNvSpPr/>
          <p:nvPr/>
        </p:nvSpPr>
        <p:spPr>
          <a:xfrm>
            <a:off x="5197475" y="1136650"/>
            <a:ext cx="1576388" cy="684213"/>
          </a:xfrm>
          <a:prstGeom prst="wedgeRectCallout">
            <a:avLst>
              <a:gd name="adj1" fmla="val -49151"/>
              <a:gd name="adj2" fmla="val 9405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XII/4., Prognosztizált helyiség-hőmérsékletre szabályozott üzemű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 err="1"/>
              <a:t>hőleadó</a:t>
            </a:r>
            <a:endParaRPr lang="hu-HU" sz="1100" dirty="0"/>
          </a:p>
        </p:txBody>
      </p:sp>
      <p:sp useBgFill="1">
        <p:nvSpPr>
          <p:cNvPr id="135" name="Téglalap feliratnak 134"/>
          <p:cNvSpPr/>
          <p:nvPr/>
        </p:nvSpPr>
        <p:spPr>
          <a:xfrm>
            <a:off x="3554413" y="3595688"/>
            <a:ext cx="1719262" cy="555625"/>
          </a:xfrm>
          <a:prstGeom prst="wedgeRectCallout">
            <a:avLst>
              <a:gd name="adj1" fmla="val 65723"/>
              <a:gd name="adj2" fmla="val -3171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XIII/0., Külső nyílászárón keresztül, szabályozatlan módon.</a:t>
            </a:r>
          </a:p>
        </p:txBody>
      </p:sp>
      <p:sp useBgFill="1">
        <p:nvSpPr>
          <p:cNvPr id="137" name="Téglalap feliratnak 136"/>
          <p:cNvSpPr/>
          <p:nvPr/>
        </p:nvSpPr>
        <p:spPr>
          <a:xfrm>
            <a:off x="3563938" y="2933700"/>
            <a:ext cx="1717675" cy="582613"/>
          </a:xfrm>
          <a:prstGeom prst="wedgeRectCallout">
            <a:avLst>
              <a:gd name="adj1" fmla="val 65260"/>
              <a:gd name="adj2" fmla="val 1488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XIII/1., Külső nyílászárón keresztül a </a:t>
            </a:r>
            <a:r>
              <a:rPr lang="hu-HU" sz="1100" dirty="0" err="1"/>
              <a:t>hőleadóval</a:t>
            </a:r>
            <a:r>
              <a:rPr lang="hu-HU" sz="1100" dirty="0"/>
              <a:t> összereteszelt módon</a:t>
            </a:r>
          </a:p>
        </p:txBody>
      </p:sp>
      <p:sp useBgFill="1">
        <p:nvSpPr>
          <p:cNvPr id="140" name="Téglalap feliratnak 139"/>
          <p:cNvSpPr/>
          <p:nvPr/>
        </p:nvSpPr>
        <p:spPr>
          <a:xfrm>
            <a:off x="3895725" y="2228850"/>
            <a:ext cx="1466850" cy="555625"/>
          </a:xfrm>
          <a:prstGeom prst="wedgeRectCallout">
            <a:avLst>
              <a:gd name="adj1" fmla="val 60841"/>
              <a:gd name="adj2" fmla="val 6995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XIII/2., Gépi szellőzés szabályozott </a:t>
            </a:r>
            <a:r>
              <a:rPr lang="hu-HU" sz="1100" dirty="0" err="1"/>
              <a:t>befúvási</a:t>
            </a:r>
            <a:r>
              <a:rPr lang="hu-HU" sz="1100" dirty="0"/>
              <a:t> hőmérséklettel. </a:t>
            </a:r>
          </a:p>
        </p:txBody>
      </p:sp>
      <p:sp useBgFill="1">
        <p:nvSpPr>
          <p:cNvPr id="144" name="Akciógomb: Tovább vagy Következő 143">
            <a:hlinkClick r:id="rId6" action="ppaction://hlinksldjump" highlightClick="1"/>
          </p:cNvPr>
          <p:cNvSpPr/>
          <p:nvPr/>
        </p:nvSpPr>
        <p:spPr>
          <a:xfrm>
            <a:off x="4296710" y="2001277"/>
            <a:ext cx="179388" cy="179387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101" name="Akciógomb: Tovább vagy Következő 100">
            <a:hlinkClick r:id="rId7" action="ppaction://hlinksldjump" highlightClick="1"/>
          </p:cNvPr>
          <p:cNvSpPr/>
          <p:nvPr/>
        </p:nvSpPr>
        <p:spPr>
          <a:xfrm>
            <a:off x="4046340" y="2393161"/>
            <a:ext cx="179388" cy="179387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</p:childTnLst>
        </p:cTn>
      </p:par>
    </p:tnLst>
    <p:bldLst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5" grpId="0" animBg="1"/>
      <p:bldP spid="96" grpId="0" animBg="1"/>
      <p:bldP spid="97" grpId="0" animBg="1"/>
      <p:bldP spid="99" grpId="0" animBg="1"/>
      <p:bldP spid="100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4" grpId="0" animBg="1"/>
      <p:bldP spid="115" grpId="0" animBg="1"/>
      <p:bldP spid="117" grpId="0" animBg="1"/>
      <p:bldP spid="121" grpId="0" animBg="1"/>
      <p:bldP spid="122" grpId="0" animBg="1"/>
      <p:bldP spid="123" grpId="0" animBg="1"/>
      <p:bldP spid="125" grpId="0" animBg="1"/>
      <p:bldP spid="127" grpId="0" animBg="1"/>
      <p:bldP spid="129" grpId="0" animBg="1"/>
      <p:bldP spid="130" grpId="0" animBg="1"/>
      <p:bldP spid="131" grpId="0" animBg="1"/>
      <p:bldP spid="132" grpId="0" animBg="1"/>
      <p:bldP spid="134" grpId="0" animBg="1"/>
      <p:bldP spid="135" grpId="0" animBg="1"/>
      <p:bldP spid="137" grpId="0" animBg="1"/>
      <p:bldP spid="140" grpId="0" animBg="1"/>
      <p:bldP spid="144" grpId="0" animBg="1"/>
      <p:bldP spid="10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Kép 127" descr="Rajz3.wmf"/>
          <p:cNvPicPr>
            <a:picLocks noChangeAspect="1"/>
          </p:cNvPicPr>
          <p:nvPr/>
        </p:nvPicPr>
        <p:blipFill>
          <a:blip r:embed="rId2"/>
          <a:srcRect l="12038" t="2843" r="15648" b="2843"/>
          <a:stretch>
            <a:fillRect/>
          </a:stretch>
        </p:blipFill>
        <p:spPr bwMode="auto">
          <a:xfrm>
            <a:off x="198438" y="742950"/>
            <a:ext cx="6162675" cy="454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" name="Ellipszis 156"/>
          <p:cNvSpPr/>
          <p:nvPr/>
        </p:nvSpPr>
        <p:spPr>
          <a:xfrm>
            <a:off x="3219247" y="2851031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20" name="Akciógomb: Vissza vagy Előző 19">
            <a:hlinkClick r:id="rId3" action="ppaction://hlinksldjump" highlightClick="1"/>
          </p:cNvPr>
          <p:cNvSpPr/>
          <p:nvPr/>
        </p:nvSpPr>
        <p:spPr>
          <a:xfrm>
            <a:off x="4381500" y="6286500"/>
            <a:ext cx="360363" cy="360363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172" name="Szövegdoboz 20"/>
          <p:cNvSpPr txBox="1">
            <a:spLocks noChangeArrowheads="1"/>
          </p:cNvSpPr>
          <p:nvPr/>
        </p:nvSpPr>
        <p:spPr bwMode="auto">
          <a:xfrm>
            <a:off x="4738688" y="6286500"/>
            <a:ext cx="7445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Vissza</a:t>
            </a:r>
          </a:p>
        </p:txBody>
      </p:sp>
      <p:sp>
        <p:nvSpPr>
          <p:cNvPr id="22" name="Ellipszis 21"/>
          <p:cNvSpPr/>
          <p:nvPr/>
        </p:nvSpPr>
        <p:spPr>
          <a:xfrm>
            <a:off x="1054260" y="5808420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3" name="Ellipszis 22"/>
          <p:cNvSpPr/>
          <p:nvPr/>
        </p:nvSpPr>
        <p:spPr>
          <a:xfrm>
            <a:off x="3120458" y="5810795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accent1">
                <a:shade val="50000"/>
              </a:schemeClr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179" name="Szövegdoboz 23"/>
          <p:cNvSpPr txBox="1">
            <a:spLocks noChangeArrowheads="1"/>
          </p:cNvSpPr>
          <p:nvPr/>
        </p:nvSpPr>
        <p:spPr bwMode="auto">
          <a:xfrm>
            <a:off x="1147763" y="5700713"/>
            <a:ext cx="18415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400">
                <a:latin typeface="Calibri" pitchFamily="34" charset="0"/>
              </a:rPr>
              <a:t>As is (Meglévő állapot)</a:t>
            </a:r>
          </a:p>
        </p:txBody>
      </p:sp>
      <p:sp>
        <p:nvSpPr>
          <p:cNvPr id="7180" name="Szövegdoboz 24"/>
          <p:cNvSpPr txBox="1">
            <a:spLocks noChangeArrowheads="1"/>
          </p:cNvSpPr>
          <p:nvPr/>
        </p:nvSpPr>
        <p:spPr bwMode="auto">
          <a:xfrm>
            <a:off x="3201988" y="5700713"/>
            <a:ext cx="1628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400">
                <a:latin typeface="Calibri" pitchFamily="34" charset="0"/>
              </a:rPr>
              <a:t>To be (Amilyen lesz)</a:t>
            </a:r>
          </a:p>
        </p:txBody>
      </p:sp>
      <p:sp useBgFill="1">
        <p:nvSpPr>
          <p:cNvPr id="28" name="Akciógomb: Tovább vagy Következő 27">
            <a:hlinkClick r:id="rId4" action="ppaction://hlinksldjump" highlightClick="1"/>
          </p:cNvPr>
          <p:cNvSpPr/>
          <p:nvPr/>
        </p:nvSpPr>
        <p:spPr>
          <a:xfrm>
            <a:off x="3074988" y="6049963"/>
            <a:ext cx="179387" cy="179387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182" name="Szövegdoboz 28"/>
          <p:cNvSpPr txBox="1">
            <a:spLocks noChangeArrowheads="1"/>
          </p:cNvSpPr>
          <p:nvPr/>
        </p:nvSpPr>
        <p:spPr bwMode="auto">
          <a:xfrm>
            <a:off x="3201988" y="5967413"/>
            <a:ext cx="2555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400">
                <a:latin typeface="Calibri" pitchFamily="34" charset="0"/>
              </a:rPr>
              <a:t>Beruházási költségek összesítése</a:t>
            </a:r>
          </a:p>
        </p:txBody>
      </p:sp>
      <p:sp>
        <p:nvSpPr>
          <p:cNvPr id="7183" name="Szövegdoboz 29"/>
          <p:cNvSpPr txBox="1">
            <a:spLocks noChangeArrowheads="1"/>
          </p:cNvSpPr>
          <p:nvPr/>
        </p:nvSpPr>
        <p:spPr bwMode="auto">
          <a:xfrm>
            <a:off x="3203575" y="5381625"/>
            <a:ext cx="9874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600">
                <a:latin typeface="Calibri" pitchFamily="34" charset="0"/>
              </a:rPr>
              <a:t>Fejlesztés</a:t>
            </a:r>
          </a:p>
        </p:txBody>
      </p:sp>
      <p:sp>
        <p:nvSpPr>
          <p:cNvPr id="31" name="Ellipszis 30"/>
          <p:cNvSpPr/>
          <p:nvPr/>
        </p:nvSpPr>
        <p:spPr>
          <a:xfrm>
            <a:off x="1048443" y="548385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187" name="Szövegdoboz 31"/>
          <p:cNvSpPr txBox="1">
            <a:spLocks noChangeArrowheads="1"/>
          </p:cNvSpPr>
          <p:nvPr/>
        </p:nvSpPr>
        <p:spPr bwMode="auto">
          <a:xfrm>
            <a:off x="1116013" y="5356225"/>
            <a:ext cx="15255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600">
                <a:latin typeface="Calibri" pitchFamily="34" charset="0"/>
              </a:rPr>
              <a:t>Meglévő állapot</a:t>
            </a:r>
          </a:p>
        </p:txBody>
      </p:sp>
      <p:sp>
        <p:nvSpPr>
          <p:cNvPr id="33" name="Ellipszis 32"/>
          <p:cNvSpPr/>
          <p:nvPr/>
        </p:nvSpPr>
        <p:spPr>
          <a:xfrm>
            <a:off x="3120247" y="549337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385D8A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191" name="Szövegdoboz 56"/>
          <p:cNvSpPr txBox="1">
            <a:spLocks noChangeArrowheads="1"/>
          </p:cNvSpPr>
          <p:nvPr/>
        </p:nvSpPr>
        <p:spPr bwMode="auto">
          <a:xfrm rot="-5400000">
            <a:off x="-372268" y="3155156"/>
            <a:ext cx="1135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dirty="0">
                <a:latin typeface="Calibri" pitchFamily="34" charset="0"/>
              </a:rPr>
              <a:t>Tudásszintek</a:t>
            </a:r>
          </a:p>
        </p:txBody>
      </p:sp>
      <p:sp>
        <p:nvSpPr>
          <p:cNvPr id="58" name="Cím 6"/>
          <p:cNvSpPr txBox="1">
            <a:spLocks/>
          </p:cNvSpPr>
          <p:nvPr/>
        </p:nvSpPr>
        <p:spPr>
          <a:xfrm>
            <a:off x="469900" y="-198438"/>
            <a:ext cx="8229600" cy="1143001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2400" dirty="0">
                <a:latin typeface="+mj-lt"/>
                <a:ea typeface="+mj-ea"/>
                <a:cs typeface="+mj-cs"/>
              </a:rPr>
              <a:t>Energia termelés és Energia felhasználás</a:t>
            </a:r>
          </a:p>
        </p:txBody>
      </p:sp>
      <p:sp>
        <p:nvSpPr>
          <p:cNvPr id="7193" name="Szövegdoboz 59"/>
          <p:cNvSpPr txBox="1">
            <a:spLocks noChangeArrowheads="1"/>
          </p:cNvSpPr>
          <p:nvPr/>
        </p:nvSpPr>
        <p:spPr bwMode="auto">
          <a:xfrm>
            <a:off x="6353175" y="795338"/>
            <a:ext cx="2524125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00050" indent="-400050">
              <a:buFontTx/>
              <a:buAutoNum type="romanUcPeriod"/>
            </a:pPr>
            <a:r>
              <a:rPr lang="hu-HU" sz="1400">
                <a:latin typeface="Calibri" pitchFamily="34" charset="0"/>
              </a:rPr>
              <a:t>Primer energia-hordozó</a:t>
            </a:r>
          </a:p>
          <a:p>
            <a:pPr marL="400050" indent="-400050">
              <a:buFontTx/>
              <a:buAutoNum type="romanUcPeriod"/>
            </a:pPr>
            <a:r>
              <a:rPr lang="hu-HU" sz="1400">
                <a:latin typeface="Calibri" pitchFamily="34" charset="0"/>
              </a:rPr>
              <a:t>Meleg-energia termelés</a:t>
            </a:r>
          </a:p>
          <a:p>
            <a:pPr marL="400050" indent="-400050">
              <a:buFontTx/>
              <a:buAutoNum type="romanUcPeriod"/>
            </a:pPr>
            <a:r>
              <a:rPr lang="hu-HU" sz="1400">
                <a:latin typeface="Calibri" pitchFamily="34" charset="0"/>
              </a:rPr>
              <a:t>Meleg-energia szállítása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	a termelő és a felhasználói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	hely között</a:t>
            </a:r>
          </a:p>
          <a:p>
            <a:pPr marL="400050" indent="-400050">
              <a:buFontTx/>
              <a:buAutoNum type="romanUcPeriod" startAt="4"/>
            </a:pPr>
            <a:r>
              <a:rPr lang="hu-HU" sz="1400">
                <a:latin typeface="Calibri" pitchFamily="34" charset="0"/>
              </a:rPr>
              <a:t>Hideg-energia termelés</a:t>
            </a:r>
          </a:p>
          <a:p>
            <a:pPr marL="400050" indent="-400050">
              <a:buFontTx/>
              <a:buAutoNum type="romanUcPeriod" startAt="4"/>
            </a:pPr>
            <a:r>
              <a:rPr lang="hu-HU" sz="1400">
                <a:latin typeface="Calibri" pitchFamily="34" charset="0"/>
              </a:rPr>
              <a:t>Hideg-energia szállítása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	a termelő és a felhasználói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	hely között</a:t>
            </a:r>
          </a:p>
        </p:txBody>
      </p:sp>
      <p:sp>
        <p:nvSpPr>
          <p:cNvPr id="7194" name="Szövegdoboz 60"/>
          <p:cNvSpPr txBox="1">
            <a:spLocks noChangeArrowheads="1"/>
          </p:cNvSpPr>
          <p:nvPr/>
        </p:nvSpPr>
        <p:spPr bwMode="auto">
          <a:xfrm>
            <a:off x="6354763" y="508000"/>
            <a:ext cx="16430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600" u="sng">
                <a:latin typeface="Calibri" pitchFamily="34" charset="0"/>
              </a:rPr>
              <a:t>Energia termelés:</a:t>
            </a:r>
          </a:p>
        </p:txBody>
      </p:sp>
      <p:sp>
        <p:nvSpPr>
          <p:cNvPr id="7195" name="Szövegdoboz 62"/>
          <p:cNvSpPr txBox="1">
            <a:spLocks noChangeArrowheads="1"/>
          </p:cNvSpPr>
          <p:nvPr/>
        </p:nvSpPr>
        <p:spPr bwMode="auto">
          <a:xfrm>
            <a:off x="6307138" y="2728913"/>
            <a:ext cx="19081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600" u="sng">
                <a:latin typeface="Calibri" pitchFamily="34" charset="0"/>
              </a:rPr>
              <a:t>Energia felhasználás:</a:t>
            </a:r>
          </a:p>
        </p:txBody>
      </p:sp>
      <p:sp>
        <p:nvSpPr>
          <p:cNvPr id="7196" name="Szövegdoboz 65"/>
          <p:cNvSpPr txBox="1">
            <a:spLocks noChangeArrowheads="1"/>
          </p:cNvSpPr>
          <p:nvPr/>
        </p:nvSpPr>
        <p:spPr bwMode="auto">
          <a:xfrm>
            <a:off x="6330950" y="3044825"/>
            <a:ext cx="2717800" cy="338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00050" indent="-400050"/>
            <a:r>
              <a:rPr lang="hu-HU" sz="1400">
                <a:latin typeface="Calibri" pitchFamily="34" charset="0"/>
              </a:rPr>
              <a:t>VI.	Meleg-energia technológiai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	célú felhasználása a létesít-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	ményen belül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VII.	Használati és fűtési melegvíz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	termelés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VIII.	Fűtő- és használati melegvíz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	elosztása létesítményen 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	belül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IX.	Gőz- elosztása és kondenzvíz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	gyűjtése létesítményen belül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X.	Hideg-energia felhasználása</a:t>
            </a:r>
          </a:p>
          <a:p>
            <a:pPr marL="400050" indent="-400050">
              <a:buFontTx/>
              <a:buAutoNum type="romanUcPeriod" startAt="11"/>
            </a:pPr>
            <a:r>
              <a:rPr lang="hu-HU" sz="1400">
                <a:latin typeface="Calibri" pitchFamily="34" charset="0"/>
              </a:rPr>
              <a:t>Hideg-energia elosztása</a:t>
            </a:r>
          </a:p>
          <a:p>
            <a:pPr marL="400050" indent="-400050"/>
            <a:r>
              <a:rPr lang="hu-HU" sz="1400">
                <a:latin typeface="Calibri" pitchFamily="34" charset="0"/>
              </a:rPr>
              <a:t>	 létesítményen belül</a:t>
            </a:r>
          </a:p>
          <a:p>
            <a:pPr marL="400050" indent="-400050">
              <a:buFontTx/>
              <a:buAutoNum type="romanUcPeriod" startAt="12"/>
            </a:pPr>
            <a:r>
              <a:rPr lang="hu-HU" sz="1400">
                <a:latin typeface="Calibri" pitchFamily="34" charset="0"/>
              </a:rPr>
              <a:t>Hőleadók</a:t>
            </a:r>
          </a:p>
          <a:p>
            <a:pPr marL="400050" indent="-400050">
              <a:buFontTx/>
              <a:buAutoNum type="romanUcPeriod" startAt="12"/>
            </a:pPr>
            <a:r>
              <a:rPr lang="hu-HU" sz="1400">
                <a:latin typeface="Calibri" pitchFamily="34" charset="0"/>
              </a:rPr>
              <a:t>Friss levegő biztosítása</a:t>
            </a:r>
          </a:p>
        </p:txBody>
      </p:sp>
      <p:sp>
        <p:nvSpPr>
          <p:cNvPr id="7197" name="Szövegdoboz 126"/>
          <p:cNvSpPr txBox="1">
            <a:spLocks noChangeArrowheads="1"/>
          </p:cNvSpPr>
          <p:nvPr/>
        </p:nvSpPr>
        <p:spPr bwMode="auto">
          <a:xfrm>
            <a:off x="2597150" y="5073650"/>
            <a:ext cx="1135063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>
                <a:latin typeface="Calibri" pitchFamily="34" charset="0"/>
              </a:rPr>
              <a:t>Mozzanatok</a:t>
            </a:r>
          </a:p>
        </p:txBody>
      </p:sp>
      <p:sp>
        <p:nvSpPr>
          <p:cNvPr id="130" name="Ellipszis 129"/>
          <p:cNvSpPr/>
          <p:nvPr/>
        </p:nvSpPr>
        <p:spPr>
          <a:xfrm>
            <a:off x="926762" y="324983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31" name="Ellipszis 130"/>
          <p:cNvSpPr/>
          <p:nvPr/>
        </p:nvSpPr>
        <p:spPr>
          <a:xfrm>
            <a:off x="926762" y="287045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32" name="Ellipszis 131"/>
          <p:cNvSpPr/>
          <p:nvPr/>
        </p:nvSpPr>
        <p:spPr>
          <a:xfrm>
            <a:off x="1311004" y="362921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34" name="Ellipszis 133"/>
          <p:cNvSpPr/>
          <p:nvPr/>
        </p:nvSpPr>
        <p:spPr>
          <a:xfrm>
            <a:off x="1311004" y="287045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37" name="Ellipszis 136"/>
          <p:cNvSpPr/>
          <p:nvPr/>
        </p:nvSpPr>
        <p:spPr>
          <a:xfrm>
            <a:off x="1695246" y="401831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41" name="Ellipszis 140"/>
          <p:cNvSpPr/>
          <p:nvPr/>
        </p:nvSpPr>
        <p:spPr>
          <a:xfrm>
            <a:off x="2069761" y="325469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42" name="Ellipszis 141"/>
          <p:cNvSpPr/>
          <p:nvPr/>
        </p:nvSpPr>
        <p:spPr>
          <a:xfrm>
            <a:off x="2074625" y="2865591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44" name="Ellipszis 143"/>
          <p:cNvSpPr/>
          <p:nvPr/>
        </p:nvSpPr>
        <p:spPr>
          <a:xfrm>
            <a:off x="2074626" y="2101970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45" name="Ellipszis 144"/>
          <p:cNvSpPr/>
          <p:nvPr/>
        </p:nvSpPr>
        <p:spPr>
          <a:xfrm>
            <a:off x="2454004" y="401345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55" name="Ellipszis 154"/>
          <p:cNvSpPr/>
          <p:nvPr/>
        </p:nvSpPr>
        <p:spPr>
          <a:xfrm>
            <a:off x="3219247" y="325145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58" name="Ellipszis 157"/>
          <p:cNvSpPr/>
          <p:nvPr/>
        </p:nvSpPr>
        <p:spPr>
          <a:xfrm>
            <a:off x="3593762" y="440547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59" name="Ellipszis 158"/>
          <p:cNvSpPr/>
          <p:nvPr/>
        </p:nvSpPr>
        <p:spPr>
          <a:xfrm>
            <a:off x="3598626" y="4021230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61" name="Ellipszis 160"/>
          <p:cNvSpPr/>
          <p:nvPr/>
        </p:nvSpPr>
        <p:spPr>
          <a:xfrm>
            <a:off x="3598626" y="324659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64" name="Ellipszis 163"/>
          <p:cNvSpPr/>
          <p:nvPr/>
        </p:nvSpPr>
        <p:spPr>
          <a:xfrm>
            <a:off x="4371975" y="401507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65" name="Ellipszis 164"/>
          <p:cNvSpPr/>
          <p:nvPr/>
        </p:nvSpPr>
        <p:spPr>
          <a:xfrm>
            <a:off x="4371975" y="3625970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67" name="Ellipszis 166"/>
          <p:cNvSpPr/>
          <p:nvPr/>
        </p:nvSpPr>
        <p:spPr>
          <a:xfrm>
            <a:off x="4746490" y="363083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69" name="Ellipszis 168"/>
          <p:cNvSpPr/>
          <p:nvPr/>
        </p:nvSpPr>
        <p:spPr>
          <a:xfrm>
            <a:off x="5125869" y="363083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70" name="Ellipszis 169"/>
          <p:cNvSpPr/>
          <p:nvPr/>
        </p:nvSpPr>
        <p:spPr>
          <a:xfrm>
            <a:off x="5130732" y="325145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72" name="Ellipszis 171"/>
          <p:cNvSpPr/>
          <p:nvPr/>
        </p:nvSpPr>
        <p:spPr>
          <a:xfrm>
            <a:off x="5130733" y="2482971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73" name="Ellipszis 172"/>
          <p:cNvSpPr/>
          <p:nvPr/>
        </p:nvSpPr>
        <p:spPr>
          <a:xfrm>
            <a:off x="5130733" y="2098728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74" name="Ellipszis 173"/>
          <p:cNvSpPr/>
          <p:nvPr/>
        </p:nvSpPr>
        <p:spPr>
          <a:xfrm>
            <a:off x="5510111" y="363083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75" name="Ellipszis 174"/>
          <p:cNvSpPr/>
          <p:nvPr/>
        </p:nvSpPr>
        <p:spPr>
          <a:xfrm>
            <a:off x="5510111" y="324659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cxnSp>
        <p:nvCxnSpPr>
          <p:cNvPr id="178" name="Egyenes összekötő 177"/>
          <p:cNvCxnSpPr>
            <a:endCxn id="135" idx="3"/>
          </p:cNvCxnSpPr>
          <p:nvPr/>
        </p:nvCxnSpPr>
        <p:spPr>
          <a:xfrm rot="5400000" flipH="1" flipV="1">
            <a:off x="635777" y="2941157"/>
            <a:ext cx="1053804" cy="32828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Egyenes összekötő 181"/>
          <p:cNvCxnSpPr>
            <a:stCxn id="138" idx="1"/>
            <a:endCxn id="135" idx="5"/>
          </p:cNvCxnSpPr>
          <p:nvPr/>
        </p:nvCxnSpPr>
        <p:spPr>
          <a:xfrm rot="16200000" flipV="1">
            <a:off x="1021378" y="2960207"/>
            <a:ext cx="1071496" cy="3078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Egyenes összekötő 186"/>
          <p:cNvCxnSpPr>
            <a:stCxn id="142" idx="3"/>
            <a:endCxn id="138" idx="7"/>
          </p:cNvCxnSpPr>
          <p:nvPr/>
        </p:nvCxnSpPr>
        <p:spPr>
          <a:xfrm rot="5400000">
            <a:off x="1592878" y="3152328"/>
            <a:ext cx="692117" cy="30301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Egyenes összekötő 189"/>
          <p:cNvCxnSpPr>
            <a:stCxn id="142" idx="5"/>
            <a:endCxn id="148" idx="1"/>
          </p:cNvCxnSpPr>
          <p:nvPr/>
        </p:nvCxnSpPr>
        <p:spPr>
          <a:xfrm rot="16200000" flipH="1">
            <a:off x="2166809" y="2957774"/>
            <a:ext cx="307874" cy="3078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Egyenes összekötő 192"/>
          <p:cNvCxnSpPr>
            <a:stCxn id="148" idx="5"/>
            <a:endCxn id="154" idx="2"/>
          </p:cNvCxnSpPr>
          <p:nvPr/>
        </p:nvCxnSpPr>
        <p:spPr>
          <a:xfrm rot="16200000" flipH="1">
            <a:off x="2713741" y="3179327"/>
            <a:ext cx="342817" cy="66819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Egyenes összekötő 200"/>
          <p:cNvCxnSpPr>
            <a:stCxn id="154" idx="6"/>
            <a:endCxn id="160" idx="2"/>
          </p:cNvCxnSpPr>
          <p:nvPr/>
        </p:nvCxnSpPr>
        <p:spPr>
          <a:xfrm>
            <a:off x="3327247" y="3684834"/>
            <a:ext cx="27137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Egyenes összekötő 203"/>
          <p:cNvCxnSpPr>
            <a:endCxn id="166" idx="2"/>
          </p:cNvCxnSpPr>
          <p:nvPr/>
        </p:nvCxnSpPr>
        <p:spPr>
          <a:xfrm flipV="1">
            <a:off x="3690938" y="3300592"/>
            <a:ext cx="676174" cy="34589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Egyenes összekötő 209"/>
          <p:cNvCxnSpPr>
            <a:stCxn id="0" idx="6"/>
            <a:endCxn id="0" idx="2"/>
          </p:cNvCxnSpPr>
          <p:nvPr/>
        </p:nvCxnSpPr>
        <p:spPr>
          <a:xfrm>
            <a:off x="4475163" y="3300413"/>
            <a:ext cx="2714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Egyenes összekötő 212"/>
          <p:cNvCxnSpPr>
            <a:stCxn id="0" idx="7"/>
            <a:endCxn id="0" idx="3"/>
          </p:cNvCxnSpPr>
          <p:nvPr/>
        </p:nvCxnSpPr>
        <p:spPr>
          <a:xfrm rot="5400000" flipH="1" flipV="1">
            <a:off x="4838700" y="2954338"/>
            <a:ext cx="307975" cy="3079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Egyenes összekötő 215"/>
          <p:cNvCxnSpPr>
            <a:stCxn id="0" idx="6"/>
            <a:endCxn id="0" idx="2"/>
          </p:cNvCxnSpPr>
          <p:nvPr/>
        </p:nvCxnSpPr>
        <p:spPr>
          <a:xfrm flipV="1">
            <a:off x="5238750" y="2914650"/>
            <a:ext cx="277813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Egyenes összekötő 219"/>
          <p:cNvCxnSpPr>
            <a:endCxn id="135" idx="3"/>
          </p:cNvCxnSpPr>
          <p:nvPr/>
        </p:nvCxnSpPr>
        <p:spPr>
          <a:xfrm rot="5400000" flipH="1" flipV="1">
            <a:off x="634982" y="2940363"/>
            <a:ext cx="1053806" cy="32987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Egyenes összekötő 223"/>
          <p:cNvCxnSpPr>
            <a:stCxn id="138" idx="1"/>
            <a:endCxn id="135" idx="5"/>
          </p:cNvCxnSpPr>
          <p:nvPr/>
        </p:nvCxnSpPr>
        <p:spPr>
          <a:xfrm rot="16200000" flipV="1">
            <a:off x="1021378" y="2960207"/>
            <a:ext cx="1071496" cy="307874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Egyenes összekötő 226"/>
          <p:cNvCxnSpPr>
            <a:stCxn id="108" idx="3"/>
            <a:endCxn id="138" idx="7"/>
          </p:cNvCxnSpPr>
          <p:nvPr/>
        </p:nvCxnSpPr>
        <p:spPr>
          <a:xfrm rot="5400000">
            <a:off x="1400767" y="2955887"/>
            <a:ext cx="1080670" cy="307341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Egyenes összekötő 229"/>
          <p:cNvCxnSpPr>
            <a:stCxn id="148" idx="1"/>
            <a:endCxn id="108" idx="5"/>
          </p:cNvCxnSpPr>
          <p:nvPr/>
        </p:nvCxnSpPr>
        <p:spPr>
          <a:xfrm rot="16200000" flipV="1">
            <a:off x="1974699" y="2765664"/>
            <a:ext cx="696427" cy="303544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Egyenes összekötő 232"/>
          <p:cNvCxnSpPr>
            <a:stCxn id="148" idx="7"/>
            <a:endCxn id="146" idx="3"/>
          </p:cNvCxnSpPr>
          <p:nvPr/>
        </p:nvCxnSpPr>
        <p:spPr>
          <a:xfrm rot="5400000" flipH="1" flipV="1">
            <a:off x="2552667" y="2576232"/>
            <a:ext cx="687802" cy="691033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Egyenes összekötő 242"/>
          <p:cNvCxnSpPr>
            <a:stCxn id="160" idx="1"/>
            <a:endCxn id="146" idx="5"/>
          </p:cNvCxnSpPr>
          <p:nvPr/>
        </p:nvCxnSpPr>
        <p:spPr>
          <a:xfrm rot="16200000" flipV="1">
            <a:off x="2932046" y="2964255"/>
            <a:ext cx="1068803" cy="2959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Egyenes összekötő 245"/>
          <p:cNvCxnSpPr>
            <a:stCxn id="166" idx="2"/>
          </p:cNvCxnSpPr>
          <p:nvPr/>
        </p:nvCxnSpPr>
        <p:spPr>
          <a:xfrm rot="10800000" flipV="1">
            <a:off x="3690940" y="3300592"/>
            <a:ext cx="676173" cy="345896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Egyenes összekötő 249"/>
          <p:cNvCxnSpPr>
            <a:stCxn id="0" idx="6"/>
            <a:endCxn id="0" idx="2"/>
          </p:cNvCxnSpPr>
          <p:nvPr/>
        </p:nvCxnSpPr>
        <p:spPr>
          <a:xfrm>
            <a:off x="4475163" y="3300413"/>
            <a:ext cx="27146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Egyenes összekötő 254"/>
          <p:cNvCxnSpPr>
            <a:stCxn id="0" idx="7"/>
            <a:endCxn id="0" idx="3"/>
          </p:cNvCxnSpPr>
          <p:nvPr/>
        </p:nvCxnSpPr>
        <p:spPr>
          <a:xfrm rot="5400000" flipH="1" flipV="1">
            <a:off x="4838700" y="2954338"/>
            <a:ext cx="307975" cy="307975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Egyenes összekötő 257"/>
          <p:cNvCxnSpPr>
            <a:stCxn id="0" idx="6"/>
            <a:endCxn id="0" idx="2"/>
          </p:cNvCxnSpPr>
          <p:nvPr/>
        </p:nvCxnSpPr>
        <p:spPr>
          <a:xfrm flipV="1">
            <a:off x="5238750" y="2914650"/>
            <a:ext cx="277813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Ellipszis 128"/>
          <p:cNvSpPr/>
          <p:nvPr/>
        </p:nvSpPr>
        <p:spPr>
          <a:xfrm>
            <a:off x="925140" y="363245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35" name="Ellipszis 134"/>
          <p:cNvSpPr/>
          <p:nvPr/>
        </p:nvSpPr>
        <p:spPr>
          <a:xfrm>
            <a:off x="1311005" y="248621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39" name="Ellipszis 138"/>
          <p:cNvSpPr/>
          <p:nvPr/>
        </p:nvSpPr>
        <p:spPr>
          <a:xfrm>
            <a:off x="1701400" y="324983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48" name="Ellipszis 147"/>
          <p:cNvSpPr/>
          <p:nvPr/>
        </p:nvSpPr>
        <p:spPr>
          <a:xfrm>
            <a:off x="2458868" y="324983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60" name="Ellipszis 159"/>
          <p:cNvSpPr/>
          <p:nvPr/>
        </p:nvSpPr>
        <p:spPr>
          <a:xfrm>
            <a:off x="3598625" y="363083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66" name="Ellipszis 165"/>
          <p:cNvSpPr/>
          <p:nvPr/>
        </p:nvSpPr>
        <p:spPr>
          <a:xfrm>
            <a:off x="4367112" y="324659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68" name="Ellipszis 167"/>
          <p:cNvSpPr/>
          <p:nvPr/>
        </p:nvSpPr>
        <p:spPr>
          <a:xfrm>
            <a:off x="4746489" y="324659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71" name="Ellipszis 170"/>
          <p:cNvSpPr/>
          <p:nvPr/>
        </p:nvSpPr>
        <p:spPr>
          <a:xfrm>
            <a:off x="5130732" y="2862350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76" name="Ellipszis 175"/>
          <p:cNvSpPr/>
          <p:nvPr/>
        </p:nvSpPr>
        <p:spPr>
          <a:xfrm>
            <a:off x="5516550" y="286077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261" name="Téglalap feliratnak 260"/>
          <p:cNvSpPr/>
          <p:nvPr/>
        </p:nvSpPr>
        <p:spPr>
          <a:xfrm>
            <a:off x="763588" y="4122738"/>
            <a:ext cx="1255712" cy="390525"/>
          </a:xfrm>
          <a:prstGeom prst="wedgeRectCallout">
            <a:avLst>
              <a:gd name="adj1" fmla="val -34487"/>
              <a:gd name="adj2" fmla="val -15544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I/0., Szénhidrogén </a:t>
            </a:r>
          </a:p>
        </p:txBody>
      </p:sp>
      <p:sp useBgFill="1">
        <p:nvSpPr>
          <p:cNvPr id="266" name="Téglalap feliratnak 265"/>
          <p:cNvSpPr/>
          <p:nvPr/>
        </p:nvSpPr>
        <p:spPr>
          <a:xfrm>
            <a:off x="5192713" y="1958975"/>
            <a:ext cx="1465262" cy="555625"/>
          </a:xfrm>
          <a:prstGeom prst="wedgeRectCallout">
            <a:avLst>
              <a:gd name="adj1" fmla="val -23788"/>
              <a:gd name="adj2" fmla="val 11291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XIII/2., Gépi szellőzés szabályozott </a:t>
            </a:r>
            <a:r>
              <a:rPr lang="hu-HU" sz="1100" dirty="0" err="1"/>
              <a:t>befúvási</a:t>
            </a:r>
            <a:r>
              <a:rPr lang="hu-HU" sz="1100" dirty="0"/>
              <a:t> hőmérséklettel. </a:t>
            </a:r>
          </a:p>
        </p:txBody>
      </p:sp>
      <p:sp useBgFill="1">
        <p:nvSpPr>
          <p:cNvPr id="267" name="Téglalap feliratnak 266"/>
          <p:cNvSpPr/>
          <p:nvPr/>
        </p:nvSpPr>
        <p:spPr>
          <a:xfrm>
            <a:off x="3084513" y="1392238"/>
            <a:ext cx="2408237" cy="520700"/>
          </a:xfrm>
          <a:prstGeom prst="wedgeRectCallout">
            <a:avLst>
              <a:gd name="adj1" fmla="val 36434"/>
              <a:gd name="adj2" fmla="val 22818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XII/2., Állandó helyiség-hőmérsékletre szabályozott üzemű </a:t>
            </a:r>
            <a:r>
              <a:rPr lang="hu-HU" sz="1100" dirty="0" err="1"/>
              <a:t>hőleadó</a:t>
            </a:r>
            <a:r>
              <a:rPr lang="hu-HU" sz="1100" dirty="0"/>
              <a:t> állandó hőmérsékletű fűtővízzel. </a:t>
            </a:r>
          </a:p>
        </p:txBody>
      </p:sp>
      <p:sp useBgFill="1">
        <p:nvSpPr>
          <p:cNvPr id="270" name="Téglalap feliratnak 269"/>
          <p:cNvSpPr/>
          <p:nvPr/>
        </p:nvSpPr>
        <p:spPr>
          <a:xfrm>
            <a:off x="4611688" y="3805238"/>
            <a:ext cx="2011362" cy="444500"/>
          </a:xfrm>
          <a:prstGeom prst="wedgeRectCallout">
            <a:avLst>
              <a:gd name="adj1" fmla="val -58554"/>
              <a:gd name="adj2" fmla="val -1661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X/1., Automatikus szabályozású energia-felhasználás</a:t>
            </a:r>
          </a:p>
        </p:txBody>
      </p:sp>
      <p:sp useBgFill="1">
        <p:nvSpPr>
          <p:cNvPr id="271" name="Téglalap feliratnak 270"/>
          <p:cNvSpPr/>
          <p:nvPr/>
        </p:nvSpPr>
        <p:spPr>
          <a:xfrm>
            <a:off x="3843338" y="2941638"/>
            <a:ext cx="1936750" cy="636587"/>
          </a:xfrm>
          <a:prstGeom prst="wedgeRectCallout">
            <a:avLst>
              <a:gd name="adj1" fmla="val -59025"/>
              <a:gd name="adj2" fmla="val 5633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VIII/0., Állandóan magasabb hőmérsékletű fűtővíz szállítása szigetelt vezetéken</a:t>
            </a:r>
          </a:p>
        </p:txBody>
      </p:sp>
      <p:sp>
        <p:nvSpPr>
          <p:cNvPr id="133" name="Ellipszis 132"/>
          <p:cNvSpPr/>
          <p:nvPr/>
        </p:nvSpPr>
        <p:spPr>
          <a:xfrm>
            <a:off x="1311004" y="324983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14" name="Ellipszis 113"/>
          <p:cNvSpPr/>
          <p:nvPr/>
        </p:nvSpPr>
        <p:spPr>
          <a:xfrm>
            <a:off x="2077782" y="3636711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38" name="Ellipszis 137"/>
          <p:cNvSpPr/>
          <p:nvPr/>
        </p:nvSpPr>
        <p:spPr>
          <a:xfrm>
            <a:off x="1695247" y="363407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47" name="Ellipszis 146"/>
          <p:cNvSpPr/>
          <p:nvPr/>
        </p:nvSpPr>
        <p:spPr>
          <a:xfrm>
            <a:off x="2458868" y="363423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123" name="Téglalap feliratnak 122"/>
          <p:cNvSpPr/>
          <p:nvPr/>
        </p:nvSpPr>
        <p:spPr>
          <a:xfrm>
            <a:off x="1103313" y="1211263"/>
            <a:ext cx="1787525" cy="806450"/>
          </a:xfrm>
          <a:prstGeom prst="wedgeRectCallout">
            <a:avLst>
              <a:gd name="adj1" fmla="val -35535"/>
              <a:gd name="adj2" fmla="val 10885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II/3., Szénhidrogén tüzelésű kazán automatikus szabályozással előfűtés </a:t>
            </a:r>
            <a:r>
              <a:rPr lang="hu-HU" sz="1100" dirty="0" err="1"/>
              <a:t>füstgázhő-hasznosítás</a:t>
            </a:r>
            <a:endParaRPr lang="hu-HU" sz="1100" dirty="0"/>
          </a:p>
        </p:txBody>
      </p:sp>
      <p:sp useBgFill="1">
        <p:nvSpPr>
          <p:cNvPr id="136" name="Téglalap feliratnak 135"/>
          <p:cNvSpPr/>
          <p:nvPr/>
        </p:nvSpPr>
        <p:spPr>
          <a:xfrm>
            <a:off x="3386138" y="3581399"/>
            <a:ext cx="1738312" cy="714375"/>
          </a:xfrm>
          <a:prstGeom prst="wedgeRectCallout">
            <a:avLst>
              <a:gd name="adj1" fmla="val -55064"/>
              <a:gd name="adj2" fmla="val -3527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VII/0., Primer gőzből hőcserélő segítségével, kondenzvíz - </a:t>
            </a:r>
            <a:r>
              <a:rPr lang="hu-HU" sz="1100" dirty="0" err="1"/>
              <a:t>hőhasznosítás</a:t>
            </a:r>
            <a:r>
              <a:rPr lang="hu-HU" sz="1100" dirty="0"/>
              <a:t> nélkül</a:t>
            </a:r>
          </a:p>
        </p:txBody>
      </p:sp>
      <p:sp useBgFill="1">
        <p:nvSpPr>
          <p:cNvPr id="127" name="Téglalap feliratnak 126"/>
          <p:cNvSpPr/>
          <p:nvPr/>
        </p:nvSpPr>
        <p:spPr>
          <a:xfrm>
            <a:off x="3149600" y="1730375"/>
            <a:ext cx="1390650" cy="504825"/>
          </a:xfrm>
          <a:prstGeom prst="wedgeRectCallout">
            <a:avLst>
              <a:gd name="adj1" fmla="val -40315"/>
              <a:gd name="adj2" fmla="val 10802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VII/3., Kondenzációs kazán telepítése</a:t>
            </a:r>
          </a:p>
        </p:txBody>
      </p:sp>
      <p:sp useBgFill="1">
        <p:nvSpPr>
          <p:cNvPr id="128" name="Akciógomb: Tovább vagy Következő 127">
            <a:hlinkClick r:id="rId4" action="ppaction://hlinksldjump" highlightClick="1"/>
          </p:cNvPr>
          <p:cNvSpPr/>
          <p:nvPr/>
        </p:nvSpPr>
        <p:spPr>
          <a:xfrm>
            <a:off x="4296710" y="2001277"/>
            <a:ext cx="179388" cy="179387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54" name="Ellipszis 153"/>
          <p:cNvSpPr/>
          <p:nvPr/>
        </p:nvSpPr>
        <p:spPr>
          <a:xfrm>
            <a:off x="3219247" y="363083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08" name="Ellipszis 107"/>
          <p:cNvSpPr/>
          <p:nvPr/>
        </p:nvSpPr>
        <p:spPr>
          <a:xfrm>
            <a:off x="2078956" y="2477038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46" name="Ellipszis 145"/>
          <p:cNvSpPr/>
          <p:nvPr/>
        </p:nvSpPr>
        <p:spPr>
          <a:xfrm>
            <a:off x="3226269" y="24856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124" name="Téglalap feliratnak 123"/>
          <p:cNvSpPr/>
          <p:nvPr/>
        </p:nvSpPr>
        <p:spPr>
          <a:xfrm>
            <a:off x="1916113" y="3109913"/>
            <a:ext cx="2068512" cy="693737"/>
          </a:xfrm>
          <a:prstGeom prst="wedgeRectCallout">
            <a:avLst>
              <a:gd name="adj1" fmla="val -56467"/>
              <a:gd name="adj2" fmla="val 3105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III/0., A termelő és a felhasználói hely egymástól távol van,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távvezeték van, elégséges szigeteléssel</a:t>
            </a:r>
          </a:p>
        </p:txBody>
      </p:sp>
      <p:sp useBgFill="1">
        <p:nvSpPr>
          <p:cNvPr id="268" name="Téglalap feliratnak 267"/>
          <p:cNvSpPr/>
          <p:nvPr/>
        </p:nvSpPr>
        <p:spPr>
          <a:xfrm>
            <a:off x="3205163" y="2351088"/>
            <a:ext cx="1603375" cy="444500"/>
          </a:xfrm>
          <a:prstGeom prst="wedgeRectCallout">
            <a:avLst>
              <a:gd name="adj1" fmla="val 48284"/>
              <a:gd name="adj2" fmla="val 15443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XI/1., Elosztó-hálózat elégséges szigeteléssel</a:t>
            </a:r>
          </a:p>
        </p:txBody>
      </p:sp>
      <p:sp useBgFill="1">
        <p:nvSpPr>
          <p:cNvPr id="117" name="Téglalap feliratnak 116"/>
          <p:cNvSpPr/>
          <p:nvPr/>
        </p:nvSpPr>
        <p:spPr>
          <a:xfrm>
            <a:off x="2311400" y="2686050"/>
            <a:ext cx="2060575" cy="360363"/>
          </a:xfrm>
          <a:prstGeom prst="wedgeRectCallout">
            <a:avLst>
              <a:gd name="adj1" fmla="val -59030"/>
              <a:gd name="adj2" fmla="val 2067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IV/2., Vízhűtésű folyadékhűtő</a:t>
            </a:r>
          </a:p>
        </p:txBody>
      </p:sp>
      <p:sp useBgFill="1">
        <p:nvSpPr>
          <p:cNvPr id="118" name="Téglalap feliratnak 117"/>
          <p:cNvSpPr/>
          <p:nvPr/>
        </p:nvSpPr>
        <p:spPr>
          <a:xfrm>
            <a:off x="2311400" y="2219325"/>
            <a:ext cx="1951038" cy="382588"/>
          </a:xfrm>
          <a:prstGeom prst="wedgeRectCallout">
            <a:avLst>
              <a:gd name="adj1" fmla="val -57401"/>
              <a:gd name="adj2" fmla="val 2899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IV/3., Vízhűtésű folyadékhűtő </a:t>
            </a:r>
            <a:r>
              <a:rPr lang="hu-HU" sz="1100" dirty="0" err="1"/>
              <a:t>hulladékhő-hasznosítással</a:t>
            </a:r>
            <a:endParaRPr lang="hu-HU" sz="1100" dirty="0"/>
          </a:p>
        </p:txBody>
      </p:sp>
      <p:sp useBgFill="1">
        <p:nvSpPr>
          <p:cNvPr id="119" name="Akciógomb: Tovább vagy Következő 118">
            <a:hlinkClick r:id="rId5" action="ppaction://hlinksldjump" highlightClick="1"/>
          </p:cNvPr>
          <p:cNvSpPr/>
          <p:nvPr/>
        </p:nvSpPr>
        <p:spPr>
          <a:xfrm>
            <a:off x="4035453" y="2393163"/>
            <a:ext cx="179388" cy="179387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120" name="Téglalap feliratnak 119"/>
          <p:cNvSpPr/>
          <p:nvPr/>
        </p:nvSpPr>
        <p:spPr>
          <a:xfrm>
            <a:off x="2549525" y="2513013"/>
            <a:ext cx="1952625" cy="579437"/>
          </a:xfrm>
          <a:prstGeom prst="wedgeRectCallout">
            <a:avLst>
              <a:gd name="adj1" fmla="val -51700"/>
              <a:gd name="adj2" fmla="val 7783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V/1., A termelő és a felhasználói hely ugyanott van, távvezeték gyakorlatilag nincs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 tmFilter="0, 0; .2, .5; .8, .5; 1, 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1000" autoRev="1" fill="hold"/>
                                        <p:tgtEl>
                                          <p:spTgt spid="1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</p:childTnLst>
        </p:cTn>
      </p:par>
    </p:tnLst>
    <p:bldLst>
      <p:bldP spid="28" grpId="0" animBg="1"/>
      <p:bldP spid="261" grpId="0" animBg="1"/>
      <p:bldP spid="266" grpId="0" animBg="1"/>
      <p:bldP spid="267" grpId="0" animBg="1"/>
      <p:bldP spid="270" grpId="0" animBg="1"/>
      <p:bldP spid="271" grpId="0" animBg="1"/>
      <p:bldP spid="123" grpId="0" animBg="1"/>
      <p:bldP spid="136" grpId="0" animBg="1"/>
      <p:bldP spid="127" grpId="0" animBg="1"/>
      <p:bldP spid="128" grpId="0" animBg="1"/>
      <p:bldP spid="124" grpId="0" animBg="1"/>
      <p:bldP spid="268" grpId="0" animBg="1"/>
      <p:bldP spid="117" grpId="0" animBg="1"/>
      <p:bldP spid="118" grpId="0" animBg="1"/>
      <p:bldP spid="119" grpId="0" animBg="1"/>
      <p:bldP spid="1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Kép 64" descr="Rajz3.wmf"/>
          <p:cNvPicPr>
            <a:picLocks noChangeAspect="1"/>
          </p:cNvPicPr>
          <p:nvPr/>
        </p:nvPicPr>
        <p:blipFill>
          <a:blip r:embed="rId2"/>
          <a:srcRect l="32699" t="4883" r="41719" b="7325"/>
          <a:stretch>
            <a:fillRect/>
          </a:stretch>
        </p:blipFill>
        <p:spPr>
          <a:xfrm>
            <a:off x="1339136" y="36098"/>
            <a:ext cx="3062914" cy="4854251"/>
          </a:xfrm>
          <a:prstGeom prst="rect">
            <a:avLst/>
          </a:prstGeom>
        </p:spPr>
      </p:pic>
      <p:sp>
        <p:nvSpPr>
          <p:cNvPr id="8195" name="Szövegdoboz 101"/>
          <p:cNvSpPr txBox="1">
            <a:spLocks noChangeArrowheads="1"/>
          </p:cNvSpPr>
          <p:nvPr/>
        </p:nvSpPr>
        <p:spPr bwMode="auto">
          <a:xfrm>
            <a:off x="2240850" y="4685095"/>
            <a:ext cx="11366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dirty="0">
                <a:latin typeface="Calibri" pitchFamily="34" charset="0"/>
              </a:rPr>
              <a:t>Mozzanatok</a:t>
            </a:r>
          </a:p>
        </p:txBody>
      </p:sp>
      <p:sp>
        <p:nvSpPr>
          <p:cNvPr id="8196" name="Szövegdoboz 102"/>
          <p:cNvSpPr txBox="1">
            <a:spLocks noChangeArrowheads="1"/>
          </p:cNvSpPr>
          <p:nvPr/>
        </p:nvSpPr>
        <p:spPr bwMode="auto">
          <a:xfrm rot="-5400000">
            <a:off x="797707" y="2524266"/>
            <a:ext cx="1135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dirty="0">
                <a:latin typeface="Calibri" pitchFamily="34" charset="0"/>
              </a:rPr>
              <a:t>Tudásszintek</a:t>
            </a:r>
          </a:p>
        </p:txBody>
      </p:sp>
      <p:sp>
        <p:nvSpPr>
          <p:cNvPr id="8200" name="Szövegdoboz 39"/>
          <p:cNvSpPr txBox="1">
            <a:spLocks noChangeArrowheads="1"/>
          </p:cNvSpPr>
          <p:nvPr/>
        </p:nvSpPr>
        <p:spPr bwMode="auto">
          <a:xfrm>
            <a:off x="5700713" y="1658938"/>
            <a:ext cx="35179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00050" indent="-400050">
              <a:buFontTx/>
              <a:buAutoNum type="romanUcPeriod"/>
            </a:pPr>
            <a:r>
              <a:rPr lang="hu-HU">
                <a:latin typeface="Calibri" pitchFamily="34" charset="0"/>
              </a:rPr>
              <a:t>Vízminőségi garancia - Hidegvíz</a:t>
            </a:r>
          </a:p>
          <a:p>
            <a:pPr marL="400050" indent="-400050">
              <a:buFontTx/>
              <a:buAutoNum type="romanUcPeriod"/>
            </a:pPr>
            <a:r>
              <a:rPr lang="hu-HU">
                <a:latin typeface="Calibri" pitchFamily="34" charset="0"/>
              </a:rPr>
              <a:t>Vízminőségi garancia – HMV</a:t>
            </a:r>
          </a:p>
          <a:p>
            <a:pPr marL="400050" indent="-400050">
              <a:buFontTx/>
              <a:buAutoNum type="romanUcPeriod"/>
            </a:pPr>
            <a:r>
              <a:rPr lang="hu-HU">
                <a:latin typeface="Calibri" pitchFamily="34" charset="0"/>
              </a:rPr>
              <a:t>Felhasználás módja – csapoló </a:t>
            </a:r>
          </a:p>
          <a:p>
            <a:pPr marL="400050" indent="-400050"/>
            <a:r>
              <a:rPr lang="hu-HU">
                <a:latin typeface="Calibri" pitchFamily="34" charset="0"/>
              </a:rPr>
              <a:t>egységenként</a:t>
            </a:r>
          </a:p>
          <a:p>
            <a:pPr marL="400050" indent="-400050"/>
            <a:r>
              <a:rPr lang="hu-HU">
                <a:latin typeface="Calibri" pitchFamily="34" charset="0"/>
              </a:rPr>
              <a:t>IV.	Vízelőkészítés a csapolóknál</a:t>
            </a:r>
          </a:p>
        </p:txBody>
      </p:sp>
      <p:sp>
        <p:nvSpPr>
          <p:cNvPr id="8202" name="Cím 6"/>
          <p:cNvSpPr>
            <a:spLocks noGrp="1"/>
          </p:cNvSpPr>
          <p:nvPr>
            <p:ph type="title"/>
          </p:nvPr>
        </p:nvSpPr>
        <p:spPr>
          <a:xfrm>
            <a:off x="457200" y="-4763"/>
            <a:ext cx="8229600" cy="1143001"/>
          </a:xfrm>
        </p:spPr>
        <p:txBody>
          <a:bodyPr/>
          <a:lstStyle/>
          <a:p>
            <a:r>
              <a:rPr lang="hu-HU" sz="2400" dirty="0"/>
              <a:t>Vízellátás és szennyvízelvezetés</a:t>
            </a:r>
          </a:p>
        </p:txBody>
      </p:sp>
      <p:sp>
        <p:nvSpPr>
          <p:cNvPr id="8" name="Ellipszis 7"/>
          <p:cNvSpPr/>
          <p:nvPr/>
        </p:nvSpPr>
        <p:spPr>
          <a:xfrm>
            <a:off x="2236972" y="213786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2664226" y="213136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3109966" y="2125281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accent1">
                <a:shade val="50000"/>
              </a:schemeClr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2239506" y="299799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2" name="Ellipszis 11"/>
          <p:cNvSpPr/>
          <p:nvPr/>
        </p:nvSpPr>
        <p:spPr>
          <a:xfrm>
            <a:off x="3109464" y="2996711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3" name="Ellipszis 12"/>
          <p:cNvSpPr/>
          <p:nvPr/>
        </p:nvSpPr>
        <p:spPr>
          <a:xfrm>
            <a:off x="2681878" y="299637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4" name="Ellipszis 13"/>
          <p:cNvSpPr/>
          <p:nvPr/>
        </p:nvSpPr>
        <p:spPr>
          <a:xfrm>
            <a:off x="3551836" y="299508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2" name="Ellipszis 21"/>
          <p:cNvSpPr/>
          <p:nvPr/>
        </p:nvSpPr>
        <p:spPr>
          <a:xfrm>
            <a:off x="3543735" y="256547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accent1">
                <a:shade val="50000"/>
              </a:schemeClr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6" name="Ellipszis 25"/>
          <p:cNvSpPr/>
          <p:nvPr/>
        </p:nvSpPr>
        <p:spPr>
          <a:xfrm>
            <a:off x="2238593" y="255367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7" name="Ellipszis 26"/>
          <p:cNvSpPr/>
          <p:nvPr/>
        </p:nvSpPr>
        <p:spPr>
          <a:xfrm>
            <a:off x="2678914" y="256263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8" name="Ellipszis 27"/>
          <p:cNvSpPr/>
          <p:nvPr/>
        </p:nvSpPr>
        <p:spPr>
          <a:xfrm>
            <a:off x="3106930" y="256750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accent1">
                <a:shade val="50000"/>
              </a:schemeClr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30" name="Téglalap feliratnak 29"/>
          <p:cNvSpPr/>
          <p:nvPr/>
        </p:nvSpPr>
        <p:spPr>
          <a:xfrm>
            <a:off x="1509700" y="1063625"/>
            <a:ext cx="1495425" cy="514350"/>
          </a:xfrm>
          <a:prstGeom prst="wedgeRectCallout">
            <a:avLst>
              <a:gd name="adj1" fmla="val 2756"/>
              <a:gd name="adj2" fmla="val 16221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I./1, </a:t>
            </a:r>
            <a:r>
              <a:rPr lang="hu-HU" sz="1100" dirty="0" err="1"/>
              <a:t>Legiodefense</a:t>
            </a:r>
            <a:r>
              <a:rPr lang="hu-HU" sz="1100" dirty="0"/>
              <a:t> berendezés beépítése</a:t>
            </a:r>
          </a:p>
        </p:txBody>
      </p:sp>
      <p:sp useBgFill="1">
        <p:nvSpPr>
          <p:cNvPr id="32" name="Téglalap feliratnak 31"/>
          <p:cNvSpPr/>
          <p:nvPr/>
        </p:nvSpPr>
        <p:spPr>
          <a:xfrm>
            <a:off x="2627300" y="2009775"/>
            <a:ext cx="1271588" cy="514350"/>
          </a:xfrm>
          <a:prstGeom prst="wedgeRectCallout">
            <a:avLst>
              <a:gd name="adj1" fmla="val -76135"/>
              <a:gd name="adj2" fmla="val 6294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I./0, Hidegvíz -201/2001. Kormányrendelet, </a:t>
            </a:r>
          </a:p>
        </p:txBody>
      </p:sp>
      <p:sp useBgFill="1">
        <p:nvSpPr>
          <p:cNvPr id="34" name="Téglalap feliratnak 33"/>
          <p:cNvSpPr/>
          <p:nvPr/>
        </p:nvSpPr>
        <p:spPr>
          <a:xfrm>
            <a:off x="1300150" y="3486150"/>
            <a:ext cx="1123950" cy="495300"/>
          </a:xfrm>
          <a:prstGeom prst="wedgeRectCallout">
            <a:avLst>
              <a:gd name="adj1" fmla="val 37887"/>
              <a:gd name="adj2" fmla="val -12940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I./-1  Egyvonalas hidegvíz hálózat</a:t>
            </a:r>
          </a:p>
        </p:txBody>
      </p:sp>
      <p:sp useBgFill="1">
        <p:nvSpPr>
          <p:cNvPr id="53" name="Akciógomb: Vissza vagy Előző 52">
            <a:hlinkClick r:id="rId3" action="ppaction://hlinksldjump" highlightClick="1"/>
          </p:cNvPr>
          <p:cNvSpPr/>
          <p:nvPr/>
        </p:nvSpPr>
        <p:spPr>
          <a:xfrm>
            <a:off x="2809875" y="6286500"/>
            <a:ext cx="360363" cy="360363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8275" name="Szövegdoboz 53"/>
          <p:cNvSpPr txBox="1">
            <a:spLocks noChangeArrowheads="1"/>
          </p:cNvSpPr>
          <p:nvPr/>
        </p:nvSpPr>
        <p:spPr bwMode="auto">
          <a:xfrm>
            <a:off x="3167063" y="6286500"/>
            <a:ext cx="7445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Vissza</a:t>
            </a:r>
          </a:p>
        </p:txBody>
      </p:sp>
      <p:sp>
        <p:nvSpPr>
          <p:cNvPr id="8276" name="Szövegdoboz 54"/>
          <p:cNvSpPr txBox="1">
            <a:spLocks noChangeArrowheads="1"/>
          </p:cNvSpPr>
          <p:nvPr/>
        </p:nvSpPr>
        <p:spPr bwMode="auto">
          <a:xfrm>
            <a:off x="4230688" y="6283325"/>
            <a:ext cx="1831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Javasolt fejlesztés</a:t>
            </a:r>
          </a:p>
        </p:txBody>
      </p:sp>
      <p:sp useBgFill="1">
        <p:nvSpPr>
          <p:cNvPr id="56" name="Akciógomb: Tovább vagy Következő 55">
            <a:hlinkClick r:id="rId4" action="ppaction://hlinksldjump" highlightClick="1"/>
          </p:cNvPr>
          <p:cNvSpPr/>
          <p:nvPr/>
        </p:nvSpPr>
        <p:spPr>
          <a:xfrm>
            <a:off x="6032500" y="6292850"/>
            <a:ext cx="360363" cy="360363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64" name="Téglalap feliratnak 63"/>
          <p:cNvSpPr/>
          <p:nvPr/>
        </p:nvSpPr>
        <p:spPr>
          <a:xfrm>
            <a:off x="1935150" y="1131888"/>
            <a:ext cx="1495425" cy="514350"/>
          </a:xfrm>
          <a:prstGeom prst="wedgeRectCallout">
            <a:avLst>
              <a:gd name="adj1" fmla="val 3355"/>
              <a:gd name="adj2" fmla="val 14194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II./1, HMV </a:t>
            </a:r>
            <a:r>
              <a:rPr lang="hu-HU" sz="1100" dirty="0" err="1"/>
              <a:t>Legiodefense</a:t>
            </a:r>
            <a:r>
              <a:rPr lang="hu-HU" sz="1100" dirty="0"/>
              <a:t> berendezés beépítése</a:t>
            </a:r>
          </a:p>
        </p:txBody>
      </p:sp>
      <p:sp useBgFill="1">
        <p:nvSpPr>
          <p:cNvPr id="74" name="Téglalap feliratnak 73"/>
          <p:cNvSpPr/>
          <p:nvPr/>
        </p:nvSpPr>
        <p:spPr>
          <a:xfrm>
            <a:off x="1771917" y="2171700"/>
            <a:ext cx="1096963" cy="531813"/>
          </a:xfrm>
          <a:prstGeom prst="wedgeRectCallout">
            <a:avLst>
              <a:gd name="adj1" fmla="val 72105"/>
              <a:gd name="adj2" fmla="val 3367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III./0, Kézi időzítős csaptelepek</a:t>
            </a:r>
          </a:p>
        </p:txBody>
      </p:sp>
      <p:sp useBgFill="1">
        <p:nvSpPr>
          <p:cNvPr id="75" name="Téglalap feliratnak 74"/>
          <p:cNvSpPr/>
          <p:nvPr/>
        </p:nvSpPr>
        <p:spPr>
          <a:xfrm>
            <a:off x="2366950" y="1038225"/>
            <a:ext cx="1096963" cy="588963"/>
          </a:xfrm>
          <a:prstGeom prst="wedgeRectCallout">
            <a:avLst>
              <a:gd name="adj1" fmla="val 22819"/>
              <a:gd name="adj2" fmla="val 13519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III./1, </a:t>
            </a:r>
            <a:r>
              <a:rPr lang="hu-HU" sz="1100" dirty="0" err="1"/>
              <a:t>Infrás</a:t>
            </a:r>
            <a:r>
              <a:rPr lang="hu-HU" sz="1100" dirty="0"/>
              <a:t> időzítős csaptelepek</a:t>
            </a:r>
          </a:p>
        </p:txBody>
      </p:sp>
      <p:sp useBgFill="1">
        <p:nvSpPr>
          <p:cNvPr id="80" name="Téglalap feliratnak 79"/>
          <p:cNvSpPr/>
          <p:nvPr/>
        </p:nvSpPr>
        <p:spPr>
          <a:xfrm>
            <a:off x="2212963" y="1609725"/>
            <a:ext cx="1273175" cy="819150"/>
          </a:xfrm>
          <a:prstGeom prst="wedgeRectCallout">
            <a:avLst>
              <a:gd name="adj1" fmla="val 55223"/>
              <a:gd name="adj2" fmla="val 7094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IV./0, Kevert víz előállítás termosztatikus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keverő egységgel</a:t>
            </a:r>
          </a:p>
        </p:txBody>
      </p:sp>
      <p:sp>
        <p:nvSpPr>
          <p:cNvPr id="8295" name="Szövegdoboz 81"/>
          <p:cNvSpPr txBox="1">
            <a:spLocks noChangeArrowheads="1"/>
          </p:cNvSpPr>
          <p:nvPr/>
        </p:nvSpPr>
        <p:spPr bwMode="auto">
          <a:xfrm>
            <a:off x="5553075" y="1360488"/>
            <a:ext cx="10175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>
                <a:latin typeface="Calibri" pitchFamily="34" charset="0"/>
              </a:rPr>
              <a:t>Szociális:</a:t>
            </a:r>
          </a:p>
        </p:txBody>
      </p:sp>
      <p:sp>
        <p:nvSpPr>
          <p:cNvPr id="93" name="Ellipszis 92"/>
          <p:cNvSpPr/>
          <p:nvPr/>
        </p:nvSpPr>
        <p:spPr>
          <a:xfrm>
            <a:off x="1933085" y="525214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8300" name="Szövegdoboz 93"/>
          <p:cNvSpPr txBox="1">
            <a:spLocks noChangeArrowheads="1"/>
          </p:cNvSpPr>
          <p:nvPr/>
        </p:nvSpPr>
        <p:spPr bwMode="auto">
          <a:xfrm>
            <a:off x="2000538" y="5124984"/>
            <a:ext cx="15255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600" dirty="0">
                <a:latin typeface="Calibri" pitchFamily="34" charset="0"/>
              </a:rPr>
              <a:t>Meglévő állapot</a:t>
            </a:r>
          </a:p>
        </p:txBody>
      </p:sp>
      <p:sp>
        <p:nvSpPr>
          <p:cNvPr id="8301" name="Szövegdoboz 95"/>
          <p:cNvSpPr txBox="1">
            <a:spLocks noChangeArrowheads="1"/>
          </p:cNvSpPr>
          <p:nvPr/>
        </p:nvSpPr>
        <p:spPr bwMode="auto">
          <a:xfrm>
            <a:off x="2000538" y="5429784"/>
            <a:ext cx="14176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600">
                <a:latin typeface="Calibri" pitchFamily="34" charset="0"/>
              </a:rPr>
              <a:t>Aktív fejlesztés</a:t>
            </a:r>
          </a:p>
        </p:txBody>
      </p:sp>
      <p:sp>
        <p:nvSpPr>
          <p:cNvPr id="97" name="Ellipszis 96"/>
          <p:cNvSpPr/>
          <p:nvPr/>
        </p:nvSpPr>
        <p:spPr>
          <a:xfrm>
            <a:off x="1936602" y="5547681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accent1">
                <a:shade val="50000"/>
              </a:schemeClr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98" name="Ellipszis 97"/>
          <p:cNvSpPr/>
          <p:nvPr/>
        </p:nvSpPr>
        <p:spPr>
          <a:xfrm>
            <a:off x="3866660" y="5261670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8308" name="Szövegdoboz 98"/>
          <p:cNvSpPr txBox="1">
            <a:spLocks noChangeArrowheads="1"/>
          </p:cNvSpPr>
          <p:nvPr/>
        </p:nvSpPr>
        <p:spPr bwMode="auto">
          <a:xfrm>
            <a:off x="3934113" y="5134509"/>
            <a:ext cx="15779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600">
                <a:latin typeface="Calibri" pitchFamily="34" charset="0"/>
              </a:rPr>
              <a:t>Passzív fejlesztés</a:t>
            </a:r>
          </a:p>
        </p:txBody>
      </p:sp>
      <p:sp useBgFill="1">
        <p:nvSpPr>
          <p:cNvPr id="60" name="Téglalap feliratnak 59"/>
          <p:cNvSpPr/>
          <p:nvPr/>
        </p:nvSpPr>
        <p:spPr>
          <a:xfrm>
            <a:off x="2778113" y="3852863"/>
            <a:ext cx="1119187" cy="500062"/>
          </a:xfrm>
          <a:prstGeom prst="wedgeRectCallout">
            <a:avLst>
              <a:gd name="adj1" fmla="val -52909"/>
              <a:gd name="adj2" fmla="val -19923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II./-1, Egyvonalas hidegvíz hálózat</a:t>
            </a:r>
          </a:p>
        </p:txBody>
      </p:sp>
      <p:sp useBgFill="1">
        <p:nvSpPr>
          <p:cNvPr id="72" name="Téglalap feliratnak 71"/>
          <p:cNvSpPr/>
          <p:nvPr/>
        </p:nvSpPr>
        <p:spPr>
          <a:xfrm>
            <a:off x="2681275" y="3694113"/>
            <a:ext cx="1200150" cy="495300"/>
          </a:xfrm>
          <a:prstGeom prst="wedgeRectCallout">
            <a:avLst>
              <a:gd name="adj1" fmla="val -9162"/>
              <a:gd name="adj2" fmla="val -17191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III./-1, Manuális hideg-melegvizes keverőcsapok</a:t>
            </a:r>
          </a:p>
        </p:txBody>
      </p:sp>
      <p:sp useBgFill="1">
        <p:nvSpPr>
          <p:cNvPr id="85" name="Téglalap feliratnak 84"/>
          <p:cNvSpPr/>
          <p:nvPr/>
        </p:nvSpPr>
        <p:spPr>
          <a:xfrm>
            <a:off x="2524113" y="3889375"/>
            <a:ext cx="1227137" cy="495300"/>
          </a:xfrm>
          <a:prstGeom prst="wedgeRectCallout">
            <a:avLst>
              <a:gd name="adj1" fmla="val 37735"/>
              <a:gd name="adj2" fmla="val -21672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IV./-1, Manuális hideg-melegvizes keverőcsapok</a:t>
            </a:r>
          </a:p>
        </p:txBody>
      </p:sp>
      <p:sp useBgFill="1">
        <p:nvSpPr>
          <p:cNvPr id="66" name="Téglalap feliratnak 65"/>
          <p:cNvSpPr/>
          <p:nvPr/>
        </p:nvSpPr>
        <p:spPr>
          <a:xfrm>
            <a:off x="3111488" y="2249488"/>
            <a:ext cx="1493837" cy="512762"/>
          </a:xfrm>
          <a:prstGeom prst="wedgeRectCallout">
            <a:avLst>
              <a:gd name="adj1" fmla="val -74517"/>
              <a:gd name="adj2" fmla="val 1888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II./0, HMV 201/2001.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Kormányrendelet</a:t>
            </a:r>
          </a:p>
        </p:txBody>
      </p:sp>
      <p:sp useBgFill="1">
        <p:nvSpPr>
          <p:cNvPr id="83" name="Akciógomb: Tovább vagy Következő 82">
            <a:hlinkClick r:id="rId5" action="ppaction://hlinksldjump" highlightClick="1"/>
          </p:cNvPr>
          <p:cNvSpPr/>
          <p:nvPr/>
        </p:nvSpPr>
        <p:spPr>
          <a:xfrm>
            <a:off x="2774938" y="1125538"/>
            <a:ext cx="179387" cy="179387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87" name="Akciógomb: Tovább vagy Következő 86">
            <a:hlinkClick r:id="rId6" action="ppaction://hlinksldjump" highlightClick="1"/>
          </p:cNvPr>
          <p:cNvSpPr/>
          <p:nvPr/>
        </p:nvSpPr>
        <p:spPr>
          <a:xfrm>
            <a:off x="3680374" y="2030973"/>
            <a:ext cx="179387" cy="179387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88" name="Akciógomb: Tovább vagy Következő 87">
            <a:hlinkClick r:id="rId7" action="ppaction://hlinksldjump" highlightClick="1"/>
          </p:cNvPr>
          <p:cNvSpPr/>
          <p:nvPr/>
        </p:nvSpPr>
        <p:spPr>
          <a:xfrm>
            <a:off x="3217794" y="1170362"/>
            <a:ext cx="179387" cy="179387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94" name="Akciógomb: Tovább vagy Következő 93">
            <a:hlinkClick r:id="rId8" action="ppaction://hlinksldjump" highlightClick="1"/>
          </p:cNvPr>
          <p:cNvSpPr/>
          <p:nvPr/>
        </p:nvSpPr>
        <p:spPr>
          <a:xfrm>
            <a:off x="4411894" y="2278399"/>
            <a:ext cx="179387" cy="179387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95" name="Akciógomb: Tovább vagy Következő 94">
            <a:hlinkClick r:id="rId9" action="ppaction://hlinksldjump" highlightClick="1"/>
          </p:cNvPr>
          <p:cNvSpPr/>
          <p:nvPr/>
        </p:nvSpPr>
        <p:spPr>
          <a:xfrm>
            <a:off x="3239310" y="1084300"/>
            <a:ext cx="179387" cy="179387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96" name="Akciógomb: Tovább vagy Következő 95">
            <a:hlinkClick r:id="rId10" action="ppaction://hlinksldjump" highlightClick="1"/>
          </p:cNvPr>
          <p:cNvSpPr/>
          <p:nvPr/>
        </p:nvSpPr>
        <p:spPr>
          <a:xfrm>
            <a:off x="2604609" y="2203096"/>
            <a:ext cx="179387" cy="179387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107" name="Akciógomb: Tovább vagy Következő 106">
            <a:hlinkClick r:id="rId11" action="ppaction://hlinksldjump" highlightClick="1"/>
          </p:cNvPr>
          <p:cNvSpPr/>
          <p:nvPr/>
        </p:nvSpPr>
        <p:spPr>
          <a:xfrm>
            <a:off x="3246866" y="1637039"/>
            <a:ext cx="179387" cy="179387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30" grpId="0" animBg="1"/>
      <p:bldP spid="32" grpId="0" animBg="1"/>
      <p:bldP spid="34" grpId="0" animBg="1"/>
      <p:bldP spid="64" grpId="0" animBg="1"/>
      <p:bldP spid="74" grpId="0" animBg="1"/>
      <p:bldP spid="75" grpId="0" animBg="1"/>
      <p:bldP spid="80" grpId="0" animBg="1"/>
      <p:bldP spid="60" grpId="0" animBg="1"/>
      <p:bldP spid="72" grpId="0" animBg="1"/>
      <p:bldP spid="85" grpId="0" animBg="1"/>
      <p:bldP spid="66" grpId="0" animBg="1"/>
      <p:bldP spid="83" grpId="0" animBg="1"/>
      <p:bldP spid="87" grpId="0" animBg="1"/>
      <p:bldP spid="88" grpId="0" animBg="1"/>
      <p:bldP spid="94" grpId="0" animBg="1"/>
      <p:bldP spid="95" grpId="0" animBg="1"/>
      <p:bldP spid="96" grpId="0" animBg="1"/>
      <p:bldP spid="10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Kép 76" descr="Rajz3.wmf"/>
          <p:cNvPicPr>
            <a:picLocks noChangeAspect="1"/>
          </p:cNvPicPr>
          <p:nvPr/>
        </p:nvPicPr>
        <p:blipFill>
          <a:blip r:embed="rId2"/>
          <a:srcRect l="32699" t="4883" r="41719" b="7325"/>
          <a:stretch>
            <a:fillRect/>
          </a:stretch>
        </p:blipFill>
        <p:spPr>
          <a:xfrm>
            <a:off x="1339136" y="31074"/>
            <a:ext cx="3062914" cy="4854251"/>
          </a:xfrm>
          <a:prstGeom prst="rect">
            <a:avLst/>
          </a:prstGeom>
        </p:spPr>
      </p:pic>
      <p:cxnSp>
        <p:nvCxnSpPr>
          <p:cNvPr id="70" name="Egyenes összekötő 69"/>
          <p:cNvCxnSpPr>
            <a:stCxn id="94" idx="2"/>
            <a:endCxn id="90" idx="6"/>
          </p:cNvCxnSpPr>
          <p:nvPr/>
        </p:nvCxnSpPr>
        <p:spPr>
          <a:xfrm rot="10800000" flipV="1">
            <a:off x="2347506" y="3050377"/>
            <a:ext cx="334372" cy="162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8" name="Cím 6"/>
          <p:cNvSpPr>
            <a:spLocks noGrp="1"/>
          </p:cNvSpPr>
          <p:nvPr>
            <p:ph type="title"/>
          </p:nvPr>
        </p:nvSpPr>
        <p:spPr>
          <a:xfrm>
            <a:off x="457200" y="1588"/>
            <a:ext cx="8229600" cy="1143000"/>
          </a:xfrm>
        </p:spPr>
        <p:txBody>
          <a:bodyPr/>
          <a:lstStyle/>
          <a:p>
            <a:r>
              <a:rPr lang="hu-HU" sz="2400" dirty="0"/>
              <a:t>Vízellátás és szennyvízelvezetés</a:t>
            </a:r>
          </a:p>
        </p:txBody>
      </p:sp>
      <p:sp>
        <p:nvSpPr>
          <p:cNvPr id="9229" name="Szövegdoboz 3"/>
          <p:cNvSpPr txBox="1">
            <a:spLocks noChangeArrowheads="1"/>
          </p:cNvSpPr>
          <p:nvPr/>
        </p:nvSpPr>
        <p:spPr bwMode="auto">
          <a:xfrm>
            <a:off x="4286250" y="6286500"/>
            <a:ext cx="744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Vissza</a:t>
            </a:r>
          </a:p>
        </p:txBody>
      </p:sp>
      <p:sp>
        <p:nvSpPr>
          <p:cNvPr id="48" name="Ellipszis 47"/>
          <p:cNvSpPr/>
          <p:nvPr/>
        </p:nvSpPr>
        <p:spPr>
          <a:xfrm>
            <a:off x="1933152" y="575295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9" name="Ellipszis 48"/>
          <p:cNvSpPr/>
          <p:nvPr/>
        </p:nvSpPr>
        <p:spPr>
          <a:xfrm>
            <a:off x="3873840" y="5755334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accent1">
                <a:shade val="50000"/>
              </a:schemeClr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9299" name="Szövegdoboz 50"/>
          <p:cNvSpPr txBox="1">
            <a:spLocks noChangeArrowheads="1"/>
          </p:cNvSpPr>
          <p:nvPr/>
        </p:nvSpPr>
        <p:spPr bwMode="auto">
          <a:xfrm>
            <a:off x="2026898" y="5644912"/>
            <a:ext cx="1841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400">
                <a:latin typeface="Calibri" pitchFamily="34" charset="0"/>
              </a:rPr>
              <a:t>As is (Meglévő állapot)</a:t>
            </a:r>
          </a:p>
        </p:txBody>
      </p:sp>
      <p:sp>
        <p:nvSpPr>
          <p:cNvPr id="9300" name="Szövegdoboz 51"/>
          <p:cNvSpPr txBox="1">
            <a:spLocks noChangeArrowheads="1"/>
          </p:cNvSpPr>
          <p:nvPr/>
        </p:nvSpPr>
        <p:spPr bwMode="auto">
          <a:xfrm>
            <a:off x="3998850" y="5646500"/>
            <a:ext cx="1630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400" dirty="0" err="1">
                <a:latin typeface="Calibri" pitchFamily="34" charset="0"/>
              </a:rPr>
              <a:t>To</a:t>
            </a:r>
            <a:r>
              <a:rPr lang="hu-HU" sz="1400" dirty="0">
                <a:latin typeface="Calibri" pitchFamily="34" charset="0"/>
              </a:rPr>
              <a:t> be (Amilyen lesz)</a:t>
            </a:r>
          </a:p>
        </p:txBody>
      </p:sp>
      <p:sp useBgFill="1">
        <p:nvSpPr>
          <p:cNvPr id="69" name="Akciógomb: Vissza vagy Előző 68">
            <a:hlinkClick r:id="rId3" action="ppaction://hlinksldjump" highlightClick="1"/>
          </p:cNvPr>
          <p:cNvSpPr/>
          <p:nvPr/>
        </p:nvSpPr>
        <p:spPr>
          <a:xfrm>
            <a:off x="3929063" y="6286500"/>
            <a:ext cx="360362" cy="360363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9320" name="Szövegdoboz 93"/>
          <p:cNvSpPr txBox="1">
            <a:spLocks noChangeArrowheads="1"/>
          </p:cNvSpPr>
          <p:nvPr/>
        </p:nvSpPr>
        <p:spPr bwMode="auto">
          <a:xfrm>
            <a:off x="5700713" y="1673225"/>
            <a:ext cx="35179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00050" indent="-400050">
              <a:buFontTx/>
              <a:buAutoNum type="romanUcPeriod"/>
            </a:pPr>
            <a:r>
              <a:rPr lang="hu-HU" dirty="0">
                <a:latin typeface="Calibri" pitchFamily="34" charset="0"/>
              </a:rPr>
              <a:t>Vízminőségi garancia - Hidegvíz</a:t>
            </a:r>
          </a:p>
          <a:p>
            <a:pPr marL="400050" indent="-400050">
              <a:buFontTx/>
              <a:buAutoNum type="romanUcPeriod"/>
            </a:pPr>
            <a:r>
              <a:rPr lang="hu-HU" dirty="0">
                <a:latin typeface="Calibri" pitchFamily="34" charset="0"/>
              </a:rPr>
              <a:t>Vízminőségi garancia – HMV</a:t>
            </a:r>
          </a:p>
          <a:p>
            <a:pPr marL="400050" indent="-400050">
              <a:buFontTx/>
              <a:buAutoNum type="romanUcPeriod"/>
            </a:pPr>
            <a:r>
              <a:rPr lang="hu-HU" dirty="0">
                <a:latin typeface="Calibri" pitchFamily="34" charset="0"/>
              </a:rPr>
              <a:t>Felhasználás módja – csapoló 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egységenként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IV.	Vízelőkészítés a csapolóknál</a:t>
            </a:r>
          </a:p>
        </p:txBody>
      </p:sp>
      <p:sp>
        <p:nvSpPr>
          <p:cNvPr id="9322" name="Szövegdoboz 95"/>
          <p:cNvSpPr txBox="1">
            <a:spLocks noChangeArrowheads="1"/>
          </p:cNvSpPr>
          <p:nvPr/>
        </p:nvSpPr>
        <p:spPr bwMode="auto">
          <a:xfrm>
            <a:off x="5553075" y="1374775"/>
            <a:ext cx="10175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 dirty="0">
                <a:latin typeface="Calibri" pitchFamily="34" charset="0"/>
              </a:rPr>
              <a:t>Szociális:</a:t>
            </a:r>
          </a:p>
        </p:txBody>
      </p:sp>
      <p:sp>
        <p:nvSpPr>
          <p:cNvPr id="79" name="Szövegdoboz 101"/>
          <p:cNvSpPr txBox="1">
            <a:spLocks noChangeArrowheads="1"/>
          </p:cNvSpPr>
          <p:nvPr/>
        </p:nvSpPr>
        <p:spPr bwMode="auto">
          <a:xfrm>
            <a:off x="2240850" y="4659975"/>
            <a:ext cx="11366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dirty="0">
                <a:latin typeface="Calibri" pitchFamily="34" charset="0"/>
              </a:rPr>
              <a:t>Mozzanatok</a:t>
            </a:r>
          </a:p>
        </p:txBody>
      </p:sp>
      <p:sp>
        <p:nvSpPr>
          <p:cNvPr id="81" name="Szövegdoboz 102"/>
          <p:cNvSpPr txBox="1">
            <a:spLocks noChangeArrowheads="1"/>
          </p:cNvSpPr>
          <p:nvPr/>
        </p:nvSpPr>
        <p:spPr bwMode="auto">
          <a:xfrm rot="-5400000">
            <a:off x="797707" y="2524266"/>
            <a:ext cx="1135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dirty="0">
                <a:latin typeface="Calibri" pitchFamily="34" charset="0"/>
              </a:rPr>
              <a:t>Tudásszintek</a:t>
            </a:r>
          </a:p>
        </p:txBody>
      </p:sp>
      <p:sp>
        <p:nvSpPr>
          <p:cNvPr id="90" name="Ellipszis 89"/>
          <p:cNvSpPr/>
          <p:nvPr/>
        </p:nvSpPr>
        <p:spPr>
          <a:xfrm>
            <a:off x="2239506" y="299799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94" name="Ellipszis 93"/>
          <p:cNvSpPr/>
          <p:nvPr/>
        </p:nvSpPr>
        <p:spPr>
          <a:xfrm>
            <a:off x="2681878" y="299637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95" name="Ellipszis 94"/>
          <p:cNvSpPr/>
          <p:nvPr/>
        </p:nvSpPr>
        <p:spPr>
          <a:xfrm>
            <a:off x="3551836" y="299508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96" name="Ellipszis 95"/>
          <p:cNvSpPr/>
          <p:nvPr/>
        </p:nvSpPr>
        <p:spPr>
          <a:xfrm>
            <a:off x="3543735" y="256547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accent1">
                <a:shade val="50000"/>
              </a:schemeClr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97" name="Ellipszis 96"/>
          <p:cNvSpPr/>
          <p:nvPr/>
        </p:nvSpPr>
        <p:spPr>
          <a:xfrm>
            <a:off x="2238593" y="255367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98" name="Ellipszis 97"/>
          <p:cNvSpPr/>
          <p:nvPr/>
        </p:nvSpPr>
        <p:spPr>
          <a:xfrm>
            <a:off x="2678914" y="256263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99" name="Ellipszis 98"/>
          <p:cNvSpPr/>
          <p:nvPr/>
        </p:nvSpPr>
        <p:spPr>
          <a:xfrm>
            <a:off x="3115895" y="255853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accent1">
                <a:shade val="50000"/>
              </a:schemeClr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/>
          </a:p>
        </p:txBody>
      </p:sp>
      <p:sp useBgFill="1">
        <p:nvSpPr>
          <p:cNvPr id="103" name="Téglalap feliratnak 102"/>
          <p:cNvSpPr/>
          <p:nvPr/>
        </p:nvSpPr>
        <p:spPr>
          <a:xfrm>
            <a:off x="1300150" y="3486150"/>
            <a:ext cx="1123950" cy="495300"/>
          </a:xfrm>
          <a:prstGeom prst="wedgeRectCallout">
            <a:avLst>
              <a:gd name="adj1" fmla="val 37887"/>
              <a:gd name="adj2" fmla="val -12940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I./-1  Egyvonalas hidegvíz hálózat</a:t>
            </a:r>
          </a:p>
        </p:txBody>
      </p:sp>
      <p:sp>
        <p:nvSpPr>
          <p:cNvPr id="108" name="Ellipszis 107"/>
          <p:cNvSpPr/>
          <p:nvPr/>
        </p:nvSpPr>
        <p:spPr>
          <a:xfrm>
            <a:off x="1933085" y="516908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09" name="Szövegdoboz 93"/>
          <p:cNvSpPr txBox="1">
            <a:spLocks noChangeArrowheads="1"/>
          </p:cNvSpPr>
          <p:nvPr/>
        </p:nvSpPr>
        <p:spPr bwMode="auto">
          <a:xfrm>
            <a:off x="2000538" y="5041922"/>
            <a:ext cx="15255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600" dirty="0">
                <a:latin typeface="Calibri" pitchFamily="34" charset="0"/>
              </a:rPr>
              <a:t>Meglévő állapot</a:t>
            </a:r>
          </a:p>
        </p:txBody>
      </p:sp>
      <p:sp>
        <p:nvSpPr>
          <p:cNvPr id="110" name="Szövegdoboz 95"/>
          <p:cNvSpPr txBox="1">
            <a:spLocks noChangeArrowheads="1"/>
          </p:cNvSpPr>
          <p:nvPr/>
        </p:nvSpPr>
        <p:spPr bwMode="auto">
          <a:xfrm>
            <a:off x="2009503" y="5337757"/>
            <a:ext cx="14176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600" dirty="0">
                <a:latin typeface="Calibri" pitchFamily="34" charset="0"/>
              </a:rPr>
              <a:t>Aktív fejlesztés</a:t>
            </a:r>
          </a:p>
        </p:txBody>
      </p:sp>
      <p:sp>
        <p:nvSpPr>
          <p:cNvPr id="111" name="Ellipszis 110"/>
          <p:cNvSpPr/>
          <p:nvPr/>
        </p:nvSpPr>
        <p:spPr>
          <a:xfrm>
            <a:off x="1936602" y="546461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accent1">
                <a:shade val="50000"/>
              </a:schemeClr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12" name="Ellipszis 111"/>
          <p:cNvSpPr/>
          <p:nvPr/>
        </p:nvSpPr>
        <p:spPr>
          <a:xfrm>
            <a:off x="3866660" y="5178608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13" name="Szövegdoboz 98"/>
          <p:cNvSpPr txBox="1">
            <a:spLocks noChangeArrowheads="1"/>
          </p:cNvSpPr>
          <p:nvPr/>
        </p:nvSpPr>
        <p:spPr bwMode="auto">
          <a:xfrm>
            <a:off x="3934113" y="5051447"/>
            <a:ext cx="15779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600">
                <a:latin typeface="Calibri" pitchFamily="34" charset="0"/>
              </a:rPr>
              <a:t>Passzív fejlesztés</a:t>
            </a:r>
          </a:p>
        </p:txBody>
      </p:sp>
      <p:sp useBgFill="1">
        <p:nvSpPr>
          <p:cNvPr id="114" name="Téglalap feliratnak 113"/>
          <p:cNvSpPr/>
          <p:nvPr/>
        </p:nvSpPr>
        <p:spPr>
          <a:xfrm>
            <a:off x="2778113" y="3852863"/>
            <a:ext cx="1119187" cy="500062"/>
          </a:xfrm>
          <a:prstGeom prst="wedgeRectCallout">
            <a:avLst>
              <a:gd name="adj1" fmla="val -52909"/>
              <a:gd name="adj2" fmla="val -19923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II./-1, Egyvonalas hidegvíz hálózat</a:t>
            </a:r>
          </a:p>
        </p:txBody>
      </p:sp>
      <p:sp useBgFill="1">
        <p:nvSpPr>
          <p:cNvPr id="116" name="Téglalap feliratnak 115"/>
          <p:cNvSpPr/>
          <p:nvPr/>
        </p:nvSpPr>
        <p:spPr>
          <a:xfrm>
            <a:off x="2681275" y="3694113"/>
            <a:ext cx="1200150" cy="495300"/>
          </a:xfrm>
          <a:prstGeom prst="wedgeRectCallout">
            <a:avLst>
              <a:gd name="adj1" fmla="val -9162"/>
              <a:gd name="adj2" fmla="val -17191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III./-1, Manuális hideg-melegvizes keverőcsapok</a:t>
            </a:r>
          </a:p>
        </p:txBody>
      </p:sp>
      <p:sp useBgFill="1">
        <p:nvSpPr>
          <p:cNvPr id="117" name="Téglalap feliratnak 116"/>
          <p:cNvSpPr/>
          <p:nvPr/>
        </p:nvSpPr>
        <p:spPr>
          <a:xfrm>
            <a:off x="2524113" y="3889375"/>
            <a:ext cx="1227137" cy="495300"/>
          </a:xfrm>
          <a:prstGeom prst="wedgeRectCallout">
            <a:avLst>
              <a:gd name="adj1" fmla="val 37735"/>
              <a:gd name="adj2" fmla="val -21672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IV./-1, Manuális hideg-melegvizes keverőcsapok</a:t>
            </a:r>
          </a:p>
        </p:txBody>
      </p:sp>
      <p:cxnSp>
        <p:nvCxnSpPr>
          <p:cNvPr id="129" name="Egyenes összekötő 128"/>
          <p:cNvCxnSpPr>
            <a:stCxn id="91" idx="2"/>
            <a:endCxn id="94" idx="6"/>
          </p:cNvCxnSpPr>
          <p:nvPr/>
        </p:nvCxnSpPr>
        <p:spPr>
          <a:xfrm rot="10800000">
            <a:off x="2789878" y="3050377"/>
            <a:ext cx="319586" cy="33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Egyenes összekötő 131"/>
          <p:cNvCxnSpPr>
            <a:stCxn id="95" idx="2"/>
            <a:endCxn id="91" idx="6"/>
          </p:cNvCxnSpPr>
          <p:nvPr/>
        </p:nvCxnSpPr>
        <p:spPr>
          <a:xfrm rot="10800000" flipV="1">
            <a:off x="3217464" y="3049089"/>
            <a:ext cx="334372" cy="162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gyenes összekötő 91"/>
          <p:cNvCxnSpPr>
            <a:stCxn id="46" idx="6"/>
          </p:cNvCxnSpPr>
          <p:nvPr/>
        </p:nvCxnSpPr>
        <p:spPr>
          <a:xfrm>
            <a:off x="2347771" y="2180489"/>
            <a:ext cx="308932" cy="479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Egyenes összekötő 144"/>
          <p:cNvCxnSpPr>
            <a:stCxn id="59" idx="5"/>
            <a:endCxn id="95" idx="1"/>
          </p:cNvCxnSpPr>
          <p:nvPr/>
        </p:nvCxnSpPr>
        <p:spPr>
          <a:xfrm rot="16200000" flipH="1">
            <a:off x="2987203" y="2430456"/>
            <a:ext cx="800470" cy="360428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Ellipszis 90"/>
          <p:cNvSpPr/>
          <p:nvPr/>
        </p:nvSpPr>
        <p:spPr>
          <a:xfrm>
            <a:off x="3109464" y="2996711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6" name="Ellipszis 45"/>
          <p:cNvSpPr/>
          <p:nvPr/>
        </p:nvSpPr>
        <p:spPr>
          <a:xfrm>
            <a:off x="2239771" y="212648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50" name="Ellipszis 49"/>
          <p:cNvSpPr/>
          <p:nvPr/>
        </p:nvSpPr>
        <p:spPr>
          <a:xfrm>
            <a:off x="2678435" y="2120310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54" name="Téglalap feliratnak 53"/>
          <p:cNvSpPr/>
          <p:nvPr/>
        </p:nvSpPr>
        <p:spPr>
          <a:xfrm>
            <a:off x="1509700" y="1063625"/>
            <a:ext cx="1495425" cy="514350"/>
          </a:xfrm>
          <a:prstGeom prst="wedgeRectCallout">
            <a:avLst>
              <a:gd name="adj1" fmla="val 2756"/>
              <a:gd name="adj2" fmla="val 16221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I./1, </a:t>
            </a:r>
            <a:r>
              <a:rPr lang="hu-HU" sz="1100" dirty="0" err="1"/>
              <a:t>Legiodefense</a:t>
            </a:r>
            <a:r>
              <a:rPr lang="hu-HU" sz="1100" dirty="0"/>
              <a:t> berendezés beépítése</a:t>
            </a:r>
          </a:p>
        </p:txBody>
      </p:sp>
      <p:sp useBgFill="1">
        <p:nvSpPr>
          <p:cNvPr id="55" name="Akciógomb: Tovább vagy Következő 54">
            <a:hlinkClick r:id="rId4" action="ppaction://hlinksldjump" highlightClick="1"/>
          </p:cNvPr>
          <p:cNvSpPr/>
          <p:nvPr/>
        </p:nvSpPr>
        <p:spPr>
          <a:xfrm>
            <a:off x="2774938" y="1125538"/>
            <a:ext cx="179387" cy="179387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56" name="Téglalap feliratnak 55"/>
          <p:cNvSpPr/>
          <p:nvPr/>
        </p:nvSpPr>
        <p:spPr>
          <a:xfrm>
            <a:off x="3084329" y="1218385"/>
            <a:ext cx="1495425" cy="514350"/>
          </a:xfrm>
          <a:prstGeom prst="wedgeRectCallout">
            <a:avLst>
              <a:gd name="adj1" fmla="val -71839"/>
              <a:gd name="adj2" fmla="val 12993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II./1, HMV </a:t>
            </a:r>
            <a:r>
              <a:rPr lang="hu-HU" sz="1100" dirty="0" err="1"/>
              <a:t>Legiodefense</a:t>
            </a:r>
            <a:r>
              <a:rPr lang="hu-HU" sz="1100" dirty="0"/>
              <a:t> berendezés beépítése</a:t>
            </a:r>
          </a:p>
        </p:txBody>
      </p:sp>
      <p:sp useBgFill="1">
        <p:nvSpPr>
          <p:cNvPr id="57" name="Akciógomb: Tovább vagy Következő 56">
            <a:hlinkClick r:id="rId5" action="ppaction://hlinksldjump" highlightClick="1"/>
          </p:cNvPr>
          <p:cNvSpPr/>
          <p:nvPr/>
        </p:nvSpPr>
        <p:spPr>
          <a:xfrm>
            <a:off x="4366973" y="1256859"/>
            <a:ext cx="179387" cy="179387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cxnSp>
        <p:nvCxnSpPr>
          <p:cNvPr id="52" name="Egyenes összekötő 51"/>
          <p:cNvCxnSpPr>
            <a:stCxn id="50" idx="6"/>
            <a:endCxn id="59" idx="2"/>
          </p:cNvCxnSpPr>
          <p:nvPr/>
        </p:nvCxnSpPr>
        <p:spPr>
          <a:xfrm flipV="1">
            <a:off x="2786435" y="2172251"/>
            <a:ext cx="328605" cy="2059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Ellipszis 58"/>
          <p:cNvSpPr/>
          <p:nvPr/>
        </p:nvSpPr>
        <p:spPr>
          <a:xfrm>
            <a:off x="3115040" y="2118251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62" name="Téglalap feliratnak 61"/>
          <p:cNvSpPr/>
          <p:nvPr/>
        </p:nvSpPr>
        <p:spPr>
          <a:xfrm>
            <a:off x="3860084" y="1802154"/>
            <a:ext cx="1096963" cy="588963"/>
          </a:xfrm>
          <a:prstGeom prst="wedgeRectCallout">
            <a:avLst>
              <a:gd name="adj1" fmla="val -109076"/>
              <a:gd name="adj2" fmla="val 941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III./1, </a:t>
            </a:r>
            <a:r>
              <a:rPr lang="hu-HU" sz="1100" dirty="0" err="1"/>
              <a:t>Infrás</a:t>
            </a:r>
            <a:r>
              <a:rPr lang="hu-HU" sz="1100" dirty="0"/>
              <a:t> időzítős csaptelepek</a:t>
            </a:r>
          </a:p>
        </p:txBody>
      </p:sp>
      <p:sp useBgFill="1">
        <p:nvSpPr>
          <p:cNvPr id="63" name="Akciógomb: Tovább vagy Következő 62">
            <a:hlinkClick r:id="rId6" action="ppaction://hlinksldjump" highlightClick="1"/>
          </p:cNvPr>
          <p:cNvSpPr/>
          <p:nvPr/>
        </p:nvSpPr>
        <p:spPr>
          <a:xfrm>
            <a:off x="4732444" y="1848229"/>
            <a:ext cx="179387" cy="179387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100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 tmFilter="0, 0; .2, .5; .8, .5; 1, 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1000" autoRev="1" fill="hold"/>
                                        <p:tgtEl>
                                          <p:spTgt spid="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103" grpId="0" animBg="1"/>
      <p:bldP spid="114" grpId="0" animBg="1"/>
      <p:bldP spid="116" grpId="0" animBg="1"/>
      <p:bldP spid="117" grpId="0" animBg="1"/>
      <p:bldP spid="54" grpId="0" animBg="1"/>
      <p:bldP spid="55" grpId="0" animBg="1"/>
      <p:bldP spid="56" grpId="0" animBg="1"/>
      <p:bldP spid="57" grpId="0" animBg="1"/>
      <p:bldP spid="62" grpId="0" animBg="1"/>
      <p:bldP spid="6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4495" y="0"/>
            <a:ext cx="8229600" cy="1037230"/>
          </a:xfrm>
        </p:spPr>
        <p:txBody>
          <a:bodyPr/>
          <a:lstStyle/>
          <a:p>
            <a:r>
              <a:rPr lang="hu-HU" sz="2400" dirty="0"/>
              <a:t>Légtechnikai rendszerek mozzanatai</a:t>
            </a:r>
            <a:br>
              <a:rPr lang="hu-HU" sz="2400" dirty="0"/>
            </a:br>
            <a:r>
              <a:rPr lang="hu-HU" sz="2400" dirty="0"/>
              <a:t>AHU - 1</a:t>
            </a:r>
          </a:p>
        </p:txBody>
      </p:sp>
      <p:pic>
        <p:nvPicPr>
          <p:cNvPr id="3" name="Kép 2" descr="Rajz4.wmf"/>
          <p:cNvPicPr>
            <a:picLocks noChangeAspect="1"/>
          </p:cNvPicPr>
          <p:nvPr/>
        </p:nvPicPr>
        <p:blipFill>
          <a:blip r:embed="rId2"/>
          <a:srcRect l="22067" t="3552" r="15246" b="4263"/>
          <a:stretch>
            <a:fillRect/>
          </a:stretch>
        </p:blipFill>
        <p:spPr>
          <a:xfrm>
            <a:off x="305466" y="829969"/>
            <a:ext cx="5399637" cy="4484439"/>
          </a:xfrm>
          <a:prstGeom prst="rect">
            <a:avLst/>
          </a:prstGeom>
        </p:spPr>
      </p:pic>
      <p:sp>
        <p:nvSpPr>
          <p:cNvPr id="4" name="Ellipszis 3"/>
          <p:cNvSpPr/>
          <p:nvPr/>
        </p:nvSpPr>
        <p:spPr>
          <a:xfrm>
            <a:off x="1091542" y="357230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5" name="Ellipszis 4"/>
          <p:cNvSpPr/>
          <p:nvPr/>
        </p:nvSpPr>
        <p:spPr>
          <a:xfrm>
            <a:off x="1094417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" name="Ellipszis 5"/>
          <p:cNvSpPr/>
          <p:nvPr/>
        </p:nvSpPr>
        <p:spPr>
          <a:xfrm>
            <a:off x="1100168" y="273554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" name="Ellipszis 6"/>
          <p:cNvSpPr/>
          <p:nvPr/>
        </p:nvSpPr>
        <p:spPr>
          <a:xfrm>
            <a:off x="1502734" y="357518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1502735" y="315536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1916802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1922553" y="316111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2325119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2" name="Ellipszis 11"/>
          <p:cNvSpPr/>
          <p:nvPr/>
        </p:nvSpPr>
        <p:spPr>
          <a:xfrm>
            <a:off x="2330870" y="273554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3" name="Ellipszis 12"/>
          <p:cNvSpPr/>
          <p:nvPr/>
        </p:nvSpPr>
        <p:spPr>
          <a:xfrm>
            <a:off x="2330871" y="2332978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4" name="Ellipszis 13"/>
          <p:cNvSpPr/>
          <p:nvPr/>
        </p:nvSpPr>
        <p:spPr>
          <a:xfrm>
            <a:off x="2739187" y="398349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5" name="Ellipszis 14"/>
          <p:cNvSpPr/>
          <p:nvPr/>
        </p:nvSpPr>
        <p:spPr>
          <a:xfrm>
            <a:off x="2744938" y="3569431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6" name="Ellipszis 15"/>
          <p:cNvSpPr/>
          <p:nvPr/>
        </p:nvSpPr>
        <p:spPr>
          <a:xfrm>
            <a:off x="2739188" y="314961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7" name="Ellipszis 16"/>
          <p:cNvSpPr/>
          <p:nvPr/>
        </p:nvSpPr>
        <p:spPr>
          <a:xfrm>
            <a:off x="2744938" y="274129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8" name="Ellipszis 17"/>
          <p:cNvSpPr/>
          <p:nvPr/>
        </p:nvSpPr>
        <p:spPr>
          <a:xfrm>
            <a:off x="3153255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9" name="Ellipszis 18"/>
          <p:cNvSpPr/>
          <p:nvPr/>
        </p:nvSpPr>
        <p:spPr>
          <a:xfrm>
            <a:off x="3147504" y="315536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0" name="Ellipszis 19"/>
          <p:cNvSpPr/>
          <p:nvPr/>
        </p:nvSpPr>
        <p:spPr>
          <a:xfrm>
            <a:off x="3153255" y="273554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1" name="Ellipszis 20"/>
          <p:cNvSpPr/>
          <p:nvPr/>
        </p:nvSpPr>
        <p:spPr>
          <a:xfrm>
            <a:off x="3561572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2" name="Ellipszis 21"/>
          <p:cNvSpPr/>
          <p:nvPr/>
        </p:nvSpPr>
        <p:spPr>
          <a:xfrm>
            <a:off x="3561572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3" name="Ellipszis 22"/>
          <p:cNvSpPr/>
          <p:nvPr/>
        </p:nvSpPr>
        <p:spPr>
          <a:xfrm>
            <a:off x="3561572" y="273554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4" name="Ellipszis 23"/>
          <p:cNvSpPr/>
          <p:nvPr/>
        </p:nvSpPr>
        <p:spPr>
          <a:xfrm>
            <a:off x="3969889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5" name="Ellipszis 24"/>
          <p:cNvSpPr/>
          <p:nvPr/>
        </p:nvSpPr>
        <p:spPr>
          <a:xfrm>
            <a:off x="3975640" y="274129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6" name="Ellipszis 25"/>
          <p:cNvSpPr/>
          <p:nvPr/>
        </p:nvSpPr>
        <p:spPr>
          <a:xfrm>
            <a:off x="3975640" y="233297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7" name="Ellipszis 26"/>
          <p:cNvSpPr/>
          <p:nvPr/>
        </p:nvSpPr>
        <p:spPr>
          <a:xfrm>
            <a:off x="4383957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8" name="Ellipszis 27"/>
          <p:cNvSpPr/>
          <p:nvPr/>
        </p:nvSpPr>
        <p:spPr>
          <a:xfrm>
            <a:off x="4389708" y="274129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9" name="Ellipszis 28"/>
          <p:cNvSpPr/>
          <p:nvPr/>
        </p:nvSpPr>
        <p:spPr>
          <a:xfrm>
            <a:off x="4389708" y="232722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0" name="Ellipszis 29"/>
          <p:cNvSpPr/>
          <p:nvPr/>
        </p:nvSpPr>
        <p:spPr>
          <a:xfrm>
            <a:off x="4389708" y="1913160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2" name="Ellipszis 31"/>
          <p:cNvSpPr/>
          <p:nvPr/>
        </p:nvSpPr>
        <p:spPr>
          <a:xfrm>
            <a:off x="4798025" y="315536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3" name="Ellipszis 32"/>
          <p:cNvSpPr/>
          <p:nvPr/>
        </p:nvSpPr>
        <p:spPr>
          <a:xfrm>
            <a:off x="4798025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4" name="Ellipszis 33"/>
          <p:cNvSpPr/>
          <p:nvPr/>
        </p:nvSpPr>
        <p:spPr>
          <a:xfrm>
            <a:off x="4792273" y="397774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5" name="Szövegdoboz 93"/>
          <p:cNvSpPr txBox="1">
            <a:spLocks noChangeArrowheads="1"/>
          </p:cNvSpPr>
          <p:nvPr/>
        </p:nvSpPr>
        <p:spPr bwMode="auto">
          <a:xfrm>
            <a:off x="5595783" y="1088615"/>
            <a:ext cx="362631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00050" indent="-400050">
              <a:buFontTx/>
              <a:buAutoNum type="romanUcPeriod"/>
            </a:pPr>
            <a:r>
              <a:rPr lang="hu-HU" dirty="0">
                <a:latin typeface="Calibri" pitchFamily="34" charset="0"/>
              </a:rPr>
              <a:t>Légkezelő vagy vezeték- 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hálózat visszakeverési lehetőség</a:t>
            </a:r>
          </a:p>
          <a:p>
            <a:pPr marL="400050" indent="-400050">
              <a:buAutoNum type="romanUcPeriod" startAt="2"/>
            </a:pPr>
            <a:r>
              <a:rPr lang="hu-HU" dirty="0">
                <a:latin typeface="Calibri" pitchFamily="34" charset="0"/>
              </a:rPr>
              <a:t>Szabályozott téli </a:t>
            </a:r>
            <a:r>
              <a:rPr lang="hu-HU" dirty="0" err="1">
                <a:latin typeface="Calibri" pitchFamily="34" charset="0"/>
              </a:rPr>
              <a:t>befúvási</a:t>
            </a:r>
            <a:endParaRPr lang="hu-HU" dirty="0">
              <a:latin typeface="Calibri" pitchFamily="34" charset="0"/>
            </a:endParaRPr>
          </a:p>
          <a:p>
            <a:pPr marL="400050" indent="-400050"/>
            <a:r>
              <a:rPr lang="hu-HU" dirty="0">
                <a:latin typeface="Calibri" pitchFamily="34" charset="0"/>
              </a:rPr>
              <a:t>	hőmérséklet</a:t>
            </a:r>
          </a:p>
          <a:p>
            <a:pPr marL="400050" indent="-400050">
              <a:buAutoNum type="romanUcPeriod" startAt="3"/>
            </a:pPr>
            <a:r>
              <a:rPr lang="hu-HU" dirty="0">
                <a:latin typeface="Calibri" pitchFamily="34" charset="0"/>
              </a:rPr>
              <a:t>Szabályozott nyári </a:t>
            </a:r>
            <a:r>
              <a:rPr lang="hu-HU" dirty="0" err="1">
                <a:latin typeface="Calibri" pitchFamily="34" charset="0"/>
              </a:rPr>
              <a:t>befúvási</a:t>
            </a:r>
            <a:endParaRPr lang="hu-HU" dirty="0">
              <a:latin typeface="Calibri" pitchFamily="34" charset="0"/>
            </a:endParaRPr>
          </a:p>
          <a:p>
            <a:pPr marL="400050" indent="-400050"/>
            <a:r>
              <a:rPr lang="hu-HU" dirty="0">
                <a:latin typeface="Calibri" pitchFamily="34" charset="0"/>
              </a:rPr>
              <a:t>	hőmérséklet</a:t>
            </a:r>
          </a:p>
          <a:p>
            <a:pPr marL="400050" indent="-400050">
              <a:buAutoNum type="romanUcPeriod" startAt="4"/>
            </a:pPr>
            <a:r>
              <a:rPr lang="hu-HU" dirty="0">
                <a:latin typeface="Calibri" pitchFamily="34" charset="0"/>
              </a:rPr>
              <a:t>Szabályozott páratartalom</a:t>
            </a:r>
          </a:p>
          <a:p>
            <a:pPr marL="400050" indent="-400050">
              <a:buAutoNum type="romanUcPeriod" startAt="4"/>
            </a:pPr>
            <a:r>
              <a:rPr lang="hu-HU" dirty="0" err="1">
                <a:latin typeface="Calibri" pitchFamily="34" charset="0"/>
              </a:rPr>
              <a:t>Hővisszanyerés</a:t>
            </a:r>
            <a:r>
              <a:rPr lang="hu-HU" dirty="0">
                <a:latin typeface="Calibri" pitchFamily="34" charset="0"/>
              </a:rPr>
              <a:t> a rendszerben</a:t>
            </a:r>
          </a:p>
          <a:p>
            <a:pPr marL="400050" indent="-400050">
              <a:buAutoNum type="romanUcPeriod" startAt="4"/>
            </a:pPr>
            <a:r>
              <a:rPr lang="hu-HU" dirty="0">
                <a:latin typeface="Calibri" pitchFamily="34" charset="0"/>
              </a:rPr>
              <a:t>Fűtőkaloriferek szabályozásának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minősége</a:t>
            </a:r>
          </a:p>
          <a:p>
            <a:pPr marL="400050" indent="-400050">
              <a:buAutoNum type="romanUcPeriod" startAt="7"/>
            </a:pPr>
            <a:r>
              <a:rPr lang="hu-HU" dirty="0">
                <a:latin typeface="Calibri" pitchFamily="34" charset="0"/>
              </a:rPr>
              <a:t>Hűtőkaloriferek szabályozásának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minősége</a:t>
            </a:r>
          </a:p>
          <a:p>
            <a:pPr marL="400050" indent="-400050">
              <a:buAutoNum type="romanUcPeriod" startAt="8"/>
            </a:pPr>
            <a:r>
              <a:rPr lang="hu-HU" dirty="0">
                <a:latin typeface="Calibri" pitchFamily="34" charset="0"/>
              </a:rPr>
              <a:t>Légkezelő gépek ventilátorai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frekvenciaszabályozóval</a:t>
            </a:r>
          </a:p>
          <a:p>
            <a:pPr marL="400050" indent="-400050">
              <a:buAutoNum type="romanUcPeriod" startAt="9"/>
            </a:pPr>
            <a:r>
              <a:rPr lang="hu-HU" dirty="0">
                <a:latin typeface="Calibri" pitchFamily="34" charset="0"/>
              </a:rPr>
              <a:t>A rendszerben alkalmazott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szűrési fokozat</a:t>
            </a:r>
          </a:p>
          <a:p>
            <a:pPr marL="400050" indent="-400050">
              <a:buAutoNum type="romanUcPeriod" startAt="10"/>
            </a:pPr>
            <a:r>
              <a:rPr lang="hu-HU" dirty="0">
                <a:latin typeface="Calibri" pitchFamily="34" charset="0"/>
              </a:rPr>
              <a:t>A légcsatorna hálózat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szigetelésének minősége</a:t>
            </a:r>
          </a:p>
        </p:txBody>
      </p:sp>
      <p:sp>
        <p:nvSpPr>
          <p:cNvPr id="36" name="Szövegdoboz 29"/>
          <p:cNvSpPr txBox="1">
            <a:spLocks noChangeArrowheads="1"/>
          </p:cNvSpPr>
          <p:nvPr/>
        </p:nvSpPr>
        <p:spPr bwMode="auto">
          <a:xfrm>
            <a:off x="3203575" y="5606475"/>
            <a:ext cx="9874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600" dirty="0">
                <a:latin typeface="Calibri" pitchFamily="34" charset="0"/>
              </a:rPr>
              <a:t>Fejlesztés</a:t>
            </a:r>
          </a:p>
        </p:txBody>
      </p:sp>
      <p:sp>
        <p:nvSpPr>
          <p:cNvPr id="37" name="Ellipszis 36"/>
          <p:cNvSpPr/>
          <p:nvPr/>
        </p:nvSpPr>
        <p:spPr>
          <a:xfrm>
            <a:off x="1048443" y="570870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8" name="Szövegdoboz 31"/>
          <p:cNvSpPr txBox="1">
            <a:spLocks noChangeArrowheads="1"/>
          </p:cNvSpPr>
          <p:nvPr/>
        </p:nvSpPr>
        <p:spPr bwMode="auto">
          <a:xfrm>
            <a:off x="1116013" y="5581075"/>
            <a:ext cx="15255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600" dirty="0">
                <a:latin typeface="Calibri" pitchFamily="34" charset="0"/>
              </a:rPr>
              <a:t>Meglévő állapot</a:t>
            </a:r>
          </a:p>
        </p:txBody>
      </p:sp>
      <p:sp>
        <p:nvSpPr>
          <p:cNvPr id="39" name="Ellipszis 38"/>
          <p:cNvSpPr/>
          <p:nvPr/>
        </p:nvSpPr>
        <p:spPr>
          <a:xfrm>
            <a:off x="3120247" y="571822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385D8A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0" name="Szövegdoboz 56"/>
          <p:cNvSpPr txBox="1">
            <a:spLocks noChangeArrowheads="1"/>
          </p:cNvSpPr>
          <p:nvPr/>
        </p:nvSpPr>
        <p:spPr bwMode="auto">
          <a:xfrm rot="-5400000">
            <a:off x="-357278" y="2990266"/>
            <a:ext cx="1135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dirty="0">
                <a:latin typeface="Calibri" pitchFamily="34" charset="0"/>
              </a:rPr>
              <a:t>Tudásszintek</a:t>
            </a:r>
          </a:p>
        </p:txBody>
      </p:sp>
      <p:sp>
        <p:nvSpPr>
          <p:cNvPr id="41" name="Szövegdoboz 126"/>
          <p:cNvSpPr txBox="1">
            <a:spLocks noChangeArrowheads="1"/>
          </p:cNvSpPr>
          <p:nvPr/>
        </p:nvSpPr>
        <p:spPr bwMode="auto">
          <a:xfrm>
            <a:off x="2237390" y="5193570"/>
            <a:ext cx="1135063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dirty="0">
                <a:latin typeface="Calibri" pitchFamily="34" charset="0"/>
              </a:rPr>
              <a:t>Mozzanatok</a:t>
            </a:r>
          </a:p>
        </p:txBody>
      </p:sp>
      <p:sp useBgFill="1">
        <p:nvSpPr>
          <p:cNvPr id="42" name="Téglalap feliratnak 41"/>
          <p:cNvSpPr/>
          <p:nvPr/>
        </p:nvSpPr>
        <p:spPr>
          <a:xfrm>
            <a:off x="1354992" y="3481125"/>
            <a:ext cx="991298" cy="437732"/>
          </a:xfrm>
          <a:prstGeom prst="wedgeRectCallout">
            <a:avLst>
              <a:gd name="adj1" fmla="val -68026"/>
              <a:gd name="adj2" fmla="val -200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I./-1  100% visszakeverés</a:t>
            </a:r>
          </a:p>
        </p:txBody>
      </p:sp>
      <p:sp useBgFill="1">
        <p:nvSpPr>
          <p:cNvPr id="43" name="Téglalap feliratnak 42"/>
          <p:cNvSpPr/>
          <p:nvPr/>
        </p:nvSpPr>
        <p:spPr>
          <a:xfrm>
            <a:off x="1356665" y="2990430"/>
            <a:ext cx="1301123" cy="436058"/>
          </a:xfrm>
          <a:prstGeom prst="wedgeRectCallout">
            <a:avLst>
              <a:gd name="adj1" fmla="val -63393"/>
              <a:gd name="adj2" fmla="val -739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I./0 0-100% közötti visszakeverés</a:t>
            </a:r>
          </a:p>
        </p:txBody>
      </p:sp>
      <p:sp useBgFill="1">
        <p:nvSpPr>
          <p:cNvPr id="44" name="Téglalap feliratnak 43"/>
          <p:cNvSpPr/>
          <p:nvPr/>
        </p:nvSpPr>
        <p:spPr>
          <a:xfrm>
            <a:off x="1356667" y="2548304"/>
            <a:ext cx="991298" cy="395864"/>
          </a:xfrm>
          <a:prstGeom prst="wedgeRectCallout">
            <a:avLst>
              <a:gd name="adj1" fmla="val -68533"/>
              <a:gd name="adj2" fmla="val -278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I./1 Tisztán frisslevegős</a:t>
            </a:r>
          </a:p>
        </p:txBody>
      </p:sp>
      <p:sp useBgFill="1">
        <p:nvSpPr>
          <p:cNvPr id="45" name="Téglalap feliratnak 44"/>
          <p:cNvSpPr/>
          <p:nvPr/>
        </p:nvSpPr>
        <p:spPr>
          <a:xfrm>
            <a:off x="1769609" y="3402107"/>
            <a:ext cx="1531644" cy="437029"/>
          </a:xfrm>
          <a:prstGeom prst="wedgeRectCallout">
            <a:avLst>
              <a:gd name="adj1" fmla="val -62319"/>
              <a:gd name="adj2" fmla="val -314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II./-1  nincs szabályozva a </a:t>
            </a:r>
            <a:r>
              <a:rPr lang="hu-HU" sz="1100" dirty="0" err="1"/>
              <a:t>befúvási</a:t>
            </a:r>
            <a:r>
              <a:rPr lang="hu-HU" sz="1100" dirty="0"/>
              <a:t> hőmérséklet</a:t>
            </a:r>
          </a:p>
        </p:txBody>
      </p:sp>
      <p:sp useBgFill="1">
        <p:nvSpPr>
          <p:cNvPr id="46" name="Téglalap feliratnak 45"/>
          <p:cNvSpPr/>
          <p:nvPr/>
        </p:nvSpPr>
        <p:spPr>
          <a:xfrm>
            <a:off x="1776333" y="2746019"/>
            <a:ext cx="1518196" cy="437732"/>
          </a:xfrm>
          <a:prstGeom prst="wedgeRectCallout">
            <a:avLst>
              <a:gd name="adj1" fmla="val -62269"/>
              <a:gd name="adj2" fmla="val 4905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II./0 szabályozott a </a:t>
            </a:r>
            <a:r>
              <a:rPr lang="hu-HU" sz="1100" dirty="0" err="1"/>
              <a:t>befúvási</a:t>
            </a:r>
            <a:r>
              <a:rPr lang="hu-HU" sz="1100" dirty="0"/>
              <a:t> hőmérséklet</a:t>
            </a:r>
          </a:p>
        </p:txBody>
      </p:sp>
      <p:sp useBgFill="1">
        <p:nvSpPr>
          <p:cNvPr id="48" name="Téglalap feliratnak 47"/>
          <p:cNvSpPr/>
          <p:nvPr/>
        </p:nvSpPr>
        <p:spPr>
          <a:xfrm>
            <a:off x="2184226" y="3386418"/>
            <a:ext cx="1597731" cy="437029"/>
          </a:xfrm>
          <a:prstGeom prst="wedgeRectCallout">
            <a:avLst>
              <a:gd name="adj1" fmla="val -62319"/>
              <a:gd name="adj2" fmla="val -314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III./-1  nincs szabályozva a </a:t>
            </a:r>
            <a:r>
              <a:rPr lang="hu-HU" sz="1100" dirty="0" err="1"/>
              <a:t>befúvási</a:t>
            </a:r>
            <a:r>
              <a:rPr lang="hu-HU" sz="1100" dirty="0"/>
              <a:t> hőmérséklet</a:t>
            </a:r>
          </a:p>
        </p:txBody>
      </p:sp>
      <p:sp useBgFill="1">
        <p:nvSpPr>
          <p:cNvPr id="49" name="Téglalap feliratnak 48"/>
          <p:cNvSpPr/>
          <p:nvPr/>
        </p:nvSpPr>
        <p:spPr>
          <a:xfrm>
            <a:off x="2190951" y="2730330"/>
            <a:ext cx="1518196" cy="437732"/>
          </a:xfrm>
          <a:prstGeom prst="wedgeRectCallout">
            <a:avLst>
              <a:gd name="adj1" fmla="val -62269"/>
              <a:gd name="adj2" fmla="val 4905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III./0 szabályozott a </a:t>
            </a:r>
            <a:r>
              <a:rPr lang="hu-HU" sz="1100" dirty="0" err="1"/>
              <a:t>befúvási</a:t>
            </a:r>
            <a:r>
              <a:rPr lang="hu-HU" sz="1100" dirty="0"/>
              <a:t> hőmérséklet</a:t>
            </a:r>
          </a:p>
        </p:txBody>
      </p:sp>
      <p:sp useBgFill="1">
        <p:nvSpPr>
          <p:cNvPr id="50" name="Téglalap feliratnak 49"/>
          <p:cNvSpPr/>
          <p:nvPr/>
        </p:nvSpPr>
        <p:spPr>
          <a:xfrm>
            <a:off x="2601084" y="3009901"/>
            <a:ext cx="1668357" cy="437029"/>
          </a:xfrm>
          <a:prstGeom prst="wedgeRectCallout">
            <a:avLst>
              <a:gd name="adj1" fmla="val -62319"/>
              <a:gd name="adj2" fmla="val -314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IV./0  nincs a rendszerben páratartalom-szabályozás</a:t>
            </a:r>
          </a:p>
        </p:txBody>
      </p:sp>
      <p:sp useBgFill="1">
        <p:nvSpPr>
          <p:cNvPr id="51" name="Téglalap feliratnak 50"/>
          <p:cNvSpPr/>
          <p:nvPr/>
        </p:nvSpPr>
        <p:spPr>
          <a:xfrm>
            <a:off x="2607807" y="2198594"/>
            <a:ext cx="1849893" cy="625288"/>
          </a:xfrm>
          <a:prstGeom prst="wedgeRectCallout">
            <a:avLst>
              <a:gd name="adj1" fmla="val -58688"/>
              <a:gd name="adj2" fmla="val 3937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IV./1 a rendszer valamely részáramköre rendelkezik páratartalom-szabályozással</a:t>
            </a:r>
          </a:p>
        </p:txBody>
      </p:sp>
      <p:sp useBgFill="1">
        <p:nvSpPr>
          <p:cNvPr id="52" name="Téglalap feliratnak 51"/>
          <p:cNvSpPr/>
          <p:nvPr/>
        </p:nvSpPr>
        <p:spPr>
          <a:xfrm>
            <a:off x="2558502" y="1602442"/>
            <a:ext cx="1811792" cy="437029"/>
          </a:xfrm>
          <a:prstGeom prst="wedgeRectCallout">
            <a:avLst>
              <a:gd name="adj1" fmla="val -59721"/>
              <a:gd name="adj2" fmla="val 11993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IV./2  a teljes rendszerben szabályozott a páratartalom</a:t>
            </a:r>
          </a:p>
        </p:txBody>
      </p:sp>
      <p:sp useBgFill="1">
        <p:nvSpPr>
          <p:cNvPr id="53" name="Téglalap feliratnak 52"/>
          <p:cNvSpPr/>
          <p:nvPr/>
        </p:nvSpPr>
        <p:spPr>
          <a:xfrm>
            <a:off x="3022427" y="3834654"/>
            <a:ext cx="1085650" cy="437029"/>
          </a:xfrm>
          <a:prstGeom prst="wedgeRectCallout">
            <a:avLst>
              <a:gd name="adj1" fmla="val -67893"/>
              <a:gd name="adj2" fmla="val -776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V./-2  nincs a </a:t>
            </a:r>
            <a:r>
              <a:rPr lang="hu-HU" sz="1100" dirty="0" err="1"/>
              <a:t>hővisszanyerés</a:t>
            </a:r>
            <a:endParaRPr lang="hu-HU" sz="1100" dirty="0"/>
          </a:p>
        </p:txBody>
      </p:sp>
      <p:sp useBgFill="1">
        <p:nvSpPr>
          <p:cNvPr id="54" name="Téglalap feliratnak 53"/>
          <p:cNvSpPr/>
          <p:nvPr/>
        </p:nvSpPr>
        <p:spPr>
          <a:xfrm>
            <a:off x="3020185" y="3321425"/>
            <a:ext cx="1545091" cy="437029"/>
          </a:xfrm>
          <a:prstGeom prst="wedgeRectCallout">
            <a:avLst>
              <a:gd name="adj1" fmla="val -61867"/>
              <a:gd name="adj2" fmla="val 1993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V./-1 </a:t>
            </a:r>
            <a:r>
              <a:rPr lang="hu-HU" sz="1100" dirty="0" err="1"/>
              <a:t>hővisszanyerés</a:t>
            </a:r>
            <a:r>
              <a:rPr lang="hu-HU" sz="1100" dirty="0"/>
              <a:t> direkt visszakeveréssel</a:t>
            </a:r>
          </a:p>
        </p:txBody>
      </p:sp>
      <p:sp useBgFill="1">
        <p:nvSpPr>
          <p:cNvPr id="55" name="Téglalap feliratnak 54"/>
          <p:cNvSpPr/>
          <p:nvPr/>
        </p:nvSpPr>
        <p:spPr>
          <a:xfrm>
            <a:off x="3011220" y="2723030"/>
            <a:ext cx="1453204" cy="515472"/>
          </a:xfrm>
          <a:prstGeom prst="wedgeRectCallout">
            <a:avLst>
              <a:gd name="adj1" fmla="val -62302"/>
              <a:gd name="adj2" fmla="val 3839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V./0 </a:t>
            </a:r>
            <a:r>
              <a:rPr lang="hu-HU" sz="1100" dirty="0" err="1"/>
              <a:t>hővisszanyerés</a:t>
            </a:r>
            <a:r>
              <a:rPr lang="hu-HU" sz="1100" dirty="0"/>
              <a:t> keresztáramú lemezes </a:t>
            </a:r>
            <a:r>
              <a:rPr lang="hu-HU" sz="1100" dirty="0" err="1"/>
              <a:t>hővisszanyerővel</a:t>
            </a:r>
            <a:endParaRPr lang="hu-HU" sz="1100" dirty="0"/>
          </a:p>
        </p:txBody>
      </p:sp>
      <p:sp useBgFill="1">
        <p:nvSpPr>
          <p:cNvPr id="56" name="Téglalap feliratnak 55"/>
          <p:cNvSpPr/>
          <p:nvPr/>
        </p:nvSpPr>
        <p:spPr>
          <a:xfrm>
            <a:off x="2914849" y="2028266"/>
            <a:ext cx="1341145" cy="515472"/>
          </a:xfrm>
          <a:prstGeom prst="wedgeRectCallout">
            <a:avLst>
              <a:gd name="adj1" fmla="val -56568"/>
              <a:gd name="adj2" fmla="val 9186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V./1 </a:t>
            </a:r>
            <a:r>
              <a:rPr lang="hu-HU" sz="1100" dirty="0" err="1"/>
              <a:t>hővisszanyerés</a:t>
            </a:r>
            <a:r>
              <a:rPr lang="hu-HU" sz="1100" dirty="0"/>
              <a:t> közvetítőközeges </a:t>
            </a:r>
            <a:r>
              <a:rPr lang="hu-HU" sz="1100" dirty="0" err="1"/>
              <a:t>hővisszanyerővel</a:t>
            </a:r>
            <a:endParaRPr lang="hu-HU" sz="1100" dirty="0"/>
          </a:p>
        </p:txBody>
      </p:sp>
      <p:sp useBgFill="1">
        <p:nvSpPr>
          <p:cNvPr id="58" name="Téglalap feliratnak 57"/>
          <p:cNvSpPr/>
          <p:nvPr/>
        </p:nvSpPr>
        <p:spPr>
          <a:xfrm>
            <a:off x="3323282" y="3386938"/>
            <a:ext cx="1409652" cy="347958"/>
          </a:xfrm>
          <a:prstGeom prst="wedgeRectCallout">
            <a:avLst>
              <a:gd name="adj1" fmla="val -55530"/>
              <a:gd name="adj2" fmla="val 1618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VI./-1 Szabályozatlan üzem</a:t>
            </a:r>
          </a:p>
        </p:txBody>
      </p:sp>
      <p:sp useBgFill="1">
        <p:nvSpPr>
          <p:cNvPr id="59" name="Téglalap feliratnak 58"/>
          <p:cNvSpPr/>
          <p:nvPr/>
        </p:nvSpPr>
        <p:spPr>
          <a:xfrm>
            <a:off x="3351324" y="2976067"/>
            <a:ext cx="1052427" cy="347958"/>
          </a:xfrm>
          <a:prstGeom prst="wedgeRectCallout">
            <a:avLst>
              <a:gd name="adj1" fmla="val -60210"/>
              <a:gd name="adj2" fmla="val 203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VI./0 Minőségi szabályozás</a:t>
            </a:r>
          </a:p>
        </p:txBody>
      </p:sp>
      <p:sp useBgFill="1">
        <p:nvSpPr>
          <p:cNvPr id="60" name="Téglalap feliratnak 59"/>
          <p:cNvSpPr/>
          <p:nvPr/>
        </p:nvSpPr>
        <p:spPr>
          <a:xfrm>
            <a:off x="3335474" y="2521305"/>
            <a:ext cx="1150465" cy="347958"/>
          </a:xfrm>
          <a:prstGeom prst="wedgeRectCallout">
            <a:avLst>
              <a:gd name="adj1" fmla="val -59516"/>
              <a:gd name="adj2" fmla="val 2249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VI./1 Mennyiségi szabályozás</a:t>
            </a:r>
          </a:p>
        </p:txBody>
      </p:sp>
      <p:sp useBgFill="1">
        <p:nvSpPr>
          <p:cNvPr id="61" name="Téglalap feliratnak 60"/>
          <p:cNvSpPr/>
          <p:nvPr/>
        </p:nvSpPr>
        <p:spPr>
          <a:xfrm>
            <a:off x="3717084" y="3400350"/>
            <a:ext cx="1409652" cy="347958"/>
          </a:xfrm>
          <a:prstGeom prst="wedgeRectCallout">
            <a:avLst>
              <a:gd name="adj1" fmla="val -55530"/>
              <a:gd name="adj2" fmla="val 1618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VII./-1 Szabályozatlan üzem</a:t>
            </a:r>
          </a:p>
        </p:txBody>
      </p:sp>
      <p:sp useBgFill="1">
        <p:nvSpPr>
          <p:cNvPr id="63" name="Téglalap feliratnak 62"/>
          <p:cNvSpPr/>
          <p:nvPr/>
        </p:nvSpPr>
        <p:spPr>
          <a:xfrm>
            <a:off x="3752441" y="2967533"/>
            <a:ext cx="1052427" cy="347958"/>
          </a:xfrm>
          <a:prstGeom prst="wedgeRectCallout">
            <a:avLst>
              <a:gd name="adj1" fmla="val -60210"/>
              <a:gd name="adj2" fmla="val 203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VII./0 Minőségi szabályozás</a:t>
            </a:r>
          </a:p>
        </p:txBody>
      </p:sp>
      <p:sp useBgFill="1">
        <p:nvSpPr>
          <p:cNvPr id="64" name="Téglalap feliratnak 63"/>
          <p:cNvSpPr/>
          <p:nvPr/>
        </p:nvSpPr>
        <p:spPr>
          <a:xfrm>
            <a:off x="3736591" y="2512771"/>
            <a:ext cx="1190411" cy="347958"/>
          </a:xfrm>
          <a:prstGeom prst="wedgeRectCallout">
            <a:avLst>
              <a:gd name="adj1" fmla="val -59516"/>
              <a:gd name="adj2" fmla="val 2249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VII./1 Mennyiségi szabályozás</a:t>
            </a:r>
          </a:p>
        </p:txBody>
      </p:sp>
      <p:sp useBgFill="1">
        <p:nvSpPr>
          <p:cNvPr id="65" name="Téglalap feliratnak 64"/>
          <p:cNvSpPr/>
          <p:nvPr/>
        </p:nvSpPr>
        <p:spPr>
          <a:xfrm>
            <a:off x="4198668" y="3062630"/>
            <a:ext cx="1280417" cy="492557"/>
          </a:xfrm>
          <a:prstGeom prst="wedgeRectCallout">
            <a:avLst>
              <a:gd name="adj1" fmla="val -61924"/>
              <a:gd name="adj2" fmla="val -211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VIII./0 Ventilátorok állandó fordulattal üzemelnek</a:t>
            </a:r>
          </a:p>
        </p:txBody>
      </p:sp>
      <p:sp useBgFill="1">
        <p:nvSpPr>
          <p:cNvPr id="66" name="Téglalap feliratnak 65"/>
          <p:cNvSpPr/>
          <p:nvPr/>
        </p:nvSpPr>
        <p:spPr>
          <a:xfrm>
            <a:off x="4175502" y="2629815"/>
            <a:ext cx="1457201" cy="347958"/>
          </a:xfrm>
          <a:prstGeom prst="wedgeRectCallout">
            <a:avLst>
              <a:gd name="adj1" fmla="val -58512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VIII./1 Kézi frekvencia szabályozás</a:t>
            </a:r>
          </a:p>
        </p:txBody>
      </p:sp>
      <p:sp useBgFill="1">
        <p:nvSpPr>
          <p:cNvPr id="68" name="Téglalap feliratnak 67"/>
          <p:cNvSpPr/>
          <p:nvPr/>
        </p:nvSpPr>
        <p:spPr>
          <a:xfrm>
            <a:off x="3394253" y="3068727"/>
            <a:ext cx="797356" cy="347958"/>
          </a:xfrm>
          <a:prstGeom prst="wedgeRectCallout">
            <a:avLst>
              <a:gd name="adj1" fmla="val 76821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IX./0 EU4</a:t>
            </a:r>
          </a:p>
        </p:txBody>
      </p:sp>
      <p:sp useBgFill="1">
        <p:nvSpPr>
          <p:cNvPr id="69" name="Téglalap feliratnak 68"/>
          <p:cNvSpPr/>
          <p:nvPr/>
        </p:nvSpPr>
        <p:spPr>
          <a:xfrm>
            <a:off x="3414979" y="2643226"/>
            <a:ext cx="797356" cy="347958"/>
          </a:xfrm>
          <a:prstGeom prst="wedgeRectCallout">
            <a:avLst>
              <a:gd name="adj1" fmla="val 76821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IX./1 EU7</a:t>
            </a:r>
          </a:p>
        </p:txBody>
      </p:sp>
      <p:sp useBgFill="1">
        <p:nvSpPr>
          <p:cNvPr id="70" name="Téglalap feliratnak 69"/>
          <p:cNvSpPr/>
          <p:nvPr/>
        </p:nvSpPr>
        <p:spPr>
          <a:xfrm>
            <a:off x="3407664" y="2226260"/>
            <a:ext cx="797356" cy="347958"/>
          </a:xfrm>
          <a:prstGeom prst="wedgeRectCallout">
            <a:avLst>
              <a:gd name="adj1" fmla="val 76821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IX./2 EU9</a:t>
            </a:r>
          </a:p>
        </p:txBody>
      </p:sp>
      <p:sp useBgFill="1">
        <p:nvSpPr>
          <p:cNvPr id="71" name="Téglalap feliratnak 70"/>
          <p:cNvSpPr/>
          <p:nvPr/>
        </p:nvSpPr>
        <p:spPr>
          <a:xfrm>
            <a:off x="3400349" y="1794663"/>
            <a:ext cx="797356" cy="347958"/>
          </a:xfrm>
          <a:prstGeom prst="wedgeRectCallout">
            <a:avLst>
              <a:gd name="adj1" fmla="val 76821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IX./3 EU13</a:t>
            </a:r>
          </a:p>
        </p:txBody>
      </p:sp>
      <p:sp useBgFill="1">
        <p:nvSpPr>
          <p:cNvPr id="72" name="Téglalap feliratnak 71"/>
          <p:cNvSpPr/>
          <p:nvPr/>
        </p:nvSpPr>
        <p:spPr>
          <a:xfrm>
            <a:off x="3057754" y="3886810"/>
            <a:ext cx="1520342" cy="347958"/>
          </a:xfrm>
          <a:prstGeom prst="wedgeRectCallout">
            <a:avLst>
              <a:gd name="adj1" fmla="val 64792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X./-2 szigeteletlen légcsatorna hálózat</a:t>
            </a:r>
          </a:p>
        </p:txBody>
      </p:sp>
      <p:sp useBgFill="1">
        <p:nvSpPr>
          <p:cNvPr id="73" name="Téglalap feliratnak 72"/>
          <p:cNvSpPr/>
          <p:nvPr/>
        </p:nvSpPr>
        <p:spPr>
          <a:xfrm>
            <a:off x="3071165" y="3453994"/>
            <a:ext cx="1520342" cy="347958"/>
          </a:xfrm>
          <a:prstGeom prst="wedgeRectCallout">
            <a:avLst>
              <a:gd name="adj1" fmla="val 64792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X./-1 részben szigetelt légcsatorna hálózat</a:t>
            </a:r>
          </a:p>
        </p:txBody>
      </p:sp>
      <p:sp useBgFill="1">
        <p:nvSpPr>
          <p:cNvPr id="74" name="Téglalap feliratnak 73"/>
          <p:cNvSpPr/>
          <p:nvPr/>
        </p:nvSpPr>
        <p:spPr>
          <a:xfrm>
            <a:off x="3077261" y="3043123"/>
            <a:ext cx="1520342" cy="347958"/>
          </a:xfrm>
          <a:prstGeom prst="wedgeRectCallout">
            <a:avLst>
              <a:gd name="adj1" fmla="val 64792"/>
              <a:gd name="adj2" fmla="val -111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X./0 szigetelt légcsatorna hálózat</a:t>
            </a:r>
          </a:p>
        </p:txBody>
      </p:sp>
      <p:sp>
        <p:nvSpPr>
          <p:cNvPr id="75" name="Szövegdoboz 93"/>
          <p:cNvSpPr txBox="1">
            <a:spLocks noChangeArrowheads="1"/>
          </p:cNvSpPr>
          <p:nvPr/>
        </p:nvSpPr>
        <p:spPr bwMode="auto">
          <a:xfrm>
            <a:off x="4230688" y="6283325"/>
            <a:ext cx="1831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dirty="0">
                <a:latin typeface="Calibri" pitchFamily="34" charset="0"/>
              </a:rPr>
              <a:t>Javasolt fejlesztés</a:t>
            </a:r>
          </a:p>
        </p:txBody>
      </p:sp>
      <p:sp useBgFill="1">
        <p:nvSpPr>
          <p:cNvPr id="76" name="Akciógomb: Tovább vagy Következő 75">
            <a:hlinkClick r:id="rId3" action="ppaction://hlinksldjump" highlightClick="1"/>
          </p:cNvPr>
          <p:cNvSpPr/>
          <p:nvPr/>
        </p:nvSpPr>
        <p:spPr>
          <a:xfrm>
            <a:off x="6032500" y="6292850"/>
            <a:ext cx="360363" cy="360363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77" name="Akciógomb: Vissza vagy Előző 76">
            <a:hlinkClick r:id="rId4" action="ppaction://hlinksldjump" highlightClick="1"/>
          </p:cNvPr>
          <p:cNvSpPr/>
          <p:nvPr/>
        </p:nvSpPr>
        <p:spPr>
          <a:xfrm>
            <a:off x="2809875" y="6286500"/>
            <a:ext cx="360363" cy="360363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8" name="Szövegdoboz 3"/>
          <p:cNvSpPr txBox="1">
            <a:spLocks noChangeArrowheads="1"/>
          </p:cNvSpPr>
          <p:nvPr/>
        </p:nvSpPr>
        <p:spPr bwMode="auto">
          <a:xfrm>
            <a:off x="3167063" y="6286500"/>
            <a:ext cx="7445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Vissza</a:t>
            </a:r>
          </a:p>
        </p:txBody>
      </p:sp>
      <p:sp useBgFill="1">
        <p:nvSpPr>
          <p:cNvPr id="67" name="Téglalap feliratnak 66"/>
          <p:cNvSpPr/>
          <p:nvPr/>
        </p:nvSpPr>
        <p:spPr>
          <a:xfrm>
            <a:off x="4218174" y="2123847"/>
            <a:ext cx="1553519" cy="347958"/>
          </a:xfrm>
          <a:prstGeom prst="wedgeRectCallout">
            <a:avLst>
              <a:gd name="adj1" fmla="val -59516"/>
              <a:gd name="adj2" fmla="val 2249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VIII./2 Automatikus frekvencia szabályozás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8" grpId="0" animBg="1"/>
      <p:bldP spid="59" grpId="0" animBg="1"/>
      <p:bldP spid="60" grpId="0" animBg="1"/>
      <p:bldP spid="61" grpId="0" animBg="1"/>
      <p:bldP spid="63" grpId="0" animBg="1"/>
      <p:bldP spid="64" grpId="0" animBg="1"/>
      <p:bldP spid="65" grpId="0" animBg="1"/>
      <p:bldP spid="66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6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4495" y="0"/>
            <a:ext cx="8229600" cy="1037230"/>
          </a:xfrm>
        </p:spPr>
        <p:txBody>
          <a:bodyPr/>
          <a:lstStyle/>
          <a:p>
            <a:r>
              <a:rPr lang="hu-HU" sz="2400" dirty="0"/>
              <a:t>Légtechnikai rendszerek mozzanatai</a:t>
            </a:r>
            <a:br>
              <a:rPr lang="hu-HU" sz="2400" dirty="0"/>
            </a:br>
            <a:r>
              <a:rPr lang="hu-HU" sz="2400" dirty="0"/>
              <a:t>AHU - 1</a:t>
            </a:r>
          </a:p>
        </p:txBody>
      </p:sp>
      <p:pic>
        <p:nvPicPr>
          <p:cNvPr id="3" name="Kép 2" descr="Rajz4.wmf"/>
          <p:cNvPicPr>
            <a:picLocks noChangeAspect="1"/>
          </p:cNvPicPr>
          <p:nvPr/>
        </p:nvPicPr>
        <p:blipFill>
          <a:blip r:embed="rId2"/>
          <a:srcRect l="22067" t="3552" r="15246" b="4263"/>
          <a:stretch>
            <a:fillRect/>
          </a:stretch>
        </p:blipFill>
        <p:spPr>
          <a:xfrm>
            <a:off x="305466" y="829969"/>
            <a:ext cx="5399637" cy="4484439"/>
          </a:xfrm>
          <a:prstGeom prst="rect">
            <a:avLst/>
          </a:prstGeom>
        </p:spPr>
      </p:pic>
      <p:sp>
        <p:nvSpPr>
          <p:cNvPr id="4" name="Ellipszis 3"/>
          <p:cNvSpPr/>
          <p:nvPr/>
        </p:nvSpPr>
        <p:spPr>
          <a:xfrm>
            <a:off x="1091542" y="357230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" name="Ellipszis 5"/>
          <p:cNvSpPr/>
          <p:nvPr/>
        </p:nvSpPr>
        <p:spPr>
          <a:xfrm>
            <a:off x="1100168" y="273554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" name="Ellipszis 6"/>
          <p:cNvSpPr/>
          <p:nvPr/>
        </p:nvSpPr>
        <p:spPr>
          <a:xfrm>
            <a:off x="1502734" y="357518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1916802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2" name="Ellipszis 11"/>
          <p:cNvSpPr/>
          <p:nvPr/>
        </p:nvSpPr>
        <p:spPr>
          <a:xfrm>
            <a:off x="2330870" y="273554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5" name="Ellipszis 14"/>
          <p:cNvSpPr/>
          <p:nvPr/>
        </p:nvSpPr>
        <p:spPr>
          <a:xfrm>
            <a:off x="2744938" y="3569431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8" name="Ellipszis 17"/>
          <p:cNvSpPr/>
          <p:nvPr/>
        </p:nvSpPr>
        <p:spPr>
          <a:xfrm>
            <a:off x="3153255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0" name="Ellipszis 19"/>
          <p:cNvSpPr/>
          <p:nvPr/>
        </p:nvSpPr>
        <p:spPr>
          <a:xfrm>
            <a:off x="3153255" y="273554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1" name="Ellipszis 20"/>
          <p:cNvSpPr/>
          <p:nvPr/>
        </p:nvSpPr>
        <p:spPr>
          <a:xfrm>
            <a:off x="3561572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3" name="Ellipszis 22"/>
          <p:cNvSpPr/>
          <p:nvPr/>
        </p:nvSpPr>
        <p:spPr>
          <a:xfrm>
            <a:off x="3561572" y="2735545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4" name="Ellipszis 23"/>
          <p:cNvSpPr/>
          <p:nvPr/>
        </p:nvSpPr>
        <p:spPr>
          <a:xfrm>
            <a:off x="3969889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5" name="Ellipszis 24"/>
          <p:cNvSpPr/>
          <p:nvPr/>
        </p:nvSpPr>
        <p:spPr>
          <a:xfrm>
            <a:off x="3975640" y="274129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7" name="Ellipszis 26"/>
          <p:cNvSpPr/>
          <p:nvPr/>
        </p:nvSpPr>
        <p:spPr>
          <a:xfrm>
            <a:off x="4383957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9" name="Ellipszis 28"/>
          <p:cNvSpPr/>
          <p:nvPr/>
        </p:nvSpPr>
        <p:spPr>
          <a:xfrm>
            <a:off x="4389708" y="232722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0" name="Ellipszis 29"/>
          <p:cNvSpPr/>
          <p:nvPr/>
        </p:nvSpPr>
        <p:spPr>
          <a:xfrm>
            <a:off x="4389708" y="1913160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3" name="Ellipszis 32"/>
          <p:cNvSpPr/>
          <p:nvPr/>
        </p:nvSpPr>
        <p:spPr>
          <a:xfrm>
            <a:off x="4798025" y="356943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4" name="Ellipszis 33"/>
          <p:cNvSpPr/>
          <p:nvPr/>
        </p:nvSpPr>
        <p:spPr>
          <a:xfrm>
            <a:off x="4792273" y="397774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5" name="Szövegdoboz 93"/>
          <p:cNvSpPr txBox="1">
            <a:spLocks noChangeArrowheads="1"/>
          </p:cNvSpPr>
          <p:nvPr/>
        </p:nvSpPr>
        <p:spPr bwMode="auto">
          <a:xfrm>
            <a:off x="5595783" y="1088615"/>
            <a:ext cx="362631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00050" indent="-400050">
              <a:buFontTx/>
              <a:buAutoNum type="romanUcPeriod"/>
            </a:pPr>
            <a:r>
              <a:rPr lang="hu-HU" dirty="0">
                <a:latin typeface="Calibri" pitchFamily="34" charset="0"/>
              </a:rPr>
              <a:t>Légkezelő vagy vezeték- 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hálózat visszakeverési lehetőség</a:t>
            </a:r>
          </a:p>
          <a:p>
            <a:pPr marL="400050" indent="-400050">
              <a:buAutoNum type="romanUcPeriod" startAt="2"/>
            </a:pPr>
            <a:r>
              <a:rPr lang="hu-HU" dirty="0">
                <a:latin typeface="Calibri" pitchFamily="34" charset="0"/>
              </a:rPr>
              <a:t>Szabályozott téli </a:t>
            </a:r>
            <a:r>
              <a:rPr lang="hu-HU" dirty="0" err="1">
                <a:latin typeface="Calibri" pitchFamily="34" charset="0"/>
              </a:rPr>
              <a:t>befúvási</a:t>
            </a:r>
            <a:endParaRPr lang="hu-HU" dirty="0">
              <a:latin typeface="Calibri" pitchFamily="34" charset="0"/>
            </a:endParaRPr>
          </a:p>
          <a:p>
            <a:pPr marL="400050" indent="-400050"/>
            <a:r>
              <a:rPr lang="hu-HU" dirty="0">
                <a:latin typeface="Calibri" pitchFamily="34" charset="0"/>
              </a:rPr>
              <a:t>	hőmérséklet</a:t>
            </a:r>
          </a:p>
          <a:p>
            <a:pPr marL="400050" indent="-400050">
              <a:buAutoNum type="romanUcPeriod" startAt="3"/>
            </a:pPr>
            <a:r>
              <a:rPr lang="hu-HU" dirty="0">
                <a:latin typeface="Calibri" pitchFamily="34" charset="0"/>
              </a:rPr>
              <a:t>Szabályozott nyári </a:t>
            </a:r>
            <a:r>
              <a:rPr lang="hu-HU" dirty="0" err="1">
                <a:latin typeface="Calibri" pitchFamily="34" charset="0"/>
              </a:rPr>
              <a:t>befúvási</a:t>
            </a:r>
            <a:endParaRPr lang="hu-HU" dirty="0">
              <a:latin typeface="Calibri" pitchFamily="34" charset="0"/>
            </a:endParaRPr>
          </a:p>
          <a:p>
            <a:pPr marL="400050" indent="-400050"/>
            <a:r>
              <a:rPr lang="hu-HU" dirty="0">
                <a:latin typeface="Calibri" pitchFamily="34" charset="0"/>
              </a:rPr>
              <a:t>	hőmérséklet</a:t>
            </a:r>
          </a:p>
          <a:p>
            <a:pPr marL="400050" indent="-400050">
              <a:buAutoNum type="romanUcPeriod" startAt="4"/>
            </a:pPr>
            <a:r>
              <a:rPr lang="hu-HU" dirty="0">
                <a:latin typeface="Calibri" pitchFamily="34" charset="0"/>
              </a:rPr>
              <a:t>Szabályozott páratartalom</a:t>
            </a:r>
          </a:p>
          <a:p>
            <a:pPr marL="400050" indent="-400050">
              <a:buAutoNum type="romanUcPeriod" startAt="4"/>
            </a:pPr>
            <a:r>
              <a:rPr lang="hu-HU" dirty="0" err="1">
                <a:latin typeface="Calibri" pitchFamily="34" charset="0"/>
              </a:rPr>
              <a:t>Hővisszanyerés</a:t>
            </a:r>
            <a:r>
              <a:rPr lang="hu-HU" dirty="0">
                <a:latin typeface="Calibri" pitchFamily="34" charset="0"/>
              </a:rPr>
              <a:t> a rendszerben</a:t>
            </a:r>
          </a:p>
          <a:p>
            <a:pPr marL="400050" indent="-400050">
              <a:buAutoNum type="romanUcPeriod" startAt="4"/>
            </a:pPr>
            <a:r>
              <a:rPr lang="hu-HU" dirty="0">
                <a:latin typeface="Calibri" pitchFamily="34" charset="0"/>
              </a:rPr>
              <a:t>Fűtőkaloriferek szabályozásának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minősége</a:t>
            </a:r>
          </a:p>
          <a:p>
            <a:pPr marL="400050" indent="-400050">
              <a:buAutoNum type="romanUcPeriod" startAt="7"/>
            </a:pPr>
            <a:r>
              <a:rPr lang="hu-HU" dirty="0">
                <a:latin typeface="Calibri" pitchFamily="34" charset="0"/>
              </a:rPr>
              <a:t>Hűtőkaloriferek szabályozásának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minősége</a:t>
            </a:r>
          </a:p>
          <a:p>
            <a:pPr marL="400050" indent="-400050">
              <a:buAutoNum type="romanUcPeriod" startAt="8"/>
            </a:pPr>
            <a:r>
              <a:rPr lang="hu-HU" dirty="0">
                <a:latin typeface="Calibri" pitchFamily="34" charset="0"/>
              </a:rPr>
              <a:t>Légkezelő gépek ventilátorai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frekvenciaszabályozóval</a:t>
            </a:r>
          </a:p>
          <a:p>
            <a:pPr marL="400050" indent="-400050">
              <a:buAutoNum type="romanUcPeriod" startAt="9"/>
            </a:pPr>
            <a:r>
              <a:rPr lang="hu-HU" dirty="0">
                <a:latin typeface="Calibri" pitchFamily="34" charset="0"/>
              </a:rPr>
              <a:t>A rendszerben alkalmazott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szűrési fokozat</a:t>
            </a:r>
          </a:p>
          <a:p>
            <a:pPr marL="400050" indent="-400050">
              <a:buAutoNum type="romanUcPeriod" startAt="10"/>
            </a:pPr>
            <a:r>
              <a:rPr lang="hu-HU" dirty="0">
                <a:latin typeface="Calibri" pitchFamily="34" charset="0"/>
              </a:rPr>
              <a:t>A légcsatorna hálózat</a:t>
            </a:r>
          </a:p>
          <a:p>
            <a:pPr marL="400050" indent="-400050"/>
            <a:r>
              <a:rPr lang="hu-HU" dirty="0">
                <a:latin typeface="Calibri" pitchFamily="34" charset="0"/>
              </a:rPr>
              <a:t>	szigetelésének minősége</a:t>
            </a:r>
          </a:p>
        </p:txBody>
      </p:sp>
      <p:sp>
        <p:nvSpPr>
          <p:cNvPr id="36" name="Szövegdoboz 29"/>
          <p:cNvSpPr txBox="1">
            <a:spLocks noChangeArrowheads="1"/>
          </p:cNvSpPr>
          <p:nvPr/>
        </p:nvSpPr>
        <p:spPr bwMode="auto">
          <a:xfrm>
            <a:off x="3203575" y="5438200"/>
            <a:ext cx="9874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600" dirty="0">
                <a:latin typeface="Calibri" pitchFamily="34" charset="0"/>
              </a:rPr>
              <a:t>Fejlesztés</a:t>
            </a:r>
          </a:p>
        </p:txBody>
      </p:sp>
      <p:sp>
        <p:nvSpPr>
          <p:cNvPr id="37" name="Ellipszis 36"/>
          <p:cNvSpPr/>
          <p:nvPr/>
        </p:nvSpPr>
        <p:spPr>
          <a:xfrm>
            <a:off x="1048443" y="5540427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8" name="Szövegdoboz 31"/>
          <p:cNvSpPr txBox="1">
            <a:spLocks noChangeArrowheads="1"/>
          </p:cNvSpPr>
          <p:nvPr/>
        </p:nvSpPr>
        <p:spPr bwMode="auto">
          <a:xfrm>
            <a:off x="1116013" y="5412800"/>
            <a:ext cx="15255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600" dirty="0">
                <a:latin typeface="Calibri" pitchFamily="34" charset="0"/>
              </a:rPr>
              <a:t>Meglévő állapot</a:t>
            </a:r>
          </a:p>
        </p:txBody>
      </p:sp>
      <p:sp>
        <p:nvSpPr>
          <p:cNvPr id="39" name="Ellipszis 38"/>
          <p:cNvSpPr/>
          <p:nvPr/>
        </p:nvSpPr>
        <p:spPr>
          <a:xfrm>
            <a:off x="3120247" y="554995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385D8A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0" name="Szövegdoboz 56"/>
          <p:cNvSpPr txBox="1">
            <a:spLocks noChangeArrowheads="1"/>
          </p:cNvSpPr>
          <p:nvPr/>
        </p:nvSpPr>
        <p:spPr bwMode="auto">
          <a:xfrm rot="-5400000">
            <a:off x="-357278" y="2990266"/>
            <a:ext cx="1135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dirty="0">
                <a:latin typeface="Calibri" pitchFamily="34" charset="0"/>
              </a:rPr>
              <a:t>Tudásszintek</a:t>
            </a:r>
          </a:p>
        </p:txBody>
      </p:sp>
      <p:sp>
        <p:nvSpPr>
          <p:cNvPr id="41" name="Szövegdoboz 126"/>
          <p:cNvSpPr txBox="1">
            <a:spLocks noChangeArrowheads="1"/>
          </p:cNvSpPr>
          <p:nvPr/>
        </p:nvSpPr>
        <p:spPr bwMode="auto">
          <a:xfrm>
            <a:off x="2237390" y="5130070"/>
            <a:ext cx="1135063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dirty="0">
                <a:latin typeface="Calibri" pitchFamily="34" charset="0"/>
              </a:rPr>
              <a:t>Mozzanatok</a:t>
            </a:r>
          </a:p>
        </p:txBody>
      </p:sp>
      <p:sp useBgFill="1">
        <p:nvSpPr>
          <p:cNvPr id="43" name="Téglalap feliratnak 42"/>
          <p:cNvSpPr/>
          <p:nvPr/>
        </p:nvSpPr>
        <p:spPr>
          <a:xfrm>
            <a:off x="650695" y="3783805"/>
            <a:ext cx="1301123" cy="436058"/>
          </a:xfrm>
          <a:prstGeom prst="wedgeRectCallout">
            <a:avLst>
              <a:gd name="adj1" fmla="val -13269"/>
              <a:gd name="adj2" fmla="val -17854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I./0 0-100% közötti visszakeverés</a:t>
            </a:r>
          </a:p>
        </p:txBody>
      </p:sp>
      <p:sp useBgFill="1">
        <p:nvSpPr>
          <p:cNvPr id="46" name="Téglalap feliratnak 45"/>
          <p:cNvSpPr/>
          <p:nvPr/>
        </p:nvSpPr>
        <p:spPr>
          <a:xfrm>
            <a:off x="1097256" y="1757661"/>
            <a:ext cx="1518196" cy="437732"/>
          </a:xfrm>
          <a:prstGeom prst="wedgeRectCallout">
            <a:avLst>
              <a:gd name="adj1" fmla="val -20197"/>
              <a:gd name="adj2" fmla="val 26408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II./0 szabályozott a </a:t>
            </a:r>
            <a:r>
              <a:rPr lang="hu-HU" sz="1100" dirty="0" err="1"/>
              <a:t>befúvási</a:t>
            </a:r>
            <a:r>
              <a:rPr lang="hu-HU" sz="1100" dirty="0"/>
              <a:t> hőmérséklet</a:t>
            </a:r>
          </a:p>
        </p:txBody>
      </p:sp>
      <p:sp useBgFill="1">
        <p:nvSpPr>
          <p:cNvPr id="49" name="Téglalap feliratnak 48"/>
          <p:cNvSpPr/>
          <p:nvPr/>
        </p:nvSpPr>
        <p:spPr>
          <a:xfrm>
            <a:off x="1720303" y="4270018"/>
            <a:ext cx="1518196" cy="437732"/>
          </a:xfrm>
          <a:prstGeom prst="wedgeRectCallout">
            <a:avLst>
              <a:gd name="adj1" fmla="val -33040"/>
              <a:gd name="adj2" fmla="val -28272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III./0 szabályozott a </a:t>
            </a:r>
            <a:r>
              <a:rPr lang="hu-HU" sz="1100" dirty="0" err="1"/>
              <a:t>befúvási</a:t>
            </a:r>
            <a:r>
              <a:rPr lang="hu-HU" sz="1100" dirty="0"/>
              <a:t> hőmérséklet</a:t>
            </a:r>
          </a:p>
        </p:txBody>
      </p:sp>
      <p:sp useBgFill="1">
        <p:nvSpPr>
          <p:cNvPr id="59" name="Téglalap feliratnak 58"/>
          <p:cNvSpPr/>
          <p:nvPr/>
        </p:nvSpPr>
        <p:spPr>
          <a:xfrm>
            <a:off x="3364771" y="3426543"/>
            <a:ext cx="1052427" cy="347958"/>
          </a:xfrm>
          <a:prstGeom prst="wedgeRectCallout">
            <a:avLst>
              <a:gd name="adj1" fmla="val -62127"/>
              <a:gd name="adj2" fmla="val -10714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VI./0 Minőségi szabályozás</a:t>
            </a:r>
          </a:p>
        </p:txBody>
      </p:sp>
      <p:sp useBgFill="1">
        <p:nvSpPr>
          <p:cNvPr id="67" name="Téglalap feliratnak 66"/>
          <p:cNvSpPr/>
          <p:nvPr/>
        </p:nvSpPr>
        <p:spPr>
          <a:xfrm>
            <a:off x="4218174" y="2123847"/>
            <a:ext cx="1553519" cy="347958"/>
          </a:xfrm>
          <a:prstGeom prst="wedgeRectCallout">
            <a:avLst>
              <a:gd name="adj1" fmla="val -59516"/>
              <a:gd name="adj2" fmla="val 2249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VIII./2 Automatikus frekvencia szabályozás</a:t>
            </a:r>
          </a:p>
        </p:txBody>
      </p:sp>
      <p:sp useBgFill="1">
        <p:nvSpPr>
          <p:cNvPr id="69" name="Téglalap feliratnak 68"/>
          <p:cNvSpPr/>
          <p:nvPr/>
        </p:nvSpPr>
        <p:spPr>
          <a:xfrm>
            <a:off x="4746237" y="2535650"/>
            <a:ext cx="797356" cy="347958"/>
          </a:xfrm>
          <a:prstGeom prst="wedgeRectCallout">
            <a:avLst>
              <a:gd name="adj1" fmla="val -84236"/>
              <a:gd name="adj2" fmla="val 2363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IX./1 EU7</a:t>
            </a:r>
          </a:p>
        </p:txBody>
      </p:sp>
      <p:sp useBgFill="1">
        <p:nvSpPr>
          <p:cNvPr id="74" name="Téglalap feliratnak 73"/>
          <p:cNvSpPr/>
          <p:nvPr/>
        </p:nvSpPr>
        <p:spPr>
          <a:xfrm>
            <a:off x="4159749" y="3991140"/>
            <a:ext cx="1360268" cy="347958"/>
          </a:xfrm>
          <a:prstGeom prst="wedgeRectCallout">
            <a:avLst>
              <a:gd name="adj1" fmla="val 2228"/>
              <a:gd name="adj2" fmla="val -2700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X./0 szigetelt légcsatorna hálózat</a:t>
            </a:r>
          </a:p>
        </p:txBody>
      </p:sp>
      <p:cxnSp>
        <p:nvCxnSpPr>
          <p:cNvPr id="75" name="Egyenes összekötő 74"/>
          <p:cNvCxnSpPr>
            <a:stCxn id="8" idx="2"/>
            <a:endCxn id="5" idx="6"/>
          </p:cNvCxnSpPr>
          <p:nvPr/>
        </p:nvCxnSpPr>
        <p:spPr>
          <a:xfrm rot="10800000">
            <a:off x="1202417" y="3209364"/>
            <a:ext cx="300318" cy="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gyenes összekötő 77"/>
          <p:cNvCxnSpPr>
            <a:stCxn id="10" idx="2"/>
            <a:endCxn id="8" idx="6"/>
          </p:cNvCxnSpPr>
          <p:nvPr/>
        </p:nvCxnSpPr>
        <p:spPr>
          <a:xfrm rot="10800000" flipV="1">
            <a:off x="1610735" y="3208582"/>
            <a:ext cx="311818" cy="78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gyenes összekötő 80"/>
          <p:cNvCxnSpPr>
            <a:stCxn id="11" idx="2"/>
            <a:endCxn id="10" idx="6"/>
          </p:cNvCxnSpPr>
          <p:nvPr/>
        </p:nvCxnSpPr>
        <p:spPr>
          <a:xfrm rot="10800000">
            <a:off x="2030553" y="3208583"/>
            <a:ext cx="294566" cy="78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gyenes összekötő 84"/>
          <p:cNvCxnSpPr>
            <a:stCxn id="16" idx="2"/>
            <a:endCxn id="11" idx="6"/>
          </p:cNvCxnSpPr>
          <p:nvPr/>
        </p:nvCxnSpPr>
        <p:spPr>
          <a:xfrm rot="10800000" flipV="1">
            <a:off x="2433120" y="3208779"/>
            <a:ext cx="306069" cy="58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gyenes összekötő 97"/>
          <p:cNvCxnSpPr>
            <a:stCxn id="19" idx="2"/>
            <a:endCxn id="16" idx="6"/>
          </p:cNvCxnSpPr>
          <p:nvPr/>
        </p:nvCxnSpPr>
        <p:spPr>
          <a:xfrm rot="10800000">
            <a:off x="2847188" y="3208780"/>
            <a:ext cx="300316" cy="585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gyenes összekötő 102"/>
          <p:cNvCxnSpPr>
            <a:stCxn id="22" idx="2"/>
            <a:endCxn id="19" idx="6"/>
          </p:cNvCxnSpPr>
          <p:nvPr/>
        </p:nvCxnSpPr>
        <p:spPr>
          <a:xfrm rot="10800000" flipV="1">
            <a:off x="3255504" y="3209362"/>
            <a:ext cx="306068" cy="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gyenes összekötő 105"/>
          <p:cNvCxnSpPr>
            <a:stCxn id="26" idx="3"/>
            <a:endCxn id="22" idx="0"/>
          </p:cNvCxnSpPr>
          <p:nvPr/>
        </p:nvCxnSpPr>
        <p:spPr>
          <a:xfrm rot="5400000">
            <a:off x="3438414" y="2602321"/>
            <a:ext cx="730200" cy="37588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gyenes összekötő 108"/>
          <p:cNvCxnSpPr>
            <a:stCxn id="28" idx="1"/>
            <a:endCxn id="26" idx="5"/>
          </p:cNvCxnSpPr>
          <p:nvPr/>
        </p:nvCxnSpPr>
        <p:spPr>
          <a:xfrm rot="16200000" flipV="1">
            <a:off x="4070700" y="2422288"/>
            <a:ext cx="331949" cy="3377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gyenes összekötő 111"/>
          <p:cNvCxnSpPr>
            <a:stCxn id="28" idx="5"/>
            <a:endCxn id="32" idx="1"/>
          </p:cNvCxnSpPr>
          <p:nvPr/>
        </p:nvCxnSpPr>
        <p:spPr>
          <a:xfrm rot="16200000" flipH="1">
            <a:off x="4479016" y="2836355"/>
            <a:ext cx="337700" cy="331949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gyenes összekötő 115"/>
          <p:cNvCxnSpPr>
            <a:stCxn id="8" idx="2"/>
            <a:endCxn id="5" idx="6"/>
          </p:cNvCxnSpPr>
          <p:nvPr/>
        </p:nvCxnSpPr>
        <p:spPr>
          <a:xfrm rot="10800000">
            <a:off x="1202417" y="3209364"/>
            <a:ext cx="300318" cy="1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gyenes összekötő 118"/>
          <p:cNvCxnSpPr>
            <a:stCxn id="10" idx="2"/>
            <a:endCxn id="8" idx="6"/>
          </p:cNvCxnSpPr>
          <p:nvPr/>
        </p:nvCxnSpPr>
        <p:spPr>
          <a:xfrm rot="10800000" flipV="1">
            <a:off x="1610735" y="3208582"/>
            <a:ext cx="311818" cy="782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gyenes összekötő 121"/>
          <p:cNvCxnSpPr>
            <a:stCxn id="11" idx="2"/>
            <a:endCxn id="10" idx="6"/>
          </p:cNvCxnSpPr>
          <p:nvPr/>
        </p:nvCxnSpPr>
        <p:spPr>
          <a:xfrm rot="10800000">
            <a:off x="2030553" y="3208583"/>
            <a:ext cx="294566" cy="781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zis 9"/>
          <p:cNvSpPr/>
          <p:nvPr/>
        </p:nvSpPr>
        <p:spPr>
          <a:xfrm>
            <a:off x="1922553" y="3154582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1502735" y="315536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5" name="Ellipszis 4"/>
          <p:cNvSpPr/>
          <p:nvPr/>
        </p:nvSpPr>
        <p:spPr>
          <a:xfrm>
            <a:off x="1094417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cxnSp>
        <p:nvCxnSpPr>
          <p:cNvPr id="125" name="Egyenes összekötő 124"/>
          <p:cNvCxnSpPr>
            <a:stCxn id="16" idx="2"/>
            <a:endCxn id="11" idx="6"/>
          </p:cNvCxnSpPr>
          <p:nvPr/>
        </p:nvCxnSpPr>
        <p:spPr>
          <a:xfrm rot="10800000" flipV="1">
            <a:off x="2433120" y="3208779"/>
            <a:ext cx="306069" cy="584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zis 12"/>
          <p:cNvSpPr/>
          <p:nvPr/>
        </p:nvSpPr>
        <p:spPr>
          <a:xfrm>
            <a:off x="2330871" y="2332978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cxnSp>
        <p:nvCxnSpPr>
          <p:cNvPr id="131" name="Egyenes összekötő 130"/>
          <p:cNvCxnSpPr>
            <a:stCxn id="16" idx="6"/>
            <a:endCxn id="19" idx="2"/>
          </p:cNvCxnSpPr>
          <p:nvPr/>
        </p:nvCxnSpPr>
        <p:spPr>
          <a:xfrm>
            <a:off x="2847188" y="3208779"/>
            <a:ext cx="300316" cy="585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zis 13"/>
          <p:cNvSpPr/>
          <p:nvPr/>
        </p:nvSpPr>
        <p:spPr>
          <a:xfrm>
            <a:off x="2739187" y="398349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cxnSp>
        <p:nvCxnSpPr>
          <p:cNvPr id="134" name="Egyenes összekötő 133"/>
          <p:cNvCxnSpPr>
            <a:stCxn id="22" idx="2"/>
            <a:endCxn id="19" idx="6"/>
          </p:cNvCxnSpPr>
          <p:nvPr/>
        </p:nvCxnSpPr>
        <p:spPr>
          <a:xfrm rot="10800000" flipV="1">
            <a:off x="3255504" y="3209362"/>
            <a:ext cx="306068" cy="1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zis 18"/>
          <p:cNvSpPr/>
          <p:nvPr/>
        </p:nvSpPr>
        <p:spPr>
          <a:xfrm>
            <a:off x="3147504" y="315536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cxnSp>
        <p:nvCxnSpPr>
          <p:cNvPr id="137" name="Egyenes összekötő 136"/>
          <p:cNvCxnSpPr>
            <a:stCxn id="22" idx="0"/>
            <a:endCxn id="26" idx="3"/>
          </p:cNvCxnSpPr>
          <p:nvPr/>
        </p:nvCxnSpPr>
        <p:spPr>
          <a:xfrm rot="5400000" flipH="1" flipV="1">
            <a:off x="3438414" y="2602321"/>
            <a:ext cx="730200" cy="375884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lipszis 21"/>
          <p:cNvSpPr/>
          <p:nvPr/>
        </p:nvSpPr>
        <p:spPr>
          <a:xfrm>
            <a:off x="3561572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cxnSp>
        <p:nvCxnSpPr>
          <p:cNvPr id="140" name="Egyenes összekötő 139"/>
          <p:cNvCxnSpPr>
            <a:stCxn id="28" idx="1"/>
            <a:endCxn id="26" idx="5"/>
          </p:cNvCxnSpPr>
          <p:nvPr/>
        </p:nvCxnSpPr>
        <p:spPr>
          <a:xfrm rot="16200000" flipV="1">
            <a:off x="4070700" y="2422288"/>
            <a:ext cx="331949" cy="337700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Egyenes összekötő 142"/>
          <p:cNvCxnSpPr>
            <a:stCxn id="32" idx="1"/>
            <a:endCxn id="28" idx="5"/>
          </p:cNvCxnSpPr>
          <p:nvPr/>
        </p:nvCxnSpPr>
        <p:spPr>
          <a:xfrm rot="16200000" flipV="1">
            <a:off x="4479017" y="2836355"/>
            <a:ext cx="337700" cy="331949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zis 27"/>
          <p:cNvSpPr/>
          <p:nvPr/>
        </p:nvSpPr>
        <p:spPr>
          <a:xfrm>
            <a:off x="4389708" y="2741296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6" name="Ellipszis 25"/>
          <p:cNvSpPr/>
          <p:nvPr/>
        </p:nvSpPr>
        <p:spPr>
          <a:xfrm>
            <a:off x="3975640" y="233297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2" name="Ellipszis 31"/>
          <p:cNvSpPr/>
          <p:nvPr/>
        </p:nvSpPr>
        <p:spPr>
          <a:xfrm>
            <a:off x="4798025" y="315536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63" name="Téglalap feliratnak 62"/>
          <p:cNvSpPr/>
          <p:nvPr/>
        </p:nvSpPr>
        <p:spPr>
          <a:xfrm>
            <a:off x="3752441" y="2967533"/>
            <a:ext cx="1052427" cy="347958"/>
          </a:xfrm>
          <a:prstGeom prst="wedgeRectCallout">
            <a:avLst>
              <a:gd name="adj1" fmla="val -60210"/>
              <a:gd name="adj2" fmla="val 203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VII./0 Minőségi szabályozás</a:t>
            </a:r>
          </a:p>
        </p:txBody>
      </p:sp>
      <p:sp>
        <p:nvSpPr>
          <p:cNvPr id="70" name="Ellipszis 69"/>
          <p:cNvSpPr/>
          <p:nvPr/>
        </p:nvSpPr>
        <p:spPr>
          <a:xfrm>
            <a:off x="1054260" y="5830645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1" name="Ellipszis 70"/>
          <p:cNvSpPr/>
          <p:nvPr/>
        </p:nvSpPr>
        <p:spPr>
          <a:xfrm>
            <a:off x="3120458" y="5833020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accent1">
                <a:shade val="50000"/>
              </a:schemeClr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72" name="Szövegdoboz 23"/>
          <p:cNvSpPr txBox="1">
            <a:spLocks noChangeArrowheads="1"/>
          </p:cNvSpPr>
          <p:nvPr/>
        </p:nvSpPr>
        <p:spPr bwMode="auto">
          <a:xfrm>
            <a:off x="1147763" y="5722938"/>
            <a:ext cx="18415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400">
                <a:latin typeface="Calibri" pitchFamily="34" charset="0"/>
              </a:rPr>
              <a:t>As is (Meglévő állapot)</a:t>
            </a:r>
          </a:p>
        </p:txBody>
      </p:sp>
      <p:sp>
        <p:nvSpPr>
          <p:cNvPr id="73" name="Szövegdoboz 24"/>
          <p:cNvSpPr txBox="1">
            <a:spLocks noChangeArrowheads="1"/>
          </p:cNvSpPr>
          <p:nvPr/>
        </p:nvSpPr>
        <p:spPr bwMode="auto">
          <a:xfrm>
            <a:off x="3201988" y="5722938"/>
            <a:ext cx="1628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1400">
                <a:latin typeface="Calibri" pitchFamily="34" charset="0"/>
              </a:rPr>
              <a:t>To be (Amilyen lesz)</a:t>
            </a:r>
          </a:p>
        </p:txBody>
      </p:sp>
      <p:sp useBgFill="1">
        <p:nvSpPr>
          <p:cNvPr id="79" name="Akciógomb: Vissza vagy Előző 78">
            <a:hlinkClick r:id="rId3" action="ppaction://hlinksldjump" highlightClick="1"/>
          </p:cNvPr>
          <p:cNvSpPr/>
          <p:nvPr/>
        </p:nvSpPr>
        <p:spPr>
          <a:xfrm>
            <a:off x="4381500" y="6286500"/>
            <a:ext cx="360363" cy="360363"/>
          </a:xfrm>
          <a:prstGeom prst="actionButtonBackPrevio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80" name="Szövegdoboz 20"/>
          <p:cNvSpPr txBox="1">
            <a:spLocks noChangeArrowheads="1"/>
          </p:cNvSpPr>
          <p:nvPr/>
        </p:nvSpPr>
        <p:spPr bwMode="auto">
          <a:xfrm>
            <a:off x="4738688" y="6286500"/>
            <a:ext cx="7445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Calibri" pitchFamily="34" charset="0"/>
              </a:rPr>
              <a:t>Vissza</a:t>
            </a:r>
          </a:p>
        </p:txBody>
      </p:sp>
      <p:sp>
        <p:nvSpPr>
          <p:cNvPr id="16" name="Ellipszis 15"/>
          <p:cNvSpPr/>
          <p:nvPr/>
        </p:nvSpPr>
        <p:spPr>
          <a:xfrm>
            <a:off x="2739188" y="3154779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2325119" y="3155363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96" name="Téglalap feliratnak 95"/>
          <p:cNvSpPr/>
          <p:nvPr/>
        </p:nvSpPr>
        <p:spPr>
          <a:xfrm>
            <a:off x="2453939" y="3798177"/>
            <a:ext cx="1668357" cy="437029"/>
          </a:xfrm>
          <a:prstGeom prst="wedgeRectCallout">
            <a:avLst>
              <a:gd name="adj1" fmla="val -53499"/>
              <a:gd name="adj2" fmla="val -18111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IV./0  nincs a rendszerben páratartalom-szabályozás</a:t>
            </a:r>
          </a:p>
        </p:txBody>
      </p:sp>
      <p:sp>
        <p:nvSpPr>
          <p:cNvPr id="99" name="Ellipszis 98"/>
          <p:cNvSpPr/>
          <p:nvPr/>
        </p:nvSpPr>
        <p:spPr>
          <a:xfrm>
            <a:off x="2738115" y="2730294"/>
            <a:ext cx="108000" cy="108000"/>
          </a:xfrm>
          <a:prstGeom prst="ellipse">
            <a:avLst/>
          </a:prstGeom>
          <a:gradFill rotWithShape="0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 l="-2216557" t="-2050135" r="-2763443" b="-1659859"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 useBgFill="1">
        <p:nvSpPr>
          <p:cNvPr id="97" name="Téglalap feliratnak 96"/>
          <p:cNvSpPr/>
          <p:nvPr/>
        </p:nvSpPr>
        <p:spPr>
          <a:xfrm>
            <a:off x="2296517" y="2165982"/>
            <a:ext cx="1453204" cy="515472"/>
          </a:xfrm>
          <a:prstGeom prst="wedgeRectCallout">
            <a:avLst>
              <a:gd name="adj1" fmla="val -17460"/>
              <a:gd name="adj2" fmla="val 14441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dirty="0"/>
              <a:t>V./0 </a:t>
            </a:r>
            <a:r>
              <a:rPr lang="hu-HU" sz="1100" dirty="0" err="1"/>
              <a:t>hővisszanyerés</a:t>
            </a:r>
            <a:r>
              <a:rPr lang="hu-HU" sz="1100" dirty="0"/>
              <a:t> keresztáramú lemezes </a:t>
            </a:r>
            <a:r>
              <a:rPr lang="hu-HU" sz="1100" dirty="0" err="1"/>
              <a:t>hővisszanyerővel</a:t>
            </a:r>
            <a:endParaRPr lang="hu-HU" sz="11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43" grpId="0" animBg="1"/>
      <p:bldP spid="46" grpId="0" animBg="1"/>
      <p:bldP spid="49" grpId="0" animBg="1"/>
      <p:bldP spid="59" grpId="0" animBg="1"/>
      <p:bldP spid="67" grpId="0" animBg="1"/>
      <p:bldP spid="69" grpId="0" animBg="1"/>
      <p:bldP spid="74" grpId="0" animBg="1"/>
      <p:bldP spid="63" grpId="0" animBg="1"/>
      <p:bldP spid="96" grpId="0" animBg="1"/>
      <p:bldP spid="97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3032</TotalTime>
  <Words>4615</Words>
  <Application>Microsoft Office PowerPoint</Application>
  <PresentationFormat>Diavetítés a képernyőre (4:3 oldalarány)</PresentationFormat>
  <Paragraphs>825</Paragraphs>
  <Slides>32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32</vt:i4>
      </vt:variant>
    </vt:vector>
  </HeadingPairs>
  <TitlesOfParts>
    <vt:vector size="36" baseType="lpstr">
      <vt:lpstr>Arial</vt:lpstr>
      <vt:lpstr>Calibri</vt:lpstr>
      <vt:lpstr>Times New Roman</vt:lpstr>
      <vt:lpstr>Office-téma</vt:lpstr>
      <vt:lpstr>PowerPoint-bemutató</vt:lpstr>
      <vt:lpstr>Elemzés főbb szempontjai:</vt:lpstr>
      <vt:lpstr>Légtechnikai rendszerek</vt:lpstr>
      <vt:lpstr>Energia termelés és Energia felhasználás</vt:lpstr>
      <vt:lpstr>PowerPoint-bemutató</vt:lpstr>
      <vt:lpstr>Vízellátás és szennyvízelvezetés</vt:lpstr>
      <vt:lpstr>Vízellátás és szennyvízelvezetés</vt:lpstr>
      <vt:lpstr>Légtechnikai rendszerek mozzanatai AHU - 1</vt:lpstr>
      <vt:lpstr>Légtechnikai rendszerek mozzanatai AHU - 1</vt:lpstr>
      <vt:lpstr>Légtechnikai rendszerek mozzanatai AHU - 2</vt:lpstr>
      <vt:lpstr>Légtechnikai rendszerek mozzanatai AHU - 2</vt:lpstr>
      <vt:lpstr>Légtechnikai rendszerek mozzanatai AHU - 3</vt:lpstr>
      <vt:lpstr>Légtechnikai rendszerek mozzanatai AHU - 3</vt:lpstr>
      <vt:lpstr>I. Vízminőségi garancia – Hidegvíz I./0 pont</vt:lpstr>
      <vt:lpstr>I. Vízminőségi garancia – Hidegvíz I./1 pont</vt:lpstr>
      <vt:lpstr>II. Vízminőségi garancia – Használati melegvíz II./0 pont</vt:lpstr>
      <vt:lpstr>II. Vízminőségi garancia – Használati melegvíz II./1 pont</vt:lpstr>
      <vt:lpstr>III. Felhasználás módja – csapoló egységenként III./0 pont</vt:lpstr>
      <vt:lpstr>III. Felhasználás módja – csapoló egységenként III./1 pont</vt:lpstr>
      <vt:lpstr>IV. Vízelőkészítés a csapolóknál IV./0 pont</vt:lpstr>
      <vt:lpstr>V. Hővisszanyerés a rendszerben AHU - 3 V./1 pont</vt:lpstr>
      <vt:lpstr>IV. Hideg-energia termelés  IV./3 pont</vt:lpstr>
      <vt:lpstr>VII. Használati és fűtési melegvíz-termelés VII./3 pont</vt:lpstr>
      <vt:lpstr>Beruházások összegzése</vt:lpstr>
      <vt:lpstr>Épületenergetika</vt:lpstr>
      <vt:lpstr>Épületvillamosság</vt:lpstr>
      <vt:lpstr>I. Villamos elosztóban működő PLC-k  I./2 pont</vt:lpstr>
      <vt:lpstr>II. Számítógép üzemeltetés  II./1 pont</vt:lpstr>
      <vt:lpstr>III. Frekvenciaváltó szekrények a villamos elosztóban  III./2 pont</vt:lpstr>
      <vt:lpstr>IV. Szünetmentes hálózat  IV./1 pont</vt:lpstr>
      <vt:lpstr>V. Üzemmód vizsgálat V./0 pont</vt:lpstr>
      <vt:lpstr>VI. Forró vizes kör keringtetés szabályozása  VI./2 pont</vt:lpstr>
    </vt:vector>
  </TitlesOfParts>
  <Company>Komfort 2001 Kft.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Tatár Sándor</dc:creator>
  <cp:lastModifiedBy>Komfort</cp:lastModifiedBy>
  <cp:revision>276</cp:revision>
  <dcterms:created xsi:type="dcterms:W3CDTF">2009-03-05T08:19:17Z</dcterms:created>
  <dcterms:modified xsi:type="dcterms:W3CDTF">2020-06-02T10:40:45Z</dcterms:modified>
</cp:coreProperties>
</file>